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83" r:id="rId4"/>
    <p:sldId id="257" r:id="rId5"/>
    <p:sldId id="264" r:id="rId6"/>
    <p:sldId id="261" r:id="rId7"/>
    <p:sldId id="300" r:id="rId8"/>
    <p:sldId id="262" r:id="rId9"/>
    <p:sldId id="297" r:id="rId10"/>
    <p:sldId id="266" r:id="rId11"/>
    <p:sldId id="263" r:id="rId12"/>
    <p:sldId id="258" r:id="rId13"/>
    <p:sldId id="259" r:id="rId14"/>
    <p:sldId id="287" r:id="rId15"/>
    <p:sldId id="284" r:id="rId16"/>
    <p:sldId id="291" r:id="rId17"/>
    <p:sldId id="285" r:id="rId18"/>
    <p:sldId id="290" r:id="rId19"/>
    <p:sldId id="294" r:id="rId20"/>
    <p:sldId id="26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F7EE-480B-0B1A-3B7D-3795BF59E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64B86-92FC-E768-E5FD-095AC98E4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477-E0E8-DA56-7CA6-5E689694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CE3C-E95F-227E-CA4C-EB7CB02F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6CFDD-6C1F-DB16-B924-85210A3F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306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F96-BD13-1BFB-4932-DD7F03AE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AD2C-E1BA-4C5F-7DC9-E30D2A266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2F5BC-254E-ABC6-9873-A9F07C8C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3A976-913D-028F-7D3A-9F120A68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423D-8BFD-9C68-6E13-DA1FD27E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510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FB78F-975D-98EF-2488-50ED60A95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C1B48-593B-0519-B2A8-E38FC2C7F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15B26-EEC7-1EFE-C5AA-38FB35C2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A93B6-6E47-8082-C9BB-7824211B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DC8C-7121-528B-BD11-80ABE2AC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799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1ADD-BFF9-1CED-251F-54A5A67F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B5DB3-2B49-FC76-D5EB-763057243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5AF2A-9677-27C9-D943-F3A20500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653C8-4BF6-0C91-DDA1-EA9B31854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27E69-6540-F204-FFFD-3783D34B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529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6C101-555C-D010-A991-AEAA9582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9F0A0-F55E-2783-1FE4-A433F8EC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E6AE6-7D70-4C6F-A31E-F5635367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EB82B-015A-E055-6EC0-43A59E2DA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DABD-CA03-C5CB-712C-E1F6891C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291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1945-E7CC-C9E0-5DCF-A4891662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6C139-7663-5D1C-FBF5-60477EEC8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6ECC-C8B9-57C5-6205-13449EE59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FB197-2FC7-F45F-73F4-4DF7245E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6F6F6-C6CF-C4DF-2653-EFAE4503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BCB81-531D-C484-E82A-8F5A1645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363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56BB-15BE-67BF-1B13-3095B2AF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E0DCE-3395-E948-73F2-8464E2C26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07BE3-EB2E-C4F6-05A4-8D887FF01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A65F4-C54C-23AA-5D0F-09F9BF420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10069-4C17-3CB7-6DFD-12C06CFBE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DD80C-38EC-D999-F784-F35FCFA5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0E535-E22C-EB0C-63A7-46B61B68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ABCB0E-9FEC-9EBC-BD03-ADF872FF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953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1FC82-6C66-CE68-E38D-DF56E475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5BBD7-5097-58FF-D7A1-04457DF6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DEF5B-EBC3-C8CB-449F-C1DE06BC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D42E2-2CB8-F4BE-CD62-9B8CAFC3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285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77D8D-F9AB-618F-E762-349D6990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69930-106E-AFD6-FAF8-42B6B3F0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53C25-410C-D1C6-C331-28C6E641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002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13BB6-4045-296D-13E4-3A3C29DC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13827-8EA8-76B9-0FC4-78456529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60525-9ECF-5E23-818E-B019A1269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C022B-B309-161E-75FE-6E7B5AE6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A4B6C-BC01-739A-506B-28436C46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DE265-3AF1-25C5-430C-62CCBD3E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510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8AC1-E214-752C-F634-7596ED41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1E55E-57A4-2CA4-FF35-81BD2BDCD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487E1-09FE-7895-9728-E3996DC9A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B54C2-3EC2-BB68-0762-F4F43340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0AA1E-3BA1-506C-FF82-EF9A16F6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A2D8E-51EC-45AF-0010-22F06610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004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04379C-CF25-4DDB-7E1E-5FEA0423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6F63-B28C-6006-AF5B-6E9C3B2B6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ABB5B-B654-8D73-9B8D-8979F7224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0B34D-E8F0-431E-953D-7D2A10884A2D}" type="datetimeFigureOut">
              <a:rPr lang="en-NZ" smtClean="0"/>
              <a:t>22/03/2025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2E72-C757-60AE-F71E-7B104A74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C6DA-7F00-08CE-2978-F0FB0BDBA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16472-1A04-407C-AFDF-227252E68C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758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oUQ4RMAZw7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NB2UmWzfW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DFD8EA3-497F-3A08-A52F-F1436600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07" y="1131749"/>
            <a:ext cx="7065685" cy="39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4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30CD2-EB6A-9A95-3C7A-AE9EE738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7A5B9-24FD-4E83-6AAA-D35F8D1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Drench ewes</a:t>
            </a:r>
            <a:endParaRPr lang="en-NZ" sz="5400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3C6E3-398B-235A-3F1E-14B8014B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sz="2200" dirty="0"/>
              <a:t>Drench ewes and feed them based on their body condition score to get them to a body condition score of 5 for mating.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2ACE7A5-C1D0-B5FB-0D63-57600177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2401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0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1E6A0-4385-63E1-3024-E3BDD0FB5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99" name="Rectangle 1129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919E7-647F-5D89-EAE5-9FBE1F5D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Dagging</a:t>
            </a:r>
            <a:endParaRPr lang="en-NZ" sz="5400"/>
          </a:p>
        </p:txBody>
      </p:sp>
      <p:sp>
        <p:nvSpPr>
          <p:cNvPr id="1130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041B7-7A3C-083F-AAA0-C1AC1E36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b="0" i="0" dirty="0" err="1">
                <a:effectLst/>
                <a:latin typeface="Google Sans"/>
              </a:rPr>
              <a:t>Dagging</a:t>
            </a:r>
            <a:r>
              <a:rPr lang="en-US" sz="2200" b="0" i="0" dirty="0">
                <a:effectLst/>
                <a:latin typeface="Google Sans"/>
              </a:rPr>
              <a:t> or crutching is the cutting away of dirty, wet wool from around the tail and anus (crutch) of the sheep. The wet, dirty wool attracts flies especially the blow flies.</a:t>
            </a:r>
          </a:p>
          <a:p>
            <a:endParaRPr lang="en-US" sz="2200" dirty="0">
              <a:latin typeface="Google Sans"/>
            </a:endParaRPr>
          </a:p>
          <a:p>
            <a:r>
              <a:rPr lang="en-US" sz="2200" dirty="0">
                <a:latin typeface="Google Sans"/>
              </a:rPr>
              <a:t>Sheep are </a:t>
            </a:r>
            <a:r>
              <a:rPr lang="en-US" sz="2200" dirty="0" err="1">
                <a:latin typeface="Google Sans"/>
              </a:rPr>
              <a:t>dagged</a:t>
            </a:r>
            <a:r>
              <a:rPr lang="en-US" sz="2200" dirty="0">
                <a:latin typeface="Google Sans"/>
              </a:rPr>
              <a:t> before shearing to keep the fleece clean and before going to slaughter.</a:t>
            </a:r>
            <a:endParaRPr lang="en-NZ" sz="22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5543B1A-2D33-756A-1D9E-8484625D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64"/>
          <a:stretch/>
        </p:blipFill>
        <p:spPr bwMode="auto">
          <a:xfrm>
            <a:off x="8075173" y="2760519"/>
            <a:ext cx="2801150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Stop dagging sheep - LSB - Lifestyle Block">
            <a:extLst>
              <a:ext uri="{FF2B5EF4-FFF2-40B4-BE49-F238E27FC236}">
                <a16:creationId xmlns:a16="http://schemas.microsoft.com/office/drawing/2014/main" id="{417FFA80-00F4-D36F-E0CC-D17A5AE3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 r="-2" b="12618"/>
          <a:stretch/>
        </p:blipFill>
        <p:spPr bwMode="auto">
          <a:xfrm>
            <a:off x="7689117" y="288973"/>
            <a:ext cx="357326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1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08A62-A091-D7B9-7392-6DE9FCB6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0" name="Rectangle 1946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7A5E3-E551-4E5B-D5D4-2F22C996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400"/>
              <a:t>Shearing</a:t>
            </a:r>
          </a:p>
        </p:txBody>
      </p:sp>
      <p:sp>
        <p:nvSpPr>
          <p:cNvPr id="1947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CF703-365E-39F5-0963-9D81B819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NZ" sz="2200" dirty="0"/>
              <a:t>Main shear is during summer after weaning. Fleeces range from 3-5kg.</a:t>
            </a:r>
          </a:p>
          <a:p>
            <a:r>
              <a:rPr lang="en-NZ" sz="2200" dirty="0"/>
              <a:t>Shearing reduces the risk of flystrike</a:t>
            </a:r>
          </a:p>
          <a:p>
            <a:r>
              <a:rPr lang="en-NZ" sz="2200" dirty="0"/>
              <a:t>Lambs are generally shorn after the main flock.</a:t>
            </a:r>
          </a:p>
          <a:p>
            <a:endParaRPr lang="en-NZ" sz="2200" dirty="0"/>
          </a:p>
          <a:p>
            <a:r>
              <a:rPr lang="en-US" sz="160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New Zealand </a:t>
            </a:r>
            <a:r>
              <a:rPr lang="en-US" sz="1600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2"/>
              </a:rPr>
              <a:t>Sheep Shearing Demonstration </a:t>
            </a:r>
            <a:r>
              <a:rPr lang="en-US" sz="160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| From start to finish</a:t>
            </a:r>
          </a:p>
          <a:p>
            <a:endParaRPr lang="en-NZ" sz="2200" dirty="0"/>
          </a:p>
        </p:txBody>
      </p:sp>
      <p:pic>
        <p:nvPicPr>
          <p:cNvPr id="19458" name="Picture 2" descr="Raising our game in the woolshed - Farmstrong - Live Well Farm Well">
            <a:extLst>
              <a:ext uri="{FF2B5EF4-FFF2-40B4-BE49-F238E27FC236}">
                <a16:creationId xmlns:a16="http://schemas.microsoft.com/office/drawing/2014/main" id="{6261B747-90B0-2857-B36A-A2910961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r="27213"/>
          <a:stretch/>
        </p:blipFill>
        <p:spPr bwMode="auto">
          <a:xfrm>
            <a:off x="6346690" y="640080"/>
            <a:ext cx="496368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6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4AFF2-5853-5443-328C-6C6C1471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4" name="Rectangle 1026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448EC-0B2C-501F-C49E-AD188E4C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sz="5400"/>
              <a:t>Dipping</a:t>
            </a:r>
          </a:p>
        </p:txBody>
      </p:sp>
      <p:sp>
        <p:nvSpPr>
          <p:cNvPr id="1026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4E585-CC2F-658E-979B-52819BD9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00837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200" dirty="0"/>
              <a:t>A few weeks after shearing ewes are dipped or sprayed with insecticide to minimise the risk of flystrike.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7CF8C-E4BB-BA57-25A1-3AC0CE1A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1" b="1"/>
          <a:stretch/>
        </p:blipFill>
        <p:spPr bwMode="auto">
          <a:xfrm>
            <a:off x="7863840" y="894052"/>
            <a:ext cx="4014216" cy="23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43343CD8-9C76-B00A-41FE-AA07DA90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7960" b="2"/>
          <a:stretch/>
        </p:blipFill>
        <p:spPr bwMode="auto">
          <a:xfrm>
            <a:off x="7962032" y="4079193"/>
            <a:ext cx="3799544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5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422FE-6A90-2E0C-1C2B-B28248EA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40" name="Rectangle 923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AFB59-A588-F77F-48AF-2F38E55A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 dirty="0"/>
              <a:t>Buying Rams</a:t>
            </a:r>
            <a:endParaRPr lang="en-NZ" sz="5400" dirty="0"/>
          </a:p>
        </p:txBody>
      </p:sp>
      <p:sp>
        <p:nvSpPr>
          <p:cNvPr id="924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00A32-70D5-D5BC-4786-DB8E3BAB2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NZ" sz="2200" dirty="0"/>
              <a:t>Replacement rams bought.</a:t>
            </a:r>
          </a:p>
          <a:p>
            <a:r>
              <a:rPr lang="en-NZ" sz="2200" dirty="0"/>
              <a:t>Rams should be well fed and in good body condition and health eight weeks before being joined with the ewes. </a:t>
            </a:r>
          </a:p>
        </p:txBody>
      </p:sp>
      <p:pic>
        <p:nvPicPr>
          <p:cNvPr id="9218" name="Picture 2" descr="News &amp; Events - Glenlands Farm">
            <a:extLst>
              <a:ext uri="{FF2B5EF4-FFF2-40B4-BE49-F238E27FC236}">
                <a16:creationId xmlns:a16="http://schemas.microsoft.com/office/drawing/2014/main" id="{BBE6ACCE-16C7-ADE1-08C6-04180C62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4194"/>
          <a:stretch/>
        </p:blipFill>
        <p:spPr bwMode="auto">
          <a:xfrm>
            <a:off x="7863840" y="894542"/>
            <a:ext cx="4014216" cy="229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D2604-BCE4-0DA7-AA6A-6DAAEE19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155"/>
          <a:stretch/>
        </p:blipFill>
        <p:spPr bwMode="auto">
          <a:xfrm>
            <a:off x="7962858" y="4079193"/>
            <a:ext cx="3797891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02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8E3A2-5264-5E3E-5263-CB5B8B0E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59417-EA76-4BDC-3540-309D09A5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altLang="en-US" sz="5400" dirty="0"/>
              <a:t>Flushing ewes</a:t>
            </a:r>
            <a:endParaRPr lang="en-NZ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B6BE-8C5A-7995-4325-DE084384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Google Sans"/>
              </a:rPr>
              <a:t>F</a:t>
            </a:r>
            <a:r>
              <a:rPr lang="en-US" sz="2200" b="0" i="0" dirty="0">
                <a:effectLst/>
                <a:latin typeface="Google Sans"/>
              </a:rPr>
              <a:t>eeding ewes on a higher plane of nutrition three weeks prior to tupping improves the number of lambs conceived. </a:t>
            </a:r>
          </a:p>
          <a:p>
            <a:r>
              <a:rPr lang="en-US" sz="2200" dirty="0">
                <a:latin typeface="Google Sans"/>
              </a:rPr>
              <a:t>If ewes g</a:t>
            </a:r>
            <a:r>
              <a:rPr lang="en-US" sz="2200" b="0" i="0" dirty="0">
                <a:effectLst/>
                <a:latin typeface="Google Sans"/>
              </a:rPr>
              <a:t>ain an average of 0.5 body condition score in the 3 weeks before tupping starts it improves the lambing percentage.</a:t>
            </a:r>
            <a:endParaRPr lang="en-NZ" sz="22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8DC913B-9054-B9C0-FA4C-5E838E0F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r="23415" b="1"/>
          <a:stretch/>
        </p:blipFill>
        <p:spPr bwMode="auto">
          <a:xfrm>
            <a:off x="6346736" y="640080"/>
            <a:ext cx="4963592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57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A207B-A0A7-61D3-3392-B1DBD0245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9" name="Rectangle 2050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C153C-6B56-5D70-A9ED-D5A41FF6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Tupping</a:t>
            </a:r>
            <a:endParaRPr lang="en-NZ" sz="5400"/>
          </a:p>
        </p:txBody>
      </p:sp>
      <p:sp>
        <p:nvSpPr>
          <p:cNvPr id="205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6D35-77EB-5053-CF54-AE3CB500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NZ" sz="2200" dirty="0"/>
              <a:t>Ewes come into oestrus (heat) every 16-17 days.</a:t>
            </a:r>
          </a:p>
          <a:p>
            <a:r>
              <a:rPr lang="en-NZ" sz="2200" dirty="0"/>
              <a:t>Rams are out with the ewes for 2-3 cycles.</a:t>
            </a:r>
          </a:p>
          <a:p>
            <a:r>
              <a:rPr lang="en-NZ" sz="2200" dirty="0"/>
              <a:t>1 ram – 100 ewes</a:t>
            </a:r>
          </a:p>
          <a:p>
            <a:r>
              <a:rPr lang="en-NZ" sz="2200" dirty="0"/>
              <a:t>A crayon harness is often used on rams. The harness leaves a mark on the ewe during mating. The colour of the crayon is changed during the tupping period.</a:t>
            </a:r>
          </a:p>
        </p:txBody>
      </p:sp>
      <p:pic>
        <p:nvPicPr>
          <p:cNvPr id="20482" name="Picture 2" descr="MATINGMARK Deluxe Breeding Harness ...">
            <a:extLst>
              <a:ext uri="{FF2B5EF4-FFF2-40B4-BE49-F238E27FC236}">
                <a16:creationId xmlns:a16="http://schemas.microsoft.com/office/drawing/2014/main" id="{E27EF9FE-FC01-AEEB-E79D-B20A9255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2694"/>
          <a:stretch/>
        </p:blipFill>
        <p:spPr bwMode="auto">
          <a:xfrm>
            <a:off x="7863840" y="816785"/>
            <a:ext cx="4014216" cy="24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upping Time">
            <a:extLst>
              <a:ext uri="{FF2B5EF4-FFF2-40B4-BE49-F238E27FC236}">
                <a16:creationId xmlns:a16="http://schemas.microsoft.com/office/drawing/2014/main" id="{9C679F6F-734A-60EF-E948-1CADFC52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r="3048" b="-2"/>
          <a:stretch/>
        </p:blipFill>
        <p:spPr bwMode="auto">
          <a:xfrm>
            <a:off x="8082407" y="4079193"/>
            <a:ext cx="3558794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0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0ADBF-F035-4455-01FE-D4DE34DC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15FD9-F712-3F83-F903-D72B4286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713232"/>
            <a:ext cx="3522934" cy="3291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Selling  wool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780003D-28D8-A812-3922-B8638976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3" b="-2"/>
          <a:stretch/>
        </p:blipFill>
        <p:spPr bwMode="auto"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3CAE0EC-98A9-F6B5-FA21-7355967B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842"/>
          <a:stretch/>
        </p:blipFill>
        <p:spPr bwMode="auto">
          <a:xfrm>
            <a:off x="4660458" y="4311230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649E222-E8CC-B6C7-50F5-62E14ED2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067"/>
          <a:stretch/>
        </p:blipFill>
        <p:spPr bwMode="auto">
          <a:xfrm>
            <a:off x="8699547" y="4187535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00A4B76-5720-ED88-3E29-C80AA22C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0529" b="-3"/>
          <a:stretch/>
        </p:blipFill>
        <p:spPr bwMode="auto"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8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6A6FB-4AF8-DFE2-59F6-5C71002C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6" name="Rectangle 513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7D75F-F48F-41AD-4D6E-F11B77C4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Scanning Ewes</a:t>
            </a:r>
            <a:endParaRPr lang="en-NZ" sz="5400"/>
          </a:p>
        </p:txBody>
      </p:sp>
      <p:sp>
        <p:nvSpPr>
          <p:cNvPr id="513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5CB4-AD0A-CDE1-2439-940A1EC5F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NZ" sz="2200" dirty="0"/>
              <a:t>40-50 days after the rams have been removed form the ewe flock, ewes are pregnancy scanned using and  trans – abdominal ultra sound.</a:t>
            </a:r>
          </a:p>
          <a:p>
            <a:r>
              <a:rPr lang="en-NZ" sz="2200" dirty="0"/>
              <a:t>Non pregnant ewes are culled.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C4A3DB-D8E4-8124-4818-256FA136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0"/>
          <a:stretch/>
        </p:blipFill>
        <p:spPr>
          <a:xfrm>
            <a:off x="8470752" y="329183"/>
            <a:ext cx="2800391" cy="3429969"/>
          </a:xfrm>
          <a:prstGeom prst="rect">
            <a:avLst/>
          </a:prstGeom>
          <a:noFill/>
        </p:spPr>
      </p:pic>
      <p:pic>
        <p:nvPicPr>
          <p:cNvPr id="5122" name="Picture 2" descr="Dry autumn in the South means ewes carrying fewer lambs - NZ Herald">
            <a:extLst>
              <a:ext uri="{FF2B5EF4-FFF2-40B4-BE49-F238E27FC236}">
                <a16:creationId xmlns:a16="http://schemas.microsoft.com/office/drawing/2014/main" id="{AED0AD59-4D22-E1CC-C1DC-87BEEDB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 b="12844"/>
          <a:stretch/>
        </p:blipFill>
        <p:spPr bwMode="auto">
          <a:xfrm>
            <a:off x="8075190" y="4079193"/>
            <a:ext cx="3573227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67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24439A-6579-68BA-E29C-5AC66F3D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8C17F-9B73-5403-E668-CF6A9FE8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NZ" altLang="en-US" sz="3700" dirty="0"/>
              <a:t>Pre lamb drench and vaccination</a:t>
            </a:r>
            <a:endParaRPr lang="en-NZ" sz="37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391C-D9FB-CE77-0D54-ED650F713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92608"/>
            <a:ext cx="6894576" cy="19983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Ewes are generally drench before lambing to make sure they have no parasites to excrete onto pasture which can then affect the lambs. With a reduced worm burden ewes will produce more milk increasing lamb growth rates.</a:t>
            </a:r>
          </a:p>
          <a:p>
            <a:pPr marL="0" indent="0">
              <a:buNone/>
            </a:pPr>
            <a:r>
              <a:rPr lang="en-NZ" sz="1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Pre lamb vaccination protects ewes and their lambs against clostridial diseases.</a:t>
            </a:r>
            <a:endParaRPr lang="en-NZ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4BD6B-56DE-02B1-FE0E-3D9448033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165" y="2290936"/>
            <a:ext cx="9483478" cy="3959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61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3AA7-0712-4F21-6EDB-59C7EB9F21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altLang="en-US" sz="6000" dirty="0"/>
              <a:t>Sheep Farming </a:t>
            </a:r>
            <a:br>
              <a:rPr lang="en-NZ" altLang="en-US" sz="6000" dirty="0"/>
            </a:br>
            <a:r>
              <a:rPr lang="en-NZ" altLang="en-US" sz="6000" dirty="0"/>
              <a:t>Calendar of Operations</a:t>
            </a:r>
            <a:endParaRPr lang="en-NZ" dirty="0"/>
          </a:p>
        </p:txBody>
      </p:sp>
      <p:pic>
        <p:nvPicPr>
          <p:cNvPr id="1028" name="Picture 4" descr="Sheep, Beef and Deer | Primary ITO">
            <a:extLst>
              <a:ext uri="{FF2B5EF4-FFF2-40B4-BE49-F238E27FC236}">
                <a16:creationId xmlns:a16="http://schemas.microsoft.com/office/drawing/2014/main" id="{D6D2386A-BDF4-3D12-B7D4-1AC7B391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762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9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15887-CF5A-35F7-47EA-39CB1C9B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5" name="Rectangle 215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7D0E4-E6A5-1939-96D8-B8D4C20B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 stocking for lambing</a:t>
            </a:r>
            <a:b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E91AA-6A38-2135-F173-051CB0DC7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Ewes are set stock 2-3 weeks before lambing.</a:t>
            </a:r>
          </a:p>
        </p:txBody>
      </p:sp>
      <p:sp>
        <p:nvSpPr>
          <p:cNvPr id="215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Ewes should be into this | The Al &amp; Juddy Show">
            <a:extLst>
              <a:ext uri="{FF2B5EF4-FFF2-40B4-BE49-F238E27FC236}">
                <a16:creationId xmlns:a16="http://schemas.microsoft.com/office/drawing/2014/main" id="{18E374B4-AA04-442F-91DB-0F0E723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17125" b="-2"/>
          <a:stretch/>
        </p:blipFill>
        <p:spPr bwMode="auto">
          <a:xfrm>
            <a:off x="5792033" y="640080"/>
            <a:ext cx="4939141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14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3F1D-EED7-A190-5D14-4244D6B2C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90440E9-89A4-2A9A-02FA-66303472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07" y="1131749"/>
            <a:ext cx="7065685" cy="390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375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2C07CF-EF8B-F5F9-51DA-71742C5AA3FE}"/>
              </a:ext>
            </a:extLst>
          </p:cNvPr>
          <p:cNvGrpSpPr/>
          <p:nvPr/>
        </p:nvGrpSpPr>
        <p:grpSpPr>
          <a:xfrm>
            <a:off x="2458640" y="332656"/>
            <a:ext cx="6941005" cy="5861201"/>
            <a:chOff x="0" y="0"/>
            <a:chExt cx="6393178" cy="4848227"/>
          </a:xfrm>
        </p:grpSpPr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DE5224C-1372-F15A-E78C-E22AB39DC1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25" y="895350"/>
              <a:ext cx="857250" cy="4286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NZ" sz="10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Continue to dip sheep</a:t>
              </a:r>
              <a:endParaRPr lang="en-NZ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8AC89D-13EB-1705-73C8-73C352409510}"/>
                </a:ext>
              </a:extLst>
            </p:cNvPr>
            <p:cNvGrpSpPr/>
            <p:nvPr/>
          </p:nvGrpSpPr>
          <p:grpSpPr>
            <a:xfrm>
              <a:off x="0" y="0"/>
              <a:ext cx="6393178" cy="4848227"/>
              <a:chOff x="0" y="0"/>
              <a:chExt cx="6393178" cy="484822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1838119-D23F-9225-9E86-BD4871DEE8C0}"/>
                  </a:ext>
                </a:extLst>
              </p:cNvPr>
              <p:cNvGrpSpPr/>
              <p:nvPr/>
            </p:nvGrpSpPr>
            <p:grpSpPr>
              <a:xfrm>
                <a:off x="1123950" y="647700"/>
                <a:ext cx="3951189" cy="3692722"/>
                <a:chOff x="0" y="0"/>
                <a:chExt cx="4410075" cy="419100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5CAC39B-7CDE-8AF4-FA47-9B30E118B08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410075" cy="4191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285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:r>
                    <a:rPr lang="en-NZ" sz="1200" kern="10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ea typeface="Aptos" panose="020B00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NZ" sz="1200" kern="100">
                    <a:effectLst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3589A63-4E48-FB31-28EB-05FD96DFC419}"/>
                    </a:ext>
                  </a:extLst>
                </p:cNvPr>
                <p:cNvGrpSpPr/>
                <p:nvPr/>
              </p:nvGrpSpPr>
              <p:grpSpPr>
                <a:xfrm>
                  <a:off x="257175" y="619125"/>
                  <a:ext cx="3771900" cy="2886075"/>
                  <a:chOff x="0" y="0"/>
                  <a:chExt cx="3771900" cy="2886075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C86C1C8-9ED4-5F2C-D65E-2112AAE07BB1}"/>
                      </a:ext>
                    </a:extLst>
                  </p:cNvPr>
                  <p:cNvGrpSpPr/>
                  <p:nvPr/>
                </p:nvGrpSpPr>
                <p:grpSpPr>
                  <a:xfrm>
                    <a:off x="523874" y="619125"/>
                    <a:ext cx="2971801" cy="1781175"/>
                    <a:chOff x="-1" y="0"/>
                    <a:chExt cx="2971801" cy="1781175"/>
                  </a:xfrm>
                </p:grpSpPr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F5244467-32B3-245B-D13F-8D79705E112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09775" y="1123950"/>
                      <a:ext cx="962025" cy="57109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Winter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June- Aug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A8622CAA-E3FB-A659-E84D-93423371758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6199" y="1190625"/>
                      <a:ext cx="912029" cy="5905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Sep-Nov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 Box 2">
                      <a:extLst>
                        <a:ext uri="{FF2B5EF4-FFF2-40B4-BE49-F238E27FC236}">
                          <a16:creationId xmlns:a16="http://schemas.microsoft.com/office/drawing/2014/main" id="{643D35BD-0A64-5FBF-5715-C882B61F1FA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14525" y="0"/>
                      <a:ext cx="971550" cy="581588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Autumn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Mar- May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5" name="Text Box 2">
                      <a:extLst>
                        <a:ext uri="{FF2B5EF4-FFF2-40B4-BE49-F238E27FC236}">
                          <a16:creationId xmlns:a16="http://schemas.microsoft.com/office/drawing/2014/main" id="{199E5F00-512B-9A8F-5E30-92BF8CE8ABC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" y="9526"/>
                      <a:ext cx="977598" cy="5524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Dec- Feb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0B2568EF-162B-522B-7D01-B051C4EC97B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1476375"/>
                    <a:ext cx="3771900" cy="1905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9A0546C0-35FB-496C-1890-56A40C00DC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981200" y="0"/>
                    <a:ext cx="9525" cy="288607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8F90B0A-E6A5-48B6-D3CE-BBA73EE481EC}"/>
                  </a:ext>
                </a:extLst>
              </p:cNvPr>
              <p:cNvGrpSpPr/>
              <p:nvPr/>
            </p:nvGrpSpPr>
            <p:grpSpPr>
              <a:xfrm>
                <a:off x="0" y="0"/>
                <a:ext cx="6393178" cy="4848227"/>
                <a:chOff x="0" y="0"/>
                <a:chExt cx="6393178" cy="4848227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0B50139D-95B7-2A1B-21D7-9181AB9DF4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393178" cy="4848227"/>
                  <a:chOff x="-13893" y="140542"/>
                  <a:chExt cx="7136816" cy="5503118"/>
                </a:xfrm>
              </p:grpSpPr>
              <p:sp>
                <p:nvSpPr>
                  <p:cNvPr id="11" name="Text Box 2">
                    <a:extLst>
                      <a:ext uri="{FF2B5EF4-FFF2-40B4-BE49-F238E27FC236}">
                        <a16:creationId xmlns:a16="http://schemas.microsoft.com/office/drawing/2014/main" id="{4305387C-2406-18DE-2B04-AEB55E27E48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3784" y="4592920"/>
                    <a:ext cx="1257516" cy="72639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Docking/tailing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Drench ewes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Cull dry ewes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Text Box 2">
                    <a:extLst>
                      <a:ext uri="{FF2B5EF4-FFF2-40B4-BE49-F238E27FC236}">
                        <a16:creationId xmlns:a16="http://schemas.microsoft.com/office/drawing/2014/main" id="{E597EEFF-E15C-DE04-81DC-F41B49FFF4E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3986" y="5192412"/>
                    <a:ext cx="1760345" cy="45124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Increase feeding of ewes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Text Box 2">
                    <a:extLst>
                      <a:ext uri="{FF2B5EF4-FFF2-40B4-BE49-F238E27FC236}">
                        <a16:creationId xmlns:a16="http://schemas.microsoft.com/office/drawing/2014/main" id="{74D56546-84B5-9ADE-13E6-C5C7CC0B5D8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893" y="2561394"/>
                    <a:ext cx="1158732" cy="69918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Continue drafting prime lambs.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Text Box 2">
                    <a:extLst>
                      <a:ext uri="{FF2B5EF4-FFF2-40B4-BE49-F238E27FC236}">
                        <a16:creationId xmlns:a16="http://schemas.microsoft.com/office/drawing/2014/main" id="{8748EE33-44F5-8418-DD60-98E8147C602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2184" y="1772524"/>
                    <a:ext cx="939748" cy="32457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Main shear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Text Box 2">
                    <a:extLst>
                      <a:ext uri="{FF2B5EF4-FFF2-40B4-BE49-F238E27FC236}">
                        <a16:creationId xmlns:a16="http://schemas.microsoft.com/office/drawing/2014/main" id="{4F96079B-77E5-E5A8-2D60-7A067768D5F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566" y="2183450"/>
                    <a:ext cx="953366" cy="34646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N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Dag sheep</a:t>
                    </a:r>
                    <a:endParaRPr lang="en-NZ" sz="12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NZ" sz="1200" kern="1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Text Box 2">
                    <a:extLst>
                      <a:ext uri="{FF2B5EF4-FFF2-40B4-BE49-F238E27FC236}">
                        <a16:creationId xmlns:a16="http://schemas.microsoft.com/office/drawing/2014/main" id="{03FEBFF4-08AD-FB58-6EDC-21170A4B6DF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" y="3390530"/>
                    <a:ext cx="1238250" cy="87952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  <a:buNone/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Wean &amp; drench lambs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Draft early prime lambs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F5675EFD-4E9F-DF47-2D73-F728BB74BC9F}"/>
                      </a:ext>
                    </a:extLst>
                  </p:cNvPr>
                  <p:cNvGrpSpPr/>
                  <p:nvPr/>
                </p:nvGrpSpPr>
                <p:grpSpPr>
                  <a:xfrm>
                    <a:off x="3302115" y="140542"/>
                    <a:ext cx="3820808" cy="5145653"/>
                    <a:chOff x="-212610" y="140542"/>
                    <a:chExt cx="3820808" cy="5145653"/>
                  </a:xfrm>
                </p:grpSpPr>
                <p:sp>
                  <p:nvSpPr>
                    <p:cNvPr id="19" name="Text Box 2">
                      <a:extLst>
                        <a:ext uri="{FF2B5EF4-FFF2-40B4-BE49-F238E27FC236}">
                          <a16:creationId xmlns:a16="http://schemas.microsoft.com/office/drawing/2014/main" id="{3D7BADD6-7B0C-2664-32D1-2652A779A5E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12610" y="140542"/>
                      <a:ext cx="1205537" cy="50808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Crutch ewes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Flushing ewes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0" name="Text Box 2">
                      <a:extLst>
                        <a:ext uri="{FF2B5EF4-FFF2-40B4-BE49-F238E27FC236}">
                          <a16:creationId xmlns:a16="http://schemas.microsoft.com/office/drawing/2014/main" id="{EF237BDC-8B27-7750-22EC-2BFCB97FB6E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9606" y="615218"/>
                      <a:ext cx="2259451" cy="31457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Rams joined with ewes- Tupping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" name="Text Box 2">
                      <a:extLst>
                        <a:ext uri="{FF2B5EF4-FFF2-40B4-BE49-F238E27FC236}">
                          <a16:creationId xmlns:a16="http://schemas.microsoft.com/office/drawing/2014/main" id="{DBDC87FE-4704-C21A-B478-54CA4A906AD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60042" y="3494488"/>
                      <a:ext cx="1423627" cy="39682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Empty ewes culled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" name="Text Box 2">
                      <a:extLst>
                        <a:ext uri="{FF2B5EF4-FFF2-40B4-BE49-F238E27FC236}">
                          <a16:creationId xmlns:a16="http://schemas.microsoft.com/office/drawing/2014/main" id="{3C0B97AA-FE3D-16D8-DFD6-FAA322FBA3A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09800" y="2927779"/>
                      <a:ext cx="1304925" cy="42340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Scan ewes 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8BD807C3-CC41-05B6-183B-1FBE9E67BA7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51091" y="4065200"/>
                      <a:ext cx="1695450" cy="5125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 lamb drenching &amp; vaccination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Text Box 2">
                      <a:extLst>
                        <a:ext uri="{FF2B5EF4-FFF2-40B4-BE49-F238E27FC236}">
                          <a16:creationId xmlns:a16="http://schemas.microsoft.com/office/drawing/2014/main" id="{C71A9DDB-5603-62CC-EB8C-A26C0170A51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9606" y="4973086"/>
                      <a:ext cx="881034" cy="3131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Lambing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5" name="Text Box 2">
                      <a:extLst>
                        <a:ext uri="{FF2B5EF4-FFF2-40B4-BE49-F238E27FC236}">
                          <a16:creationId xmlns:a16="http://schemas.microsoft.com/office/drawing/2014/main" id="{AF641207-BA8B-A796-0824-92E4E30495C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1816" y="1785937"/>
                      <a:ext cx="1556382" cy="5382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Rams removed after 2-3 cycles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6" name="Text Box 2">
                      <a:extLst>
                        <a:ext uri="{FF2B5EF4-FFF2-40B4-BE49-F238E27FC236}">
                          <a16:creationId xmlns:a16="http://schemas.microsoft.com/office/drawing/2014/main" id="{30A17946-8CD1-A57B-1626-66BFA7816AC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51091" y="4519836"/>
                      <a:ext cx="1520444" cy="46672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NZ" sz="10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Pre lamb crutching or shearing</a:t>
                      </a:r>
                      <a:endParaRPr lang="en-N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8" name="Text Box 2">
                    <a:extLst>
                      <a:ext uri="{FF2B5EF4-FFF2-40B4-BE49-F238E27FC236}">
                        <a16:creationId xmlns:a16="http://schemas.microsoft.com/office/drawing/2014/main" id="{8C110C93-85C1-B4A2-07D0-5E3AE04D7D3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910" y="497012"/>
                    <a:ext cx="850613" cy="29222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n-N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a:t>Buy rams</a:t>
                    </a:r>
                    <a:endParaRPr lang="en-NZ" sz="12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" name="Text Box 2">
                  <a:extLst>
                    <a:ext uri="{FF2B5EF4-FFF2-40B4-BE49-F238E27FC236}">
                      <a16:creationId xmlns:a16="http://schemas.microsoft.com/office/drawing/2014/main" id="{3A91EC37-ACEF-BC45-0423-C0DA166641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400" y="504825"/>
                  <a:ext cx="1743075" cy="40005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800"/>
                    </a:spcAft>
                  </a:pPr>
                  <a:r>
                    <a:rPr lang="en-NZ" sz="10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Sell remaining lambs - store</a:t>
                  </a:r>
                  <a:endParaRPr lang="en-NZ" sz="12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Text Box 2">
                  <a:extLst>
                    <a:ext uri="{FF2B5EF4-FFF2-40B4-BE49-F238E27FC236}">
                      <a16:creationId xmlns:a16="http://schemas.microsoft.com/office/drawing/2014/main" id="{1B24ED3C-BD5E-7D0E-E3AC-02217554DD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09800" y="28575"/>
                  <a:ext cx="762056" cy="2574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800"/>
                    </a:spcAft>
                  </a:pPr>
                  <a:r>
                    <a:rPr lang="en-NZ" sz="10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Sell wool</a:t>
                  </a:r>
                  <a:endParaRPr lang="en-NZ" sz="12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Text Box 2">
                  <a:extLst>
                    <a:ext uri="{FF2B5EF4-FFF2-40B4-BE49-F238E27FC236}">
                      <a16:creationId xmlns:a16="http://schemas.microsoft.com/office/drawing/2014/main" id="{35445824-A21F-15CE-CE6D-0F4D20A297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9175" y="247650"/>
                  <a:ext cx="952500" cy="2574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800"/>
                    </a:spcAft>
                  </a:pPr>
                  <a:r>
                    <a:rPr lang="en-NZ" sz="1000" kern="10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Shear lambs</a:t>
                  </a:r>
                  <a:endParaRPr lang="en-NZ" sz="12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3010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EEF57-3F21-C0F3-F03E-354ECB03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Lambing</a:t>
            </a:r>
            <a:endParaRPr lang="en-NZ" sz="5400"/>
          </a:p>
        </p:txBody>
      </p:sp>
      <p:pic>
        <p:nvPicPr>
          <p:cNvPr id="1028" name="Picture 4" descr="Lamb Survival — Unlocking the Perfect Sheep">
            <a:extLst>
              <a:ext uri="{FF2B5EF4-FFF2-40B4-BE49-F238E27FC236}">
                <a16:creationId xmlns:a16="http://schemas.microsoft.com/office/drawing/2014/main" id="{05F45AC3-3811-FAC5-342D-10548E62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2916" y="471595"/>
            <a:ext cx="2540538" cy="19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oil in New Zealand">
            <a:extLst>
              <a:ext uri="{FF2B5EF4-FFF2-40B4-BE49-F238E27FC236}">
                <a16:creationId xmlns:a16="http://schemas.microsoft.com/office/drawing/2014/main" id="{FA646562-CE1F-6A2E-74E9-EDFD2663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2626" y="2650181"/>
            <a:ext cx="5608374" cy="39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9E080-D6A8-476E-D18F-71D473D4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r>
              <a:rPr lang="en-US" sz="2000" dirty="0"/>
              <a:t>In general lambing begins earlier in the North Island than the South Island.  Farmers plan the start of lambing to coincide with increasing pasture growth rates.</a:t>
            </a:r>
          </a:p>
          <a:p>
            <a:r>
              <a:rPr lang="en-US" sz="2000" dirty="0"/>
              <a:t>The average ewe lambing percentage for spring 2023 was an estimated  to be 129.9% across the whole country.</a:t>
            </a:r>
          </a:p>
          <a:p>
            <a:r>
              <a:rPr lang="en-US" sz="2000" dirty="0"/>
              <a:t>The higher the ewe body condition score the higher the lambing percentage and survival rate.</a:t>
            </a:r>
            <a:endParaRPr lang="en-NZ" sz="2000" dirty="0"/>
          </a:p>
        </p:txBody>
      </p:sp>
      <p:pic>
        <p:nvPicPr>
          <p:cNvPr id="5" name="Picture 2" descr="Preparing for a successful lambing season - Sharpes Stock Feeds">
            <a:extLst>
              <a:ext uri="{FF2B5EF4-FFF2-40B4-BE49-F238E27FC236}">
                <a16:creationId xmlns:a16="http://schemas.microsoft.com/office/drawing/2014/main" id="{2F61885C-E779-965E-1873-80020AF9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0265" y="606332"/>
            <a:ext cx="2395465" cy="16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5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611F6-271B-9FF5-65DE-9FD8C2B7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0E0E0-EEB8-EDAC-FF1F-CC929D87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 dirty="0"/>
              <a:t>Tailing/Docking</a:t>
            </a:r>
            <a:endParaRPr lang="en-NZ" sz="54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C14D0-ADBA-B977-DD55-E0041AF2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702053"/>
            <a:ext cx="6894576" cy="3483864"/>
          </a:xfrm>
        </p:spPr>
        <p:txBody>
          <a:bodyPr>
            <a:normAutofit/>
          </a:bodyPr>
          <a:lstStyle/>
          <a:p>
            <a:r>
              <a:rPr lang="en-NZ" sz="2200" dirty="0"/>
              <a:t>Tailing usually occurs at 3-8 weeks of age. Tailing reduces the build up of faecal material (</a:t>
            </a:r>
            <a:r>
              <a:rPr lang="en-NZ" sz="2200" dirty="0" err="1"/>
              <a:t>dags</a:t>
            </a:r>
            <a:r>
              <a:rPr lang="en-NZ" sz="2200" dirty="0"/>
              <a:t>) reducing the risk of flystrike.</a:t>
            </a:r>
          </a:p>
          <a:p>
            <a:r>
              <a:rPr lang="en-NZ" sz="2200" dirty="0"/>
              <a:t>Ram lambs are generally left entire or  turned into cryptorchids.</a:t>
            </a:r>
          </a:p>
          <a:p>
            <a:r>
              <a:rPr lang="en-NZ" sz="2200" dirty="0"/>
              <a:t>Lambs are ear-marked and or ear tagged for identification purposes.</a:t>
            </a:r>
          </a:p>
          <a:p>
            <a:r>
              <a:rPr lang="en-NZ" sz="2200" dirty="0"/>
              <a:t>Lambs may also be vaccinated against clostridial diseases.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5653809-3110-B5B7-23AC-F4EB439D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6196" y="329183"/>
            <a:ext cx="2289504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41DBE96-B281-C438-4153-DA3AB131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6"/>
          <a:stretch>
            <a:fillRect/>
          </a:stretch>
        </p:blipFill>
        <p:spPr bwMode="auto">
          <a:xfrm>
            <a:off x="7863840" y="4102212"/>
            <a:ext cx="3995928" cy="21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77F91B-9700-CA66-6667-9850736DFB94}"/>
              </a:ext>
            </a:extLst>
          </p:cNvPr>
          <p:cNvSpPr txBox="1"/>
          <p:nvPr/>
        </p:nvSpPr>
        <p:spPr>
          <a:xfrm>
            <a:off x="4661941" y="5914820"/>
            <a:ext cx="31637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800" dirty="0"/>
              <a:t>Watch </a:t>
            </a:r>
            <a:r>
              <a:rPr lang="en-NZ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4"/>
              </a:rPr>
              <a:t>Tailing, 2021!!</a:t>
            </a:r>
            <a:endParaRPr lang="en-NZ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464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EB460-099F-88C4-7A8F-9AD66B9DB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3176E-5D84-7C44-8E84-7BAF73E7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NZ" altLang="en-US" sz="2800" dirty="0"/>
              <a:t>Weighing lambs</a:t>
            </a:r>
            <a:endParaRPr lang="en-NZ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44E36-5ECB-442A-FF32-1E1B94AA9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1800" dirty="0"/>
              <a:t>Lambs kept should be  weighed regularly to draft out prime lambs.</a:t>
            </a:r>
          </a:p>
          <a:p>
            <a:pPr marL="0" indent="0">
              <a:buNone/>
            </a:pPr>
            <a:r>
              <a:rPr lang="en-NZ" sz="1800" dirty="0"/>
              <a:t>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2123301-AD0F-ED5E-EEA9-4B0F3D7A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8" b="3043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C7245D-6D3A-7903-6789-3CD85503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r="-2" b="9146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03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175AEE-F66D-0CC1-AF2A-312C5E40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FB2A8-37FC-3BF7-C03C-E58488EC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/>
              <a:t>Weaning </a:t>
            </a:r>
            <a:endParaRPr lang="en-NZ" sz="54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C9CD1-D186-3C2F-2E6B-4D15D0486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2200" dirty="0"/>
              <a:t>On average lambs are weaned at 10-14 weeks of age.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2200" dirty="0"/>
              <a:t>Ram lambs 32-38kg are drafted and sold prime directly to slaughter.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2200" dirty="0"/>
              <a:t>Lighter rams lambs and ewe lambs not being kept for replacements are either kept to grow on to prime, or sold store to a finishing farm.</a:t>
            </a:r>
          </a:p>
        </p:txBody>
      </p:sp>
      <p:pic>
        <p:nvPicPr>
          <p:cNvPr id="4" name="Picture 2" descr="Weaning 2024/25 complete! , Muster, draft, weigh, drench, load out and  repeat 🔁 , 6 days of weaning, 1913 lambs out the gate 🛻 , 1958 on farm to  grow out 🌱 , 1500 ewe lambs earmarked for replacements ...">
            <a:extLst>
              <a:ext uri="{FF2B5EF4-FFF2-40B4-BE49-F238E27FC236}">
                <a16:creationId xmlns:a16="http://schemas.microsoft.com/office/drawing/2014/main" id="{4502706D-8C6C-EF35-1442-108E40B2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4" r="1" b="20158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35AA5-72EC-C374-FF5D-DFF6AEA4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4" name="Rectangle 1230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6C6D5-1733-08DB-C899-2E91CBBF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altLang="en-US" sz="5400"/>
              <a:t>Drenching lambs</a:t>
            </a:r>
            <a:br>
              <a:rPr lang="en-NZ" altLang="en-US" sz="5400"/>
            </a:br>
            <a:endParaRPr lang="en-NZ" sz="5400"/>
          </a:p>
        </p:txBody>
      </p:sp>
      <p:sp>
        <p:nvSpPr>
          <p:cNvPr id="1230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DECD-F216-178A-8677-A05C4395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46" y="2702053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  <a:p>
            <a:r>
              <a:rPr lang="en-NZ" sz="2200" dirty="0"/>
              <a:t>Young sheep are susceptible to internal parasites. They should be drench every 28 days from weaning.</a:t>
            </a:r>
          </a:p>
          <a:p>
            <a:r>
              <a:rPr lang="en-NZ" sz="2200" dirty="0"/>
              <a:t>Weight a sample of lambs and set the </a:t>
            </a:r>
            <a:r>
              <a:rPr lang="en-N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dose rate to the heaviest lamb.</a:t>
            </a:r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E0F9ADB-5B5B-7B79-8ABD-266B11A3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042"/>
          <a:stretch/>
        </p:blipFill>
        <p:spPr bwMode="auto">
          <a:xfrm>
            <a:off x="8470371" y="329183"/>
            <a:ext cx="2801153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Sheep Oral Drench | Shop Online | PGG ...">
            <a:extLst>
              <a:ext uri="{FF2B5EF4-FFF2-40B4-BE49-F238E27FC236}">
                <a16:creationId xmlns:a16="http://schemas.microsoft.com/office/drawing/2014/main" id="{439201B5-955B-CB04-C67D-472A335F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8363" b="2"/>
          <a:stretch/>
        </p:blipFill>
        <p:spPr bwMode="auto">
          <a:xfrm>
            <a:off x="8075167" y="4079193"/>
            <a:ext cx="3573273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9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36" name="Rectangle 1743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48CED-0AE7-7D46-6676-E7616E63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sz="5400"/>
              <a:t>Cull ewes</a:t>
            </a:r>
          </a:p>
        </p:txBody>
      </p:sp>
      <p:sp>
        <p:nvSpPr>
          <p:cNvPr id="1743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D9663-EE81-E1C7-D5FF-27CD4908C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200" dirty="0"/>
              <a:t>After weaning, ewes not suitable for breeding stock are sold onto other farmers or culled. Culling of ewes is usually based on </a:t>
            </a:r>
          </a:p>
          <a:p>
            <a:r>
              <a:rPr lang="en-NZ" sz="2200" dirty="0"/>
              <a:t>Failure to rear a lamb to weaning</a:t>
            </a:r>
          </a:p>
          <a:p>
            <a:r>
              <a:rPr lang="en-NZ" sz="2200" dirty="0"/>
              <a:t>Poor teeth, feet or udder</a:t>
            </a:r>
          </a:p>
        </p:txBody>
      </p:sp>
      <p:pic>
        <p:nvPicPr>
          <p:cNvPr id="17414" name="Picture 6" descr="Livestock Cartage - Stephenson Transport Limited">
            <a:extLst>
              <a:ext uri="{FF2B5EF4-FFF2-40B4-BE49-F238E27FC236}">
                <a16:creationId xmlns:a16="http://schemas.microsoft.com/office/drawing/2014/main" id="{E8AA593E-2F41-E02E-BD6A-25FE35F2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r="1" b="5403"/>
          <a:stretch/>
        </p:blipFill>
        <p:spPr bwMode="auto">
          <a:xfrm>
            <a:off x="7863840" y="894053"/>
            <a:ext cx="4014216" cy="23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our livestock agents in saleyard pen surrounded by sheep">
            <a:extLst>
              <a:ext uri="{FF2B5EF4-FFF2-40B4-BE49-F238E27FC236}">
                <a16:creationId xmlns:a16="http://schemas.microsoft.com/office/drawing/2014/main" id="{6567CC60-90AD-A995-B676-933D7FBF7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359"/>
          <a:stretch/>
        </p:blipFill>
        <p:spPr bwMode="auto">
          <a:xfrm>
            <a:off x="7962056" y="4079193"/>
            <a:ext cx="3799495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95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743</Words>
  <Application>Microsoft Office PowerPoint</Application>
  <PresentationFormat>Widescreen</PresentationFormat>
  <Paragraphs>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Google Sans</vt:lpstr>
      <vt:lpstr>Roboto</vt:lpstr>
      <vt:lpstr>Office Theme</vt:lpstr>
      <vt:lpstr>PowerPoint Presentation</vt:lpstr>
      <vt:lpstr>Sheep Farming  Calendar of Operations</vt:lpstr>
      <vt:lpstr>PowerPoint Presentation</vt:lpstr>
      <vt:lpstr>Lambing</vt:lpstr>
      <vt:lpstr>Tailing/Docking</vt:lpstr>
      <vt:lpstr>Weighing lambs</vt:lpstr>
      <vt:lpstr>Weaning </vt:lpstr>
      <vt:lpstr>Drenching lambs </vt:lpstr>
      <vt:lpstr>Cull ewes</vt:lpstr>
      <vt:lpstr>Drench ewes</vt:lpstr>
      <vt:lpstr>Dagging</vt:lpstr>
      <vt:lpstr>Shearing</vt:lpstr>
      <vt:lpstr>Dipping</vt:lpstr>
      <vt:lpstr>Buying Rams</vt:lpstr>
      <vt:lpstr>Flushing ewes</vt:lpstr>
      <vt:lpstr>Tupping</vt:lpstr>
      <vt:lpstr>Selling  wool</vt:lpstr>
      <vt:lpstr>Scanning Ewes</vt:lpstr>
      <vt:lpstr>Pre lamb drench and vaccination</vt:lpstr>
      <vt:lpstr>Set stocking for lambing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Kerry Allen</cp:lastModifiedBy>
  <cp:revision>6</cp:revision>
  <dcterms:created xsi:type="dcterms:W3CDTF">2025-03-10T21:14:03Z</dcterms:created>
  <dcterms:modified xsi:type="dcterms:W3CDTF">2025-03-22T03:33:09Z</dcterms:modified>
</cp:coreProperties>
</file>