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2" r:id="rId2"/>
    <p:sldId id="256" r:id="rId3"/>
    <p:sldId id="296" r:id="rId4"/>
    <p:sldId id="297" r:id="rId5"/>
    <p:sldId id="289" r:id="rId6"/>
    <p:sldId id="279" r:id="rId7"/>
    <p:sldId id="290" r:id="rId8"/>
    <p:sldId id="305" r:id="rId9"/>
    <p:sldId id="291" r:id="rId10"/>
    <p:sldId id="306" r:id="rId11"/>
    <p:sldId id="292" r:id="rId12"/>
    <p:sldId id="304" r:id="rId13"/>
    <p:sldId id="257" r:id="rId14"/>
    <p:sldId id="283" r:id="rId15"/>
    <p:sldId id="259" r:id="rId16"/>
    <p:sldId id="299" r:id="rId17"/>
    <p:sldId id="302" r:id="rId18"/>
    <p:sldId id="303" r:id="rId19"/>
    <p:sldId id="260" r:id="rId20"/>
    <p:sldId id="301" r:id="rId21"/>
    <p:sldId id="30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660D4-3B37-45A2-B4B6-422E0A8CEDBC}" type="datetimeFigureOut">
              <a:rPr lang="en-NZ" smtClean="0"/>
              <a:t>22/03/2025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1DFFE0-D3E3-4E53-ADF3-EB8CE56DDA8C}" type="slidenum">
              <a:rPr lang="en-NZ" smtClean="0"/>
              <a:t>‹#›</a:t>
            </a:fld>
            <a:endParaRPr lang="en-NZ"/>
          </a:p>
        </p:txBody>
      </p:sp>
    </p:spTree>
    <p:extLst>
      <p:ext uri="{BB962C8B-B14F-4D97-AF65-F5344CB8AC3E}">
        <p14:creationId xmlns:p14="http://schemas.microsoft.com/office/powerpoint/2010/main" val="3274763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SzPts val="1000"/>
              <a:buFont typeface="Symbol" panose="05050102010706020507" pitchFamily="18" charset="2"/>
              <a:buChar char=""/>
              <a:tabLst>
                <a:tab pos="228600" algn="l"/>
              </a:tabLst>
            </a:pPr>
            <a:r>
              <a:rPr lang="en-NZ" sz="1000" b="1" kern="100" dirty="0">
                <a:effectLst/>
                <a:latin typeface="Aptos" panose="020B0004020202020204" pitchFamily="34" charset="0"/>
                <a:ea typeface="Aptos" panose="020B0004020202020204" pitchFamily="34" charset="0"/>
                <a:cs typeface="Times New Roman" panose="02020603050405020304" pitchFamily="18" charset="0"/>
              </a:rPr>
              <a:t>Wool Bounces Back</a:t>
            </a:r>
            <a:r>
              <a:rPr lang="en-NZ" sz="1000" kern="100" dirty="0">
                <a:effectLst/>
                <a:latin typeface="Aptos" panose="020B0004020202020204" pitchFamily="34" charset="0"/>
                <a:ea typeface="Aptos" panose="020B0004020202020204" pitchFamily="34" charset="0"/>
                <a:cs typeface="Times New Roman" panose="02020603050405020304" pitchFamily="18" charset="0"/>
              </a:rPr>
              <a:t>: Wool fibres can stretch and bend thousands of times without breaking. When stretched, wool will return to its original shape.</a:t>
            </a:r>
          </a:p>
          <a:p>
            <a:pPr marL="342900" lvl="0" indent="-342900">
              <a:lnSpc>
                <a:spcPct val="115000"/>
              </a:lnSpc>
              <a:buSzPts val="1000"/>
              <a:buFont typeface="Symbol" panose="05050102010706020507" pitchFamily="18" charset="2"/>
              <a:buChar char=""/>
              <a:tabLst>
                <a:tab pos="228600" algn="l"/>
              </a:tabLst>
            </a:pPr>
            <a:r>
              <a:rPr lang="en-NZ" sz="1000" b="1" kern="100" dirty="0">
                <a:effectLst/>
                <a:latin typeface="Aptos" panose="020B0004020202020204" pitchFamily="34" charset="0"/>
                <a:ea typeface="Aptos" panose="020B0004020202020204" pitchFamily="34" charset="0"/>
                <a:cs typeface="Times New Roman" panose="02020603050405020304" pitchFamily="18" charset="0"/>
              </a:rPr>
              <a:t>Water-Repellent</a:t>
            </a:r>
            <a:r>
              <a:rPr lang="en-NZ" sz="1000" kern="100" dirty="0">
                <a:effectLst/>
                <a:latin typeface="Aptos" panose="020B0004020202020204" pitchFamily="34" charset="0"/>
                <a:ea typeface="Aptos" panose="020B0004020202020204" pitchFamily="34" charset="0"/>
                <a:cs typeface="Times New Roman" panose="02020603050405020304" pitchFamily="18" charset="0"/>
              </a:rPr>
              <a:t>: The natural grease in wool, called lanolin, helps keep water away.</a:t>
            </a:r>
          </a:p>
          <a:p>
            <a:pPr marL="342900" lvl="0" indent="-342900">
              <a:lnSpc>
                <a:spcPct val="115000"/>
              </a:lnSpc>
              <a:buSzPts val="1000"/>
              <a:buFont typeface="Symbol" panose="05050102010706020507" pitchFamily="18" charset="2"/>
              <a:buChar char=""/>
              <a:tabLst>
                <a:tab pos="228600" algn="l"/>
              </a:tabLst>
            </a:pPr>
            <a:r>
              <a:rPr lang="en-NZ" sz="1000" b="1" kern="100" dirty="0">
                <a:effectLst/>
                <a:latin typeface="Aptos" panose="020B0004020202020204" pitchFamily="34" charset="0"/>
                <a:ea typeface="Aptos" panose="020B0004020202020204" pitchFamily="34" charset="0"/>
                <a:cs typeface="Times New Roman" panose="02020603050405020304" pitchFamily="18" charset="0"/>
              </a:rPr>
              <a:t>Easy to Clean</a:t>
            </a:r>
            <a:r>
              <a:rPr lang="en-NZ" sz="1000" kern="100" dirty="0">
                <a:effectLst/>
                <a:latin typeface="Aptos" panose="020B0004020202020204" pitchFamily="34" charset="0"/>
                <a:ea typeface="Aptos" panose="020B0004020202020204" pitchFamily="34" charset="0"/>
                <a:cs typeface="Times New Roman" panose="02020603050405020304" pitchFamily="18" charset="0"/>
              </a:rPr>
              <a:t>: Wool doesn’t attract dirt easily. The natural grease helps protect it from stains, so wool stays clean longer than many other fabrics.</a:t>
            </a:r>
          </a:p>
          <a:p>
            <a:pPr marL="342900" lvl="0" indent="-342900">
              <a:lnSpc>
                <a:spcPct val="115000"/>
              </a:lnSpc>
              <a:buSzPts val="1000"/>
              <a:buFont typeface="Symbol" panose="05050102010706020507" pitchFamily="18" charset="2"/>
              <a:buChar char=""/>
              <a:tabLst>
                <a:tab pos="228600" algn="l"/>
              </a:tabLst>
            </a:pPr>
            <a:r>
              <a:rPr lang="en-NZ" sz="1000" b="1" kern="100" dirty="0">
                <a:effectLst/>
                <a:latin typeface="Aptos" panose="020B0004020202020204" pitchFamily="34" charset="0"/>
                <a:ea typeface="Aptos" panose="020B0004020202020204" pitchFamily="34" charset="0"/>
                <a:cs typeface="Times New Roman" panose="02020603050405020304" pitchFamily="18" charset="0"/>
              </a:rPr>
              <a:t>Naturally Safe</a:t>
            </a:r>
            <a:r>
              <a:rPr lang="en-NZ" sz="1000" kern="100" dirty="0">
                <a:effectLst/>
                <a:latin typeface="Aptos" panose="020B0004020202020204" pitchFamily="34" charset="0"/>
                <a:ea typeface="Aptos" panose="020B0004020202020204" pitchFamily="34" charset="0"/>
                <a:cs typeface="Times New Roman" panose="02020603050405020304" pitchFamily="18" charset="0"/>
              </a:rPr>
              <a:t>: Wool is harder to burn because it contains moisture, which makes it flame-resistant.</a:t>
            </a:r>
          </a:p>
          <a:p>
            <a:pPr marL="342900" lvl="0" indent="-342900">
              <a:lnSpc>
                <a:spcPct val="115000"/>
              </a:lnSpc>
              <a:buSzPts val="1000"/>
              <a:buFont typeface="Symbol" panose="05050102010706020507" pitchFamily="18" charset="2"/>
              <a:buChar char=""/>
              <a:tabLst>
                <a:tab pos="228600" algn="l"/>
              </a:tabLst>
            </a:pPr>
            <a:r>
              <a:rPr lang="en-NZ" sz="1000" b="1" kern="100" dirty="0">
                <a:effectLst/>
                <a:latin typeface="Aptos" panose="020B0004020202020204" pitchFamily="34" charset="0"/>
                <a:ea typeface="Aptos" panose="020B0004020202020204" pitchFamily="34" charset="0"/>
                <a:cs typeface="Times New Roman" panose="02020603050405020304" pitchFamily="18" charset="0"/>
              </a:rPr>
              <a:t>Keeps You Comfortable</a:t>
            </a:r>
            <a:r>
              <a:rPr lang="en-NZ" sz="1000" kern="100" dirty="0">
                <a:effectLst/>
                <a:latin typeface="Aptos" panose="020B0004020202020204" pitchFamily="34" charset="0"/>
                <a:ea typeface="Aptos" panose="020B0004020202020204" pitchFamily="34" charset="0"/>
                <a:cs typeface="Times New Roman" panose="02020603050405020304" pitchFamily="18" charset="0"/>
              </a:rPr>
              <a:t>: Wool helps keep you warm in winter by trapping air between its wavy fibres. It also keeps you cool in summer by letting air pass through. Wool can even protect your skin from sunburn better than most synthetic fabrics and cotton. Additionally, wool has anti-static and anti-odour properties.</a:t>
            </a:r>
          </a:p>
          <a:p>
            <a:pPr marL="342900" lvl="0" indent="-342900">
              <a:lnSpc>
                <a:spcPct val="115000"/>
              </a:lnSpc>
              <a:buSzPts val="1000"/>
              <a:buFont typeface="Symbol" panose="05050102010706020507" pitchFamily="18" charset="2"/>
              <a:buChar char=""/>
              <a:tabLst>
                <a:tab pos="228600" algn="l"/>
              </a:tabLst>
            </a:pPr>
            <a:r>
              <a:rPr lang="en-NZ" sz="1000" b="1" kern="100" dirty="0">
                <a:effectLst/>
                <a:latin typeface="Aptos" panose="020B0004020202020204" pitchFamily="34" charset="0"/>
                <a:ea typeface="Aptos" panose="020B0004020202020204" pitchFamily="34" charset="0"/>
                <a:cs typeface="Times New Roman" panose="02020603050405020304" pitchFamily="18" charset="0"/>
              </a:rPr>
              <a:t>Disadvantages of wool</a:t>
            </a:r>
            <a:endParaRPr lang="en-NZ" sz="1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NZ" sz="1000" kern="100" dirty="0">
                <a:effectLst/>
                <a:latin typeface="Aptos" panose="020B0004020202020204" pitchFamily="34" charset="0"/>
                <a:ea typeface="Aptos" panose="020B0004020202020204" pitchFamily="34" charset="0"/>
                <a:cs typeface="Times New Roman" panose="02020603050405020304" pitchFamily="18" charset="0"/>
              </a:rPr>
              <a:t>Wool fibres can sometimes mat together.</a:t>
            </a:r>
          </a:p>
          <a:p>
            <a:pPr marL="342900" lvl="0" indent="-342900">
              <a:lnSpc>
                <a:spcPct val="115000"/>
              </a:lnSpc>
              <a:buSzPts val="1000"/>
              <a:buFont typeface="Symbol" panose="05050102010706020507" pitchFamily="18" charset="2"/>
              <a:buChar char=""/>
              <a:tabLst>
                <a:tab pos="457200" algn="l"/>
              </a:tabLst>
            </a:pPr>
            <a:r>
              <a:rPr lang="en-NZ" sz="1000" kern="100" dirty="0">
                <a:effectLst/>
                <a:latin typeface="Aptos" panose="020B0004020202020204" pitchFamily="34" charset="0"/>
                <a:ea typeface="Aptos" panose="020B0004020202020204" pitchFamily="34" charset="0"/>
                <a:cs typeface="Times New Roman" panose="02020603050405020304" pitchFamily="18" charset="0"/>
              </a:rPr>
              <a:t>Wool can be discoloured and must be cleaned (scoured).</a:t>
            </a:r>
          </a:p>
          <a:p>
            <a:pPr marL="342900" lvl="0" indent="-342900">
              <a:lnSpc>
                <a:spcPct val="115000"/>
              </a:lnSpc>
              <a:buSzPts val="1000"/>
              <a:buFont typeface="Symbol" panose="05050102010706020507" pitchFamily="18" charset="2"/>
              <a:buChar char=""/>
              <a:tabLst>
                <a:tab pos="457200" algn="l"/>
              </a:tabLst>
            </a:pPr>
            <a:r>
              <a:rPr lang="en-NZ" sz="1000" kern="100" dirty="0">
                <a:effectLst/>
                <a:latin typeface="Aptos" panose="020B0004020202020204" pitchFamily="34" charset="0"/>
                <a:ea typeface="Aptos" panose="020B0004020202020204" pitchFamily="34" charset="0"/>
                <a:cs typeface="Times New Roman" panose="02020603050405020304" pitchFamily="18" charset="0"/>
              </a:rPr>
              <a:t>Wool can shrink or lose its shape if washed in very hot water.</a:t>
            </a:r>
          </a:p>
          <a:p>
            <a:pPr marL="342900" lvl="0" indent="-342900">
              <a:lnSpc>
                <a:spcPct val="115000"/>
              </a:lnSpc>
              <a:buSzPts val="1000"/>
              <a:buFont typeface="Symbol" panose="05050102010706020507" pitchFamily="18" charset="2"/>
              <a:buChar char=""/>
              <a:tabLst>
                <a:tab pos="457200" algn="l"/>
              </a:tabLst>
            </a:pPr>
            <a:r>
              <a:rPr lang="en-NZ" sz="1000" kern="100" dirty="0">
                <a:effectLst/>
                <a:latin typeface="Aptos" panose="020B0004020202020204" pitchFamily="34" charset="0"/>
                <a:ea typeface="Aptos" panose="020B0004020202020204" pitchFamily="34" charset="0"/>
                <a:cs typeface="Times New Roman" panose="02020603050405020304" pitchFamily="18" charset="0"/>
              </a:rPr>
              <a:t>Some people find wool itchy or prickly on their skin.</a:t>
            </a:r>
          </a:p>
          <a:p>
            <a:pPr marL="342900" lvl="0" indent="-342900">
              <a:lnSpc>
                <a:spcPct val="115000"/>
              </a:lnSpc>
              <a:buSzPts val="1000"/>
              <a:buFont typeface="Symbol" panose="05050102010706020507" pitchFamily="18" charset="2"/>
              <a:buChar char=""/>
              <a:tabLst>
                <a:tab pos="457200" algn="l"/>
              </a:tabLst>
            </a:pPr>
            <a:r>
              <a:rPr lang="en-NZ" sz="1000" dirty="0">
                <a:effectLst/>
                <a:latin typeface="Aptos" panose="020B0004020202020204" pitchFamily="34" charset="0"/>
                <a:ea typeface="Aptos" panose="020B0004020202020204" pitchFamily="34" charset="0"/>
                <a:cs typeface="Times New Roman" panose="02020603050405020304" pitchFamily="18" charset="0"/>
              </a:rPr>
              <a:t>Some people are allergic to wool</a:t>
            </a:r>
          </a:p>
          <a:p>
            <a:pPr>
              <a:buNone/>
            </a:pPr>
            <a:endParaRPr lang="en-NZ" sz="1000" dirty="0"/>
          </a:p>
        </p:txBody>
      </p:sp>
      <p:sp>
        <p:nvSpPr>
          <p:cNvPr id="4" name="Slide Number Placeholder 3"/>
          <p:cNvSpPr>
            <a:spLocks noGrp="1"/>
          </p:cNvSpPr>
          <p:nvPr>
            <p:ph type="sldNum" sz="quarter" idx="5"/>
          </p:nvPr>
        </p:nvSpPr>
        <p:spPr/>
        <p:txBody>
          <a:bodyPr/>
          <a:lstStyle/>
          <a:p>
            <a:fld id="{801DFFE0-D3E3-4E53-ADF3-EB8CE56DDA8C}" type="slidenum">
              <a:rPr lang="en-NZ" smtClean="0"/>
              <a:t>20</a:t>
            </a:fld>
            <a:endParaRPr lang="en-NZ"/>
          </a:p>
        </p:txBody>
      </p:sp>
    </p:spTree>
    <p:extLst>
      <p:ext uri="{BB962C8B-B14F-4D97-AF65-F5344CB8AC3E}">
        <p14:creationId xmlns:p14="http://schemas.microsoft.com/office/powerpoint/2010/main" val="1690869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BAA8-5A8C-76AD-A5D6-B1E36AF11A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E7E50860-28A4-B381-C0D1-B1974C049D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A668D08B-9E68-A95A-0F49-09922C2A2956}"/>
              </a:ext>
            </a:extLst>
          </p:cNvPr>
          <p:cNvSpPr>
            <a:spLocks noGrp="1"/>
          </p:cNvSpPr>
          <p:nvPr>
            <p:ph type="dt" sz="half" idx="10"/>
          </p:nvPr>
        </p:nvSpPr>
        <p:spPr/>
        <p:txBody>
          <a:bodyPr/>
          <a:lstStyle/>
          <a:p>
            <a:fld id="{031D14D1-95B8-4431-A980-80E466BAAD5A}" type="datetimeFigureOut">
              <a:rPr lang="en-NZ" smtClean="0"/>
              <a:t>22/03/2025</a:t>
            </a:fld>
            <a:endParaRPr lang="en-NZ"/>
          </a:p>
        </p:txBody>
      </p:sp>
      <p:sp>
        <p:nvSpPr>
          <p:cNvPr id="5" name="Footer Placeholder 4">
            <a:extLst>
              <a:ext uri="{FF2B5EF4-FFF2-40B4-BE49-F238E27FC236}">
                <a16:creationId xmlns:a16="http://schemas.microsoft.com/office/drawing/2014/main" id="{74C886D0-7665-27D0-CA28-FCA1C7B0C1C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06F0726-C997-8F15-4E55-CB351107186C}"/>
              </a:ext>
            </a:extLst>
          </p:cNvPr>
          <p:cNvSpPr>
            <a:spLocks noGrp="1"/>
          </p:cNvSpPr>
          <p:nvPr>
            <p:ph type="sldNum" sz="quarter" idx="12"/>
          </p:nvPr>
        </p:nvSpPr>
        <p:spPr/>
        <p:txBody>
          <a:bodyPr/>
          <a:lstStyle/>
          <a:p>
            <a:fld id="{CDAF0D6E-2A59-4367-86BB-14C60122B63C}" type="slidenum">
              <a:rPr lang="en-NZ" smtClean="0"/>
              <a:t>‹#›</a:t>
            </a:fld>
            <a:endParaRPr lang="en-NZ"/>
          </a:p>
        </p:txBody>
      </p:sp>
    </p:spTree>
    <p:extLst>
      <p:ext uri="{BB962C8B-B14F-4D97-AF65-F5344CB8AC3E}">
        <p14:creationId xmlns:p14="http://schemas.microsoft.com/office/powerpoint/2010/main" val="2488538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8F462-E9C4-8249-8ED9-A4041CDCF5A5}"/>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D6693687-4DF7-8C40-7CB2-8C06C0DEB4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45DFB55-0686-1329-2FCF-9565F31ECFCD}"/>
              </a:ext>
            </a:extLst>
          </p:cNvPr>
          <p:cNvSpPr>
            <a:spLocks noGrp="1"/>
          </p:cNvSpPr>
          <p:nvPr>
            <p:ph type="dt" sz="half" idx="10"/>
          </p:nvPr>
        </p:nvSpPr>
        <p:spPr/>
        <p:txBody>
          <a:bodyPr/>
          <a:lstStyle/>
          <a:p>
            <a:fld id="{031D14D1-95B8-4431-A980-80E466BAAD5A}" type="datetimeFigureOut">
              <a:rPr lang="en-NZ" smtClean="0"/>
              <a:t>22/03/2025</a:t>
            </a:fld>
            <a:endParaRPr lang="en-NZ"/>
          </a:p>
        </p:txBody>
      </p:sp>
      <p:sp>
        <p:nvSpPr>
          <p:cNvPr id="5" name="Footer Placeholder 4">
            <a:extLst>
              <a:ext uri="{FF2B5EF4-FFF2-40B4-BE49-F238E27FC236}">
                <a16:creationId xmlns:a16="http://schemas.microsoft.com/office/drawing/2014/main" id="{F0EE3E84-CC29-4F58-7DEA-95D58E15313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8B5185E-EDF9-DE2F-FD8B-C2B8B4DD5AD4}"/>
              </a:ext>
            </a:extLst>
          </p:cNvPr>
          <p:cNvSpPr>
            <a:spLocks noGrp="1"/>
          </p:cNvSpPr>
          <p:nvPr>
            <p:ph type="sldNum" sz="quarter" idx="12"/>
          </p:nvPr>
        </p:nvSpPr>
        <p:spPr/>
        <p:txBody>
          <a:bodyPr/>
          <a:lstStyle/>
          <a:p>
            <a:fld id="{CDAF0D6E-2A59-4367-86BB-14C60122B63C}" type="slidenum">
              <a:rPr lang="en-NZ" smtClean="0"/>
              <a:t>‹#›</a:t>
            </a:fld>
            <a:endParaRPr lang="en-NZ"/>
          </a:p>
        </p:txBody>
      </p:sp>
    </p:spTree>
    <p:extLst>
      <p:ext uri="{BB962C8B-B14F-4D97-AF65-F5344CB8AC3E}">
        <p14:creationId xmlns:p14="http://schemas.microsoft.com/office/powerpoint/2010/main" val="3876219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CA1491-EE55-E368-4C76-13B7CE767A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3EEECAFF-0A00-1BFA-B190-A70D8DC7D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A8FFF9C4-3F86-7F2F-98F3-D3CD3E3DC162}"/>
              </a:ext>
            </a:extLst>
          </p:cNvPr>
          <p:cNvSpPr>
            <a:spLocks noGrp="1"/>
          </p:cNvSpPr>
          <p:nvPr>
            <p:ph type="dt" sz="half" idx="10"/>
          </p:nvPr>
        </p:nvSpPr>
        <p:spPr/>
        <p:txBody>
          <a:bodyPr/>
          <a:lstStyle/>
          <a:p>
            <a:fld id="{031D14D1-95B8-4431-A980-80E466BAAD5A}" type="datetimeFigureOut">
              <a:rPr lang="en-NZ" smtClean="0"/>
              <a:t>22/03/2025</a:t>
            </a:fld>
            <a:endParaRPr lang="en-NZ"/>
          </a:p>
        </p:txBody>
      </p:sp>
      <p:sp>
        <p:nvSpPr>
          <p:cNvPr id="5" name="Footer Placeholder 4">
            <a:extLst>
              <a:ext uri="{FF2B5EF4-FFF2-40B4-BE49-F238E27FC236}">
                <a16:creationId xmlns:a16="http://schemas.microsoft.com/office/drawing/2014/main" id="{64581B51-0FA5-3B84-7936-8C8996DAC6A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1AE28BD-8FC8-4965-C042-AB3823501127}"/>
              </a:ext>
            </a:extLst>
          </p:cNvPr>
          <p:cNvSpPr>
            <a:spLocks noGrp="1"/>
          </p:cNvSpPr>
          <p:nvPr>
            <p:ph type="sldNum" sz="quarter" idx="12"/>
          </p:nvPr>
        </p:nvSpPr>
        <p:spPr/>
        <p:txBody>
          <a:bodyPr/>
          <a:lstStyle/>
          <a:p>
            <a:fld id="{CDAF0D6E-2A59-4367-86BB-14C60122B63C}" type="slidenum">
              <a:rPr lang="en-NZ" smtClean="0"/>
              <a:t>‹#›</a:t>
            </a:fld>
            <a:endParaRPr lang="en-NZ"/>
          </a:p>
        </p:txBody>
      </p:sp>
    </p:spTree>
    <p:extLst>
      <p:ext uri="{BB962C8B-B14F-4D97-AF65-F5344CB8AC3E}">
        <p14:creationId xmlns:p14="http://schemas.microsoft.com/office/powerpoint/2010/main" val="403381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1DC4C-6754-4F21-6B94-17D549258B7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9AFB5F8-55D4-4D69-017B-2B6A92C8FA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937474A-98BD-8EAD-9E7A-8A0CDAF89275}"/>
              </a:ext>
            </a:extLst>
          </p:cNvPr>
          <p:cNvSpPr>
            <a:spLocks noGrp="1"/>
          </p:cNvSpPr>
          <p:nvPr>
            <p:ph type="dt" sz="half" idx="10"/>
          </p:nvPr>
        </p:nvSpPr>
        <p:spPr/>
        <p:txBody>
          <a:bodyPr/>
          <a:lstStyle/>
          <a:p>
            <a:fld id="{031D14D1-95B8-4431-A980-80E466BAAD5A}" type="datetimeFigureOut">
              <a:rPr lang="en-NZ" smtClean="0"/>
              <a:t>22/03/2025</a:t>
            </a:fld>
            <a:endParaRPr lang="en-NZ"/>
          </a:p>
        </p:txBody>
      </p:sp>
      <p:sp>
        <p:nvSpPr>
          <p:cNvPr id="5" name="Footer Placeholder 4">
            <a:extLst>
              <a:ext uri="{FF2B5EF4-FFF2-40B4-BE49-F238E27FC236}">
                <a16:creationId xmlns:a16="http://schemas.microsoft.com/office/drawing/2014/main" id="{51586FE5-C834-2233-F676-0810D6268E6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5CAFC8A-96AE-5D27-24FA-1C2AC725A60D}"/>
              </a:ext>
            </a:extLst>
          </p:cNvPr>
          <p:cNvSpPr>
            <a:spLocks noGrp="1"/>
          </p:cNvSpPr>
          <p:nvPr>
            <p:ph type="sldNum" sz="quarter" idx="12"/>
          </p:nvPr>
        </p:nvSpPr>
        <p:spPr/>
        <p:txBody>
          <a:bodyPr/>
          <a:lstStyle/>
          <a:p>
            <a:fld id="{CDAF0D6E-2A59-4367-86BB-14C60122B63C}" type="slidenum">
              <a:rPr lang="en-NZ" smtClean="0"/>
              <a:t>‹#›</a:t>
            </a:fld>
            <a:endParaRPr lang="en-NZ"/>
          </a:p>
        </p:txBody>
      </p:sp>
    </p:spTree>
    <p:extLst>
      <p:ext uri="{BB962C8B-B14F-4D97-AF65-F5344CB8AC3E}">
        <p14:creationId xmlns:p14="http://schemas.microsoft.com/office/powerpoint/2010/main" val="214357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308FA-0E50-67D0-E23A-259D2FE863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8D18E041-3196-4EFE-0CE4-B19DA15405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2F3192-B5B5-5584-F9CB-B94C4362D51E}"/>
              </a:ext>
            </a:extLst>
          </p:cNvPr>
          <p:cNvSpPr>
            <a:spLocks noGrp="1"/>
          </p:cNvSpPr>
          <p:nvPr>
            <p:ph type="dt" sz="half" idx="10"/>
          </p:nvPr>
        </p:nvSpPr>
        <p:spPr/>
        <p:txBody>
          <a:bodyPr/>
          <a:lstStyle/>
          <a:p>
            <a:fld id="{031D14D1-95B8-4431-A980-80E466BAAD5A}" type="datetimeFigureOut">
              <a:rPr lang="en-NZ" smtClean="0"/>
              <a:t>22/03/2025</a:t>
            </a:fld>
            <a:endParaRPr lang="en-NZ"/>
          </a:p>
        </p:txBody>
      </p:sp>
      <p:sp>
        <p:nvSpPr>
          <p:cNvPr id="5" name="Footer Placeholder 4">
            <a:extLst>
              <a:ext uri="{FF2B5EF4-FFF2-40B4-BE49-F238E27FC236}">
                <a16:creationId xmlns:a16="http://schemas.microsoft.com/office/drawing/2014/main" id="{76384068-7D7E-D377-C83B-BCF902F9803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A7CF245-6D98-87CA-4F64-8B0EEF94D817}"/>
              </a:ext>
            </a:extLst>
          </p:cNvPr>
          <p:cNvSpPr>
            <a:spLocks noGrp="1"/>
          </p:cNvSpPr>
          <p:nvPr>
            <p:ph type="sldNum" sz="quarter" idx="12"/>
          </p:nvPr>
        </p:nvSpPr>
        <p:spPr/>
        <p:txBody>
          <a:bodyPr/>
          <a:lstStyle/>
          <a:p>
            <a:fld id="{CDAF0D6E-2A59-4367-86BB-14C60122B63C}" type="slidenum">
              <a:rPr lang="en-NZ" smtClean="0"/>
              <a:t>‹#›</a:t>
            </a:fld>
            <a:endParaRPr lang="en-NZ"/>
          </a:p>
        </p:txBody>
      </p:sp>
    </p:spTree>
    <p:extLst>
      <p:ext uri="{BB962C8B-B14F-4D97-AF65-F5344CB8AC3E}">
        <p14:creationId xmlns:p14="http://schemas.microsoft.com/office/powerpoint/2010/main" val="3906735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45514-AAE0-606A-94F9-8052D1AB949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CD6F1FF-A7A9-4087-1CEE-3041BF31C1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93DC7B21-DD92-F00D-86CE-DC0891162A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AFCE641D-CD55-0FD5-263F-5E6B3B797837}"/>
              </a:ext>
            </a:extLst>
          </p:cNvPr>
          <p:cNvSpPr>
            <a:spLocks noGrp="1"/>
          </p:cNvSpPr>
          <p:nvPr>
            <p:ph type="dt" sz="half" idx="10"/>
          </p:nvPr>
        </p:nvSpPr>
        <p:spPr/>
        <p:txBody>
          <a:bodyPr/>
          <a:lstStyle/>
          <a:p>
            <a:fld id="{031D14D1-95B8-4431-A980-80E466BAAD5A}" type="datetimeFigureOut">
              <a:rPr lang="en-NZ" smtClean="0"/>
              <a:t>22/03/2025</a:t>
            </a:fld>
            <a:endParaRPr lang="en-NZ"/>
          </a:p>
        </p:txBody>
      </p:sp>
      <p:sp>
        <p:nvSpPr>
          <p:cNvPr id="6" name="Footer Placeholder 5">
            <a:extLst>
              <a:ext uri="{FF2B5EF4-FFF2-40B4-BE49-F238E27FC236}">
                <a16:creationId xmlns:a16="http://schemas.microsoft.com/office/drawing/2014/main" id="{30910B80-6959-4F75-EC27-205549E6B1A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EE21F6AD-1E16-1D32-522F-1648299F134F}"/>
              </a:ext>
            </a:extLst>
          </p:cNvPr>
          <p:cNvSpPr>
            <a:spLocks noGrp="1"/>
          </p:cNvSpPr>
          <p:nvPr>
            <p:ph type="sldNum" sz="quarter" idx="12"/>
          </p:nvPr>
        </p:nvSpPr>
        <p:spPr/>
        <p:txBody>
          <a:bodyPr/>
          <a:lstStyle/>
          <a:p>
            <a:fld id="{CDAF0D6E-2A59-4367-86BB-14C60122B63C}" type="slidenum">
              <a:rPr lang="en-NZ" smtClean="0"/>
              <a:t>‹#›</a:t>
            </a:fld>
            <a:endParaRPr lang="en-NZ"/>
          </a:p>
        </p:txBody>
      </p:sp>
    </p:spTree>
    <p:extLst>
      <p:ext uri="{BB962C8B-B14F-4D97-AF65-F5344CB8AC3E}">
        <p14:creationId xmlns:p14="http://schemas.microsoft.com/office/powerpoint/2010/main" val="2908115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8A80C-8EDC-AEDA-1508-4DD416DA9C0F}"/>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B1BB114-5428-06E4-5F13-C0D5F1B7D4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04A547-8DBF-A966-2875-551930852C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B1894BF0-73F5-CBC0-7097-7EDCE841B5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DDC904-ED7D-23B2-CEB2-40E0D6E6DA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737C5F12-98F6-A50A-F96F-8D6E674635CC}"/>
              </a:ext>
            </a:extLst>
          </p:cNvPr>
          <p:cNvSpPr>
            <a:spLocks noGrp="1"/>
          </p:cNvSpPr>
          <p:nvPr>
            <p:ph type="dt" sz="half" idx="10"/>
          </p:nvPr>
        </p:nvSpPr>
        <p:spPr/>
        <p:txBody>
          <a:bodyPr/>
          <a:lstStyle/>
          <a:p>
            <a:fld id="{031D14D1-95B8-4431-A980-80E466BAAD5A}" type="datetimeFigureOut">
              <a:rPr lang="en-NZ" smtClean="0"/>
              <a:t>22/03/2025</a:t>
            </a:fld>
            <a:endParaRPr lang="en-NZ"/>
          </a:p>
        </p:txBody>
      </p:sp>
      <p:sp>
        <p:nvSpPr>
          <p:cNvPr id="8" name="Footer Placeholder 7">
            <a:extLst>
              <a:ext uri="{FF2B5EF4-FFF2-40B4-BE49-F238E27FC236}">
                <a16:creationId xmlns:a16="http://schemas.microsoft.com/office/drawing/2014/main" id="{75086444-07E7-C248-D51F-D1ED1A6B1109}"/>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96EB4983-7C45-E5E2-42E5-28311B5EF583}"/>
              </a:ext>
            </a:extLst>
          </p:cNvPr>
          <p:cNvSpPr>
            <a:spLocks noGrp="1"/>
          </p:cNvSpPr>
          <p:nvPr>
            <p:ph type="sldNum" sz="quarter" idx="12"/>
          </p:nvPr>
        </p:nvSpPr>
        <p:spPr/>
        <p:txBody>
          <a:bodyPr/>
          <a:lstStyle/>
          <a:p>
            <a:fld id="{CDAF0D6E-2A59-4367-86BB-14C60122B63C}" type="slidenum">
              <a:rPr lang="en-NZ" smtClean="0"/>
              <a:t>‹#›</a:t>
            </a:fld>
            <a:endParaRPr lang="en-NZ"/>
          </a:p>
        </p:txBody>
      </p:sp>
    </p:spTree>
    <p:extLst>
      <p:ext uri="{BB962C8B-B14F-4D97-AF65-F5344CB8AC3E}">
        <p14:creationId xmlns:p14="http://schemas.microsoft.com/office/powerpoint/2010/main" val="1821620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69062-4599-CDC6-775D-E47A38D1909D}"/>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9DC6DBC9-4C6F-3467-0129-715715AF4833}"/>
              </a:ext>
            </a:extLst>
          </p:cNvPr>
          <p:cNvSpPr>
            <a:spLocks noGrp="1"/>
          </p:cNvSpPr>
          <p:nvPr>
            <p:ph type="dt" sz="half" idx="10"/>
          </p:nvPr>
        </p:nvSpPr>
        <p:spPr/>
        <p:txBody>
          <a:bodyPr/>
          <a:lstStyle/>
          <a:p>
            <a:fld id="{031D14D1-95B8-4431-A980-80E466BAAD5A}" type="datetimeFigureOut">
              <a:rPr lang="en-NZ" smtClean="0"/>
              <a:t>22/03/2025</a:t>
            </a:fld>
            <a:endParaRPr lang="en-NZ"/>
          </a:p>
        </p:txBody>
      </p:sp>
      <p:sp>
        <p:nvSpPr>
          <p:cNvPr id="4" name="Footer Placeholder 3">
            <a:extLst>
              <a:ext uri="{FF2B5EF4-FFF2-40B4-BE49-F238E27FC236}">
                <a16:creationId xmlns:a16="http://schemas.microsoft.com/office/drawing/2014/main" id="{E83340A3-3E79-B558-7C41-19C268C54B02}"/>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C02AB467-E11C-31D5-78DC-BEC010BFC958}"/>
              </a:ext>
            </a:extLst>
          </p:cNvPr>
          <p:cNvSpPr>
            <a:spLocks noGrp="1"/>
          </p:cNvSpPr>
          <p:nvPr>
            <p:ph type="sldNum" sz="quarter" idx="12"/>
          </p:nvPr>
        </p:nvSpPr>
        <p:spPr/>
        <p:txBody>
          <a:bodyPr/>
          <a:lstStyle/>
          <a:p>
            <a:fld id="{CDAF0D6E-2A59-4367-86BB-14C60122B63C}" type="slidenum">
              <a:rPr lang="en-NZ" smtClean="0"/>
              <a:t>‹#›</a:t>
            </a:fld>
            <a:endParaRPr lang="en-NZ"/>
          </a:p>
        </p:txBody>
      </p:sp>
    </p:spTree>
    <p:extLst>
      <p:ext uri="{BB962C8B-B14F-4D97-AF65-F5344CB8AC3E}">
        <p14:creationId xmlns:p14="http://schemas.microsoft.com/office/powerpoint/2010/main" val="1795580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B7E274-479D-58F9-7B58-B9455FD38279}"/>
              </a:ext>
            </a:extLst>
          </p:cNvPr>
          <p:cNvSpPr>
            <a:spLocks noGrp="1"/>
          </p:cNvSpPr>
          <p:nvPr>
            <p:ph type="dt" sz="half" idx="10"/>
          </p:nvPr>
        </p:nvSpPr>
        <p:spPr/>
        <p:txBody>
          <a:bodyPr/>
          <a:lstStyle/>
          <a:p>
            <a:fld id="{031D14D1-95B8-4431-A980-80E466BAAD5A}" type="datetimeFigureOut">
              <a:rPr lang="en-NZ" smtClean="0"/>
              <a:t>22/03/2025</a:t>
            </a:fld>
            <a:endParaRPr lang="en-NZ"/>
          </a:p>
        </p:txBody>
      </p:sp>
      <p:sp>
        <p:nvSpPr>
          <p:cNvPr id="3" name="Footer Placeholder 2">
            <a:extLst>
              <a:ext uri="{FF2B5EF4-FFF2-40B4-BE49-F238E27FC236}">
                <a16:creationId xmlns:a16="http://schemas.microsoft.com/office/drawing/2014/main" id="{87E6E464-9350-5B08-7993-51BB53EA5A43}"/>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25D65B8C-1384-A04C-FB91-6DE7FAC2BC0A}"/>
              </a:ext>
            </a:extLst>
          </p:cNvPr>
          <p:cNvSpPr>
            <a:spLocks noGrp="1"/>
          </p:cNvSpPr>
          <p:nvPr>
            <p:ph type="sldNum" sz="quarter" idx="12"/>
          </p:nvPr>
        </p:nvSpPr>
        <p:spPr/>
        <p:txBody>
          <a:bodyPr/>
          <a:lstStyle/>
          <a:p>
            <a:fld id="{CDAF0D6E-2A59-4367-86BB-14C60122B63C}" type="slidenum">
              <a:rPr lang="en-NZ" smtClean="0"/>
              <a:t>‹#›</a:t>
            </a:fld>
            <a:endParaRPr lang="en-NZ"/>
          </a:p>
        </p:txBody>
      </p:sp>
    </p:spTree>
    <p:extLst>
      <p:ext uri="{BB962C8B-B14F-4D97-AF65-F5344CB8AC3E}">
        <p14:creationId xmlns:p14="http://schemas.microsoft.com/office/powerpoint/2010/main" val="220172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5E15C-2C03-40DC-A202-8C4A0FFF71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BAACED3D-0308-1ECD-9268-33840149B7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8DF4DD38-57A3-DE21-27EB-F6F8506583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509B69-ED40-D6AC-FFC2-C38B03700692}"/>
              </a:ext>
            </a:extLst>
          </p:cNvPr>
          <p:cNvSpPr>
            <a:spLocks noGrp="1"/>
          </p:cNvSpPr>
          <p:nvPr>
            <p:ph type="dt" sz="half" idx="10"/>
          </p:nvPr>
        </p:nvSpPr>
        <p:spPr/>
        <p:txBody>
          <a:bodyPr/>
          <a:lstStyle/>
          <a:p>
            <a:fld id="{031D14D1-95B8-4431-A980-80E466BAAD5A}" type="datetimeFigureOut">
              <a:rPr lang="en-NZ" smtClean="0"/>
              <a:t>22/03/2025</a:t>
            </a:fld>
            <a:endParaRPr lang="en-NZ"/>
          </a:p>
        </p:txBody>
      </p:sp>
      <p:sp>
        <p:nvSpPr>
          <p:cNvPr id="6" name="Footer Placeholder 5">
            <a:extLst>
              <a:ext uri="{FF2B5EF4-FFF2-40B4-BE49-F238E27FC236}">
                <a16:creationId xmlns:a16="http://schemas.microsoft.com/office/drawing/2014/main" id="{1C3BB9EA-6BE3-61A8-5A39-5D1707D5A73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62952E14-1793-410C-BB04-F5B7AE817F32}"/>
              </a:ext>
            </a:extLst>
          </p:cNvPr>
          <p:cNvSpPr>
            <a:spLocks noGrp="1"/>
          </p:cNvSpPr>
          <p:nvPr>
            <p:ph type="sldNum" sz="quarter" idx="12"/>
          </p:nvPr>
        </p:nvSpPr>
        <p:spPr/>
        <p:txBody>
          <a:bodyPr/>
          <a:lstStyle/>
          <a:p>
            <a:fld id="{CDAF0D6E-2A59-4367-86BB-14C60122B63C}" type="slidenum">
              <a:rPr lang="en-NZ" smtClean="0"/>
              <a:t>‹#›</a:t>
            </a:fld>
            <a:endParaRPr lang="en-NZ"/>
          </a:p>
        </p:txBody>
      </p:sp>
    </p:spTree>
    <p:extLst>
      <p:ext uri="{BB962C8B-B14F-4D97-AF65-F5344CB8AC3E}">
        <p14:creationId xmlns:p14="http://schemas.microsoft.com/office/powerpoint/2010/main" val="777305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08F6-FA10-507A-837B-FD0EEAC0FB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71337BEC-F96F-358B-B550-D5F94EF381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2F092780-C09C-AF04-D749-FCF12003D9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FEDFEB-FAE1-09FF-C38B-E31310CD6161}"/>
              </a:ext>
            </a:extLst>
          </p:cNvPr>
          <p:cNvSpPr>
            <a:spLocks noGrp="1"/>
          </p:cNvSpPr>
          <p:nvPr>
            <p:ph type="dt" sz="half" idx="10"/>
          </p:nvPr>
        </p:nvSpPr>
        <p:spPr/>
        <p:txBody>
          <a:bodyPr/>
          <a:lstStyle/>
          <a:p>
            <a:fld id="{031D14D1-95B8-4431-A980-80E466BAAD5A}" type="datetimeFigureOut">
              <a:rPr lang="en-NZ" smtClean="0"/>
              <a:t>22/03/2025</a:t>
            </a:fld>
            <a:endParaRPr lang="en-NZ"/>
          </a:p>
        </p:txBody>
      </p:sp>
      <p:sp>
        <p:nvSpPr>
          <p:cNvPr id="6" name="Footer Placeholder 5">
            <a:extLst>
              <a:ext uri="{FF2B5EF4-FFF2-40B4-BE49-F238E27FC236}">
                <a16:creationId xmlns:a16="http://schemas.microsoft.com/office/drawing/2014/main" id="{694E6A2F-22BD-8F79-A389-667C8F77FFA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418F9FFD-60EF-D685-C5B2-144048FF7417}"/>
              </a:ext>
            </a:extLst>
          </p:cNvPr>
          <p:cNvSpPr>
            <a:spLocks noGrp="1"/>
          </p:cNvSpPr>
          <p:nvPr>
            <p:ph type="sldNum" sz="quarter" idx="12"/>
          </p:nvPr>
        </p:nvSpPr>
        <p:spPr/>
        <p:txBody>
          <a:bodyPr/>
          <a:lstStyle/>
          <a:p>
            <a:fld id="{CDAF0D6E-2A59-4367-86BB-14C60122B63C}" type="slidenum">
              <a:rPr lang="en-NZ" smtClean="0"/>
              <a:t>‹#›</a:t>
            </a:fld>
            <a:endParaRPr lang="en-NZ"/>
          </a:p>
        </p:txBody>
      </p:sp>
    </p:spTree>
    <p:extLst>
      <p:ext uri="{BB962C8B-B14F-4D97-AF65-F5344CB8AC3E}">
        <p14:creationId xmlns:p14="http://schemas.microsoft.com/office/powerpoint/2010/main" val="12824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B2F45F-6FA7-4022-141E-EFAB1BDF3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37693357-44C8-08E6-407E-936566D316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00F9B41-80AB-6C8D-100E-E219B27F29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1D14D1-95B8-4431-A980-80E466BAAD5A}" type="datetimeFigureOut">
              <a:rPr lang="en-NZ" smtClean="0"/>
              <a:t>22/03/2025</a:t>
            </a:fld>
            <a:endParaRPr lang="en-NZ"/>
          </a:p>
        </p:txBody>
      </p:sp>
      <p:sp>
        <p:nvSpPr>
          <p:cNvPr id="5" name="Footer Placeholder 4">
            <a:extLst>
              <a:ext uri="{FF2B5EF4-FFF2-40B4-BE49-F238E27FC236}">
                <a16:creationId xmlns:a16="http://schemas.microsoft.com/office/drawing/2014/main" id="{EFF59D0D-D96D-0585-DDAD-F73002440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Z"/>
          </a:p>
        </p:txBody>
      </p:sp>
      <p:sp>
        <p:nvSpPr>
          <p:cNvPr id="6" name="Slide Number Placeholder 5">
            <a:extLst>
              <a:ext uri="{FF2B5EF4-FFF2-40B4-BE49-F238E27FC236}">
                <a16:creationId xmlns:a16="http://schemas.microsoft.com/office/drawing/2014/main" id="{83929C06-6D93-3D4F-538C-86478F7909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AF0D6E-2A59-4367-86BB-14C60122B63C}" type="slidenum">
              <a:rPr lang="en-NZ" smtClean="0"/>
              <a:t>‹#›</a:t>
            </a:fld>
            <a:endParaRPr lang="en-NZ"/>
          </a:p>
        </p:txBody>
      </p:sp>
    </p:spTree>
    <p:extLst>
      <p:ext uri="{BB962C8B-B14F-4D97-AF65-F5344CB8AC3E}">
        <p14:creationId xmlns:p14="http://schemas.microsoft.com/office/powerpoint/2010/main" val="1316723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2DFD8EA3-497F-3A08-A52F-F14366009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007" y="1131749"/>
            <a:ext cx="7065685" cy="390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047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77754-C87A-A137-2EB3-AB427FDDD328}"/>
            </a:ext>
          </a:extLst>
        </p:cNvPr>
        <p:cNvGrpSpPr/>
        <p:nvPr/>
      </p:nvGrpSpPr>
      <p:grpSpPr>
        <a:xfrm>
          <a:off x="0" y="0"/>
          <a:ext cx="0" cy="0"/>
          <a:chOff x="0" y="0"/>
          <a:chExt cx="0" cy="0"/>
        </a:xfrm>
      </p:grpSpPr>
      <p:pic>
        <p:nvPicPr>
          <p:cNvPr id="5122" name="Picture 2" descr="Sheep stud focuses on pasture quality | Otago Daily Times Online News">
            <a:extLst>
              <a:ext uri="{FF2B5EF4-FFF2-40B4-BE49-F238E27FC236}">
                <a16:creationId xmlns:a16="http://schemas.microsoft.com/office/drawing/2014/main" id="{310A4ABA-3B81-5DDA-8EE1-7F3E631D3C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15" b="19698"/>
          <a:stretch/>
        </p:blipFill>
        <p:spPr bwMode="auto">
          <a:xfrm>
            <a:off x="1343343" y="1466738"/>
            <a:ext cx="3249381" cy="204226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7C538B3B-F36D-363D-6859-5C614A9463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72" r="9977"/>
          <a:stretch/>
        </p:blipFill>
        <p:spPr bwMode="auto">
          <a:xfrm>
            <a:off x="6949771" y="3881839"/>
            <a:ext cx="3132088" cy="254321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a:extLst>
              <a:ext uri="{FF2B5EF4-FFF2-40B4-BE49-F238E27FC236}">
                <a16:creationId xmlns:a16="http://schemas.microsoft.com/office/drawing/2014/main" id="{BB993528-E70F-C1EE-70EC-77F065EFFD6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93049" y="4186917"/>
            <a:ext cx="3055644" cy="24215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SOUTHDOWN SHEEP">
            <a:extLst>
              <a:ext uri="{FF2B5EF4-FFF2-40B4-BE49-F238E27FC236}">
                <a16:creationId xmlns:a16="http://schemas.microsoft.com/office/drawing/2014/main" id="{1E6096D8-7B50-05A2-9B38-E9EC2493218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949771" y="1021379"/>
            <a:ext cx="3132087" cy="25534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5D5CC15-2D45-58D6-CEA8-64648C37AF6F}"/>
              </a:ext>
            </a:extLst>
          </p:cNvPr>
          <p:cNvSpPr txBox="1"/>
          <p:nvPr/>
        </p:nvSpPr>
        <p:spPr>
          <a:xfrm>
            <a:off x="676656" y="249485"/>
            <a:ext cx="5029200" cy="707886"/>
          </a:xfrm>
          <a:prstGeom prst="rect">
            <a:avLst/>
          </a:prstGeom>
          <a:noFill/>
        </p:spPr>
        <p:txBody>
          <a:bodyPr wrap="square">
            <a:spAutoFit/>
          </a:bodyPr>
          <a:lstStyle/>
          <a:p>
            <a:r>
              <a:rPr lang="en-US" sz="4000" kern="1200" dirty="0">
                <a:solidFill>
                  <a:schemeClr val="tx1"/>
                </a:solidFill>
                <a:latin typeface="+mj-lt"/>
                <a:ea typeface="+mj-ea"/>
                <a:cs typeface="+mj-cs"/>
              </a:rPr>
              <a:t>I am a</a:t>
            </a:r>
            <a:endParaRPr lang="en-NZ" sz="4000" dirty="0"/>
          </a:p>
        </p:txBody>
      </p:sp>
      <p:sp>
        <p:nvSpPr>
          <p:cNvPr id="3" name="TextBox 2">
            <a:extLst>
              <a:ext uri="{FF2B5EF4-FFF2-40B4-BE49-F238E27FC236}">
                <a16:creationId xmlns:a16="http://schemas.microsoft.com/office/drawing/2014/main" id="{52D904EB-A776-9B39-C7D3-960450F4C71C}"/>
              </a:ext>
            </a:extLst>
          </p:cNvPr>
          <p:cNvSpPr txBox="1"/>
          <p:nvPr/>
        </p:nvSpPr>
        <p:spPr>
          <a:xfrm>
            <a:off x="1918741" y="788476"/>
            <a:ext cx="1655926" cy="584775"/>
          </a:xfrm>
          <a:prstGeom prst="rect">
            <a:avLst/>
          </a:prstGeom>
          <a:noFill/>
        </p:spPr>
        <p:txBody>
          <a:bodyPr wrap="square" rtlCol="0">
            <a:spAutoFit/>
          </a:bodyPr>
          <a:lstStyle/>
          <a:p>
            <a:r>
              <a:rPr lang="en-NZ" sz="3200" dirty="0"/>
              <a:t>Suffolk</a:t>
            </a:r>
          </a:p>
        </p:txBody>
      </p:sp>
      <p:sp>
        <p:nvSpPr>
          <p:cNvPr id="5" name="TextBox 4">
            <a:extLst>
              <a:ext uri="{FF2B5EF4-FFF2-40B4-BE49-F238E27FC236}">
                <a16:creationId xmlns:a16="http://schemas.microsoft.com/office/drawing/2014/main" id="{D0D90E17-6651-408A-4615-9260C7F95B10}"/>
              </a:ext>
            </a:extLst>
          </p:cNvPr>
          <p:cNvSpPr txBox="1"/>
          <p:nvPr/>
        </p:nvSpPr>
        <p:spPr>
          <a:xfrm>
            <a:off x="6947941" y="529722"/>
            <a:ext cx="2692941" cy="584775"/>
          </a:xfrm>
          <a:prstGeom prst="rect">
            <a:avLst/>
          </a:prstGeom>
          <a:noFill/>
        </p:spPr>
        <p:txBody>
          <a:bodyPr wrap="square" rtlCol="0">
            <a:spAutoFit/>
          </a:bodyPr>
          <a:lstStyle/>
          <a:p>
            <a:r>
              <a:rPr lang="en-NZ" sz="3200" dirty="0"/>
              <a:t>Southdown</a:t>
            </a:r>
          </a:p>
        </p:txBody>
      </p:sp>
      <p:sp>
        <p:nvSpPr>
          <p:cNvPr id="6" name="TextBox 5">
            <a:extLst>
              <a:ext uri="{FF2B5EF4-FFF2-40B4-BE49-F238E27FC236}">
                <a16:creationId xmlns:a16="http://schemas.microsoft.com/office/drawing/2014/main" id="{DCDC6A0C-2562-0B0C-B858-828BA2149F85}"/>
              </a:ext>
            </a:extLst>
          </p:cNvPr>
          <p:cNvSpPr txBox="1"/>
          <p:nvPr/>
        </p:nvSpPr>
        <p:spPr>
          <a:xfrm>
            <a:off x="1232368" y="3677550"/>
            <a:ext cx="3055644" cy="584775"/>
          </a:xfrm>
          <a:prstGeom prst="rect">
            <a:avLst/>
          </a:prstGeom>
          <a:noFill/>
        </p:spPr>
        <p:txBody>
          <a:bodyPr wrap="square" rtlCol="0">
            <a:spAutoFit/>
          </a:bodyPr>
          <a:lstStyle/>
          <a:p>
            <a:r>
              <a:rPr lang="en-NZ" sz="3200" dirty="0"/>
              <a:t>Polled Dorset</a:t>
            </a:r>
          </a:p>
        </p:txBody>
      </p:sp>
      <p:sp>
        <p:nvSpPr>
          <p:cNvPr id="7" name="TextBox 6">
            <a:extLst>
              <a:ext uri="{FF2B5EF4-FFF2-40B4-BE49-F238E27FC236}">
                <a16:creationId xmlns:a16="http://schemas.microsoft.com/office/drawing/2014/main" id="{5CEFE4BE-6F19-DBC4-EF41-431AC2F095F2}"/>
              </a:ext>
            </a:extLst>
          </p:cNvPr>
          <p:cNvSpPr txBox="1"/>
          <p:nvPr/>
        </p:nvSpPr>
        <p:spPr>
          <a:xfrm>
            <a:off x="5564168" y="4568672"/>
            <a:ext cx="1385603" cy="584775"/>
          </a:xfrm>
          <a:prstGeom prst="rect">
            <a:avLst/>
          </a:prstGeom>
          <a:noFill/>
        </p:spPr>
        <p:txBody>
          <a:bodyPr wrap="square" rtlCol="0">
            <a:spAutoFit/>
          </a:bodyPr>
          <a:lstStyle/>
          <a:p>
            <a:r>
              <a:rPr lang="en-NZ" sz="3200" dirty="0"/>
              <a:t>Texel</a:t>
            </a:r>
          </a:p>
        </p:txBody>
      </p:sp>
    </p:spTree>
    <p:extLst>
      <p:ext uri="{BB962C8B-B14F-4D97-AF65-F5344CB8AC3E}">
        <p14:creationId xmlns:p14="http://schemas.microsoft.com/office/powerpoint/2010/main" val="438933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47B4E32-3336-9AA8-DF80-D0F7C01B1D5E}"/>
              </a:ext>
            </a:extLst>
          </p:cNvPr>
          <p:cNvSpPr txBox="1"/>
          <p:nvPr/>
        </p:nvSpPr>
        <p:spPr>
          <a:xfrm>
            <a:off x="1198181" y="557189"/>
            <a:ext cx="9795637" cy="110485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200">
                <a:latin typeface="+mj-lt"/>
                <a:ea typeface="+mj-ea"/>
                <a:cs typeface="+mj-cs"/>
              </a:rPr>
              <a:t>We are new breeds. Who am I?</a:t>
            </a:r>
          </a:p>
        </p:txBody>
      </p:sp>
      <p:pic>
        <p:nvPicPr>
          <p:cNvPr id="3" name="Picture 6" descr="Mvc-efel">
            <a:extLst>
              <a:ext uri="{FF2B5EF4-FFF2-40B4-BE49-F238E27FC236}">
                <a16:creationId xmlns:a16="http://schemas.microsoft.com/office/drawing/2014/main" id="{877A3BA9-AF0A-E32A-AB76-FF3E553901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175" b="26202"/>
          <a:stretch/>
        </p:blipFill>
        <p:spPr bwMode="auto">
          <a:xfrm>
            <a:off x="7990921" y="3246433"/>
            <a:ext cx="3694113" cy="25938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Wiltshire Sheep Canterbury New Zealand">
            <a:extLst>
              <a:ext uri="{FF2B5EF4-FFF2-40B4-BE49-F238E27FC236}">
                <a16:creationId xmlns:a16="http://schemas.microsoft.com/office/drawing/2014/main" id="{76976D8B-5092-F836-ED17-87D75248D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8809"/>
          <a:stretch/>
        </p:blipFill>
        <p:spPr bwMode="auto">
          <a:xfrm>
            <a:off x="4053197" y="3246433"/>
            <a:ext cx="3797536" cy="25938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Dorper – New Zealand Sheepbreeders ...">
            <a:extLst>
              <a:ext uri="{FF2B5EF4-FFF2-40B4-BE49-F238E27FC236}">
                <a16:creationId xmlns:a16="http://schemas.microsoft.com/office/drawing/2014/main" id="{93BFA288-D7D7-72EE-116D-9F6455DD80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035" r="8442" b="-2"/>
          <a:stretch/>
        </p:blipFill>
        <p:spPr bwMode="auto">
          <a:xfrm>
            <a:off x="115473" y="3246433"/>
            <a:ext cx="3797536" cy="2593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5606C3-B2D6-EA7C-74E8-CCE6652E54B9}"/>
              </a:ext>
            </a:extLst>
          </p:cNvPr>
          <p:cNvSpPr txBox="1"/>
          <p:nvPr/>
        </p:nvSpPr>
        <p:spPr>
          <a:xfrm>
            <a:off x="1462779" y="2396881"/>
            <a:ext cx="551462" cy="584775"/>
          </a:xfrm>
          <a:prstGeom prst="rect">
            <a:avLst/>
          </a:prstGeom>
          <a:noFill/>
        </p:spPr>
        <p:txBody>
          <a:bodyPr wrap="square" rtlCol="0">
            <a:spAutoFit/>
          </a:bodyPr>
          <a:lstStyle/>
          <a:p>
            <a:r>
              <a:rPr lang="en-NZ" sz="3200" dirty="0"/>
              <a:t>1</a:t>
            </a:r>
          </a:p>
        </p:txBody>
      </p:sp>
      <p:sp>
        <p:nvSpPr>
          <p:cNvPr id="6" name="TextBox 5">
            <a:extLst>
              <a:ext uri="{FF2B5EF4-FFF2-40B4-BE49-F238E27FC236}">
                <a16:creationId xmlns:a16="http://schemas.microsoft.com/office/drawing/2014/main" id="{444E867D-E059-80FD-1621-CF3193F37667}"/>
              </a:ext>
            </a:extLst>
          </p:cNvPr>
          <p:cNvSpPr txBox="1"/>
          <p:nvPr/>
        </p:nvSpPr>
        <p:spPr>
          <a:xfrm>
            <a:off x="5540692" y="2502595"/>
            <a:ext cx="551462" cy="584775"/>
          </a:xfrm>
          <a:prstGeom prst="rect">
            <a:avLst/>
          </a:prstGeom>
          <a:noFill/>
        </p:spPr>
        <p:txBody>
          <a:bodyPr wrap="square" rtlCol="0">
            <a:spAutoFit/>
          </a:bodyPr>
          <a:lstStyle/>
          <a:p>
            <a:r>
              <a:rPr lang="en-NZ" sz="3200" dirty="0"/>
              <a:t>2</a:t>
            </a:r>
          </a:p>
        </p:txBody>
      </p:sp>
      <p:sp>
        <p:nvSpPr>
          <p:cNvPr id="8" name="TextBox 7">
            <a:extLst>
              <a:ext uri="{FF2B5EF4-FFF2-40B4-BE49-F238E27FC236}">
                <a16:creationId xmlns:a16="http://schemas.microsoft.com/office/drawing/2014/main" id="{0B04817F-2956-BA55-9635-64C842F07E22}"/>
              </a:ext>
            </a:extLst>
          </p:cNvPr>
          <p:cNvSpPr txBox="1"/>
          <p:nvPr/>
        </p:nvSpPr>
        <p:spPr>
          <a:xfrm>
            <a:off x="9618605" y="2502595"/>
            <a:ext cx="551462" cy="584775"/>
          </a:xfrm>
          <a:prstGeom prst="rect">
            <a:avLst/>
          </a:prstGeom>
          <a:noFill/>
        </p:spPr>
        <p:txBody>
          <a:bodyPr wrap="square" rtlCol="0">
            <a:spAutoFit/>
          </a:bodyPr>
          <a:lstStyle/>
          <a:p>
            <a:r>
              <a:rPr lang="en-NZ" sz="3200" dirty="0"/>
              <a:t>3</a:t>
            </a:r>
          </a:p>
        </p:txBody>
      </p:sp>
    </p:spTree>
    <p:extLst>
      <p:ext uri="{BB962C8B-B14F-4D97-AF65-F5344CB8AC3E}">
        <p14:creationId xmlns:p14="http://schemas.microsoft.com/office/powerpoint/2010/main" val="505456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679BFA-DE6A-725B-DCFC-F2B77B0DCC81}"/>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AFBD2B7-41C8-F53D-ECD5-E77806D0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0A00091-8553-908F-D6FD-DAEBE9167ACF}"/>
              </a:ext>
            </a:extLst>
          </p:cNvPr>
          <p:cNvSpPr txBox="1"/>
          <p:nvPr/>
        </p:nvSpPr>
        <p:spPr>
          <a:xfrm>
            <a:off x="1198181" y="557189"/>
            <a:ext cx="9795637" cy="110485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200" dirty="0">
                <a:latin typeface="+mj-lt"/>
                <a:ea typeface="+mj-ea"/>
                <a:cs typeface="+mj-cs"/>
              </a:rPr>
              <a:t>I am?</a:t>
            </a:r>
          </a:p>
        </p:txBody>
      </p:sp>
      <p:pic>
        <p:nvPicPr>
          <p:cNvPr id="3" name="Picture 6" descr="Mvc-efel">
            <a:extLst>
              <a:ext uri="{FF2B5EF4-FFF2-40B4-BE49-F238E27FC236}">
                <a16:creationId xmlns:a16="http://schemas.microsoft.com/office/drawing/2014/main" id="{5289B44C-BDE1-9FBB-0E28-D105286D72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175" b="26202"/>
          <a:stretch/>
        </p:blipFill>
        <p:spPr bwMode="auto">
          <a:xfrm>
            <a:off x="8075309" y="3246433"/>
            <a:ext cx="3694113" cy="25938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Wiltshire Sheep Canterbury New Zealand">
            <a:extLst>
              <a:ext uri="{FF2B5EF4-FFF2-40B4-BE49-F238E27FC236}">
                <a16:creationId xmlns:a16="http://schemas.microsoft.com/office/drawing/2014/main" id="{30780906-34CF-D0C3-C9B3-2F66B03BA2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8809"/>
          <a:stretch/>
        </p:blipFill>
        <p:spPr bwMode="auto">
          <a:xfrm>
            <a:off x="4053197" y="3246433"/>
            <a:ext cx="3797536" cy="25938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Dorper – New Zealand Sheepbreeders ...">
            <a:extLst>
              <a:ext uri="{FF2B5EF4-FFF2-40B4-BE49-F238E27FC236}">
                <a16:creationId xmlns:a16="http://schemas.microsoft.com/office/drawing/2014/main" id="{7094370B-79C8-C459-EC13-C512042116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035" r="8442" b="-2"/>
          <a:stretch/>
        </p:blipFill>
        <p:spPr bwMode="auto">
          <a:xfrm>
            <a:off x="115473" y="3246433"/>
            <a:ext cx="3797536" cy="2593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20AC7AD-46EB-1421-49F9-9333016C8691}"/>
              </a:ext>
            </a:extLst>
          </p:cNvPr>
          <p:cNvSpPr txBox="1"/>
          <p:nvPr/>
        </p:nvSpPr>
        <p:spPr>
          <a:xfrm>
            <a:off x="1080150" y="2453175"/>
            <a:ext cx="2142735" cy="584775"/>
          </a:xfrm>
          <a:prstGeom prst="rect">
            <a:avLst/>
          </a:prstGeom>
          <a:noFill/>
        </p:spPr>
        <p:txBody>
          <a:bodyPr wrap="square" rtlCol="0">
            <a:spAutoFit/>
          </a:bodyPr>
          <a:lstStyle/>
          <a:p>
            <a:r>
              <a:rPr lang="en-NZ" sz="3200" dirty="0"/>
              <a:t>Dorper</a:t>
            </a:r>
          </a:p>
        </p:txBody>
      </p:sp>
      <p:sp>
        <p:nvSpPr>
          <p:cNvPr id="8" name="TextBox 7">
            <a:extLst>
              <a:ext uri="{FF2B5EF4-FFF2-40B4-BE49-F238E27FC236}">
                <a16:creationId xmlns:a16="http://schemas.microsoft.com/office/drawing/2014/main" id="{DDBFFBF3-9A84-0F53-5277-C60059D84301}"/>
              </a:ext>
            </a:extLst>
          </p:cNvPr>
          <p:cNvSpPr txBox="1"/>
          <p:nvPr/>
        </p:nvSpPr>
        <p:spPr>
          <a:xfrm>
            <a:off x="5215860" y="2453174"/>
            <a:ext cx="1757229" cy="584775"/>
          </a:xfrm>
          <a:prstGeom prst="rect">
            <a:avLst/>
          </a:prstGeom>
          <a:noFill/>
        </p:spPr>
        <p:txBody>
          <a:bodyPr wrap="square" rtlCol="0">
            <a:spAutoFit/>
          </a:bodyPr>
          <a:lstStyle/>
          <a:p>
            <a:r>
              <a:rPr lang="en-NZ" sz="3200" dirty="0"/>
              <a:t>Wiltshire</a:t>
            </a:r>
          </a:p>
        </p:txBody>
      </p:sp>
      <p:sp>
        <p:nvSpPr>
          <p:cNvPr id="9" name="TextBox 8">
            <a:extLst>
              <a:ext uri="{FF2B5EF4-FFF2-40B4-BE49-F238E27FC236}">
                <a16:creationId xmlns:a16="http://schemas.microsoft.com/office/drawing/2014/main" id="{79095BEB-6EAC-9CB0-395A-47F01C049426}"/>
              </a:ext>
            </a:extLst>
          </p:cNvPr>
          <p:cNvSpPr txBox="1"/>
          <p:nvPr/>
        </p:nvSpPr>
        <p:spPr>
          <a:xfrm>
            <a:off x="8689907" y="2453174"/>
            <a:ext cx="2725672" cy="584775"/>
          </a:xfrm>
          <a:prstGeom prst="rect">
            <a:avLst/>
          </a:prstGeom>
          <a:noFill/>
        </p:spPr>
        <p:txBody>
          <a:bodyPr wrap="square" rtlCol="0">
            <a:spAutoFit/>
          </a:bodyPr>
          <a:lstStyle/>
          <a:p>
            <a:r>
              <a:rPr lang="en-NZ" sz="3200" dirty="0"/>
              <a:t>East Friesian</a:t>
            </a:r>
          </a:p>
        </p:txBody>
      </p:sp>
    </p:spTree>
    <p:extLst>
      <p:ext uri="{BB962C8B-B14F-4D97-AF65-F5344CB8AC3E}">
        <p14:creationId xmlns:p14="http://schemas.microsoft.com/office/powerpoint/2010/main" val="2310144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1B84E-7076-A796-1486-279012751659}"/>
              </a:ext>
            </a:extLst>
          </p:cNvPr>
          <p:cNvSpPr>
            <a:spLocks noGrp="1"/>
          </p:cNvSpPr>
          <p:nvPr>
            <p:ph type="title"/>
          </p:nvPr>
        </p:nvSpPr>
        <p:spPr/>
        <p:txBody>
          <a:bodyPr/>
          <a:lstStyle/>
          <a:p>
            <a:r>
              <a:rPr lang="en-NZ" dirty="0"/>
              <a:t>How old is that sheep?</a:t>
            </a:r>
            <a:br>
              <a:rPr lang="en-NZ" dirty="0"/>
            </a:br>
            <a:r>
              <a:rPr lang="en-NZ" sz="1800" dirty="0"/>
              <a:t>Drag the  correct label to match the diagram</a:t>
            </a:r>
            <a:endParaRPr lang="en-NZ" dirty="0"/>
          </a:p>
        </p:txBody>
      </p:sp>
      <p:pic>
        <p:nvPicPr>
          <p:cNvPr id="5" name="Picture 4">
            <a:extLst>
              <a:ext uri="{FF2B5EF4-FFF2-40B4-BE49-F238E27FC236}">
                <a16:creationId xmlns:a16="http://schemas.microsoft.com/office/drawing/2014/main" id="{6E890BC6-734A-6280-48F3-26A662845491}"/>
              </a:ext>
            </a:extLst>
          </p:cNvPr>
          <p:cNvPicPr>
            <a:picLocks noChangeAspect="1"/>
          </p:cNvPicPr>
          <p:nvPr/>
        </p:nvPicPr>
        <p:blipFill>
          <a:blip r:embed="rId2"/>
          <a:stretch>
            <a:fillRect/>
          </a:stretch>
        </p:blipFill>
        <p:spPr>
          <a:xfrm>
            <a:off x="3934902" y="1865984"/>
            <a:ext cx="2591162" cy="1181265"/>
          </a:xfrm>
          <a:prstGeom prst="rect">
            <a:avLst/>
          </a:prstGeom>
        </p:spPr>
      </p:pic>
      <p:pic>
        <p:nvPicPr>
          <p:cNvPr id="7" name="Picture 6">
            <a:extLst>
              <a:ext uri="{FF2B5EF4-FFF2-40B4-BE49-F238E27FC236}">
                <a16:creationId xmlns:a16="http://schemas.microsoft.com/office/drawing/2014/main" id="{A48DB1BA-94EB-28B3-4363-DF038FF79117}"/>
              </a:ext>
            </a:extLst>
          </p:cNvPr>
          <p:cNvPicPr>
            <a:picLocks noChangeAspect="1"/>
          </p:cNvPicPr>
          <p:nvPr/>
        </p:nvPicPr>
        <p:blipFill>
          <a:blip r:embed="rId3"/>
          <a:stretch>
            <a:fillRect/>
          </a:stretch>
        </p:blipFill>
        <p:spPr>
          <a:xfrm>
            <a:off x="6409789" y="1795347"/>
            <a:ext cx="2686425" cy="1343212"/>
          </a:xfrm>
          <a:prstGeom prst="rect">
            <a:avLst/>
          </a:prstGeom>
        </p:spPr>
      </p:pic>
      <p:pic>
        <p:nvPicPr>
          <p:cNvPr id="9" name="Picture 8">
            <a:extLst>
              <a:ext uri="{FF2B5EF4-FFF2-40B4-BE49-F238E27FC236}">
                <a16:creationId xmlns:a16="http://schemas.microsoft.com/office/drawing/2014/main" id="{E4EA9503-9AD7-67FC-BD80-F088C1B20812}"/>
              </a:ext>
            </a:extLst>
          </p:cNvPr>
          <p:cNvPicPr>
            <a:picLocks noChangeAspect="1"/>
          </p:cNvPicPr>
          <p:nvPr/>
        </p:nvPicPr>
        <p:blipFill>
          <a:blip r:embed="rId4"/>
          <a:stretch>
            <a:fillRect/>
          </a:stretch>
        </p:blipFill>
        <p:spPr>
          <a:xfrm>
            <a:off x="9324118" y="1732616"/>
            <a:ext cx="2543530" cy="1314633"/>
          </a:xfrm>
          <a:prstGeom prst="rect">
            <a:avLst/>
          </a:prstGeom>
        </p:spPr>
      </p:pic>
      <p:pic>
        <p:nvPicPr>
          <p:cNvPr id="11" name="Picture 10">
            <a:extLst>
              <a:ext uri="{FF2B5EF4-FFF2-40B4-BE49-F238E27FC236}">
                <a16:creationId xmlns:a16="http://schemas.microsoft.com/office/drawing/2014/main" id="{24A5D31E-D52D-F9EB-26BD-C63A980AA117}"/>
              </a:ext>
            </a:extLst>
          </p:cNvPr>
          <p:cNvPicPr>
            <a:picLocks noChangeAspect="1"/>
          </p:cNvPicPr>
          <p:nvPr/>
        </p:nvPicPr>
        <p:blipFill>
          <a:blip r:embed="rId5"/>
          <a:stretch>
            <a:fillRect/>
          </a:stretch>
        </p:blipFill>
        <p:spPr>
          <a:xfrm>
            <a:off x="4197694" y="4067613"/>
            <a:ext cx="2572109" cy="1257475"/>
          </a:xfrm>
          <a:prstGeom prst="rect">
            <a:avLst/>
          </a:prstGeom>
        </p:spPr>
      </p:pic>
      <p:pic>
        <p:nvPicPr>
          <p:cNvPr id="13" name="Picture 12">
            <a:extLst>
              <a:ext uri="{FF2B5EF4-FFF2-40B4-BE49-F238E27FC236}">
                <a16:creationId xmlns:a16="http://schemas.microsoft.com/office/drawing/2014/main" id="{5C4562FE-7F06-1FFF-6178-9BDBBB62083A}"/>
              </a:ext>
            </a:extLst>
          </p:cNvPr>
          <p:cNvPicPr>
            <a:picLocks noChangeAspect="1"/>
          </p:cNvPicPr>
          <p:nvPr/>
        </p:nvPicPr>
        <p:blipFill>
          <a:blip r:embed="rId6"/>
          <a:stretch>
            <a:fillRect/>
          </a:stretch>
        </p:blipFill>
        <p:spPr>
          <a:xfrm>
            <a:off x="7136159" y="4060524"/>
            <a:ext cx="1838582" cy="1152686"/>
          </a:xfrm>
          <a:prstGeom prst="rect">
            <a:avLst/>
          </a:prstGeom>
        </p:spPr>
      </p:pic>
      <p:pic>
        <p:nvPicPr>
          <p:cNvPr id="15" name="Picture 14">
            <a:extLst>
              <a:ext uri="{FF2B5EF4-FFF2-40B4-BE49-F238E27FC236}">
                <a16:creationId xmlns:a16="http://schemas.microsoft.com/office/drawing/2014/main" id="{D8671D3F-FA75-F85B-D498-04B4350D2033}"/>
              </a:ext>
            </a:extLst>
          </p:cNvPr>
          <p:cNvPicPr>
            <a:picLocks noChangeAspect="1"/>
          </p:cNvPicPr>
          <p:nvPr/>
        </p:nvPicPr>
        <p:blipFill>
          <a:blip r:embed="rId7"/>
          <a:stretch>
            <a:fillRect/>
          </a:stretch>
        </p:blipFill>
        <p:spPr>
          <a:xfrm>
            <a:off x="9096214" y="4060524"/>
            <a:ext cx="2781688" cy="1257475"/>
          </a:xfrm>
          <a:prstGeom prst="rect">
            <a:avLst/>
          </a:prstGeom>
        </p:spPr>
      </p:pic>
      <p:sp>
        <p:nvSpPr>
          <p:cNvPr id="17" name="TextBox 16">
            <a:extLst>
              <a:ext uri="{FF2B5EF4-FFF2-40B4-BE49-F238E27FC236}">
                <a16:creationId xmlns:a16="http://schemas.microsoft.com/office/drawing/2014/main" id="{FAFB14BC-7306-54EA-FA65-731AC365CF7F}"/>
              </a:ext>
            </a:extLst>
          </p:cNvPr>
          <p:cNvSpPr txBox="1"/>
          <p:nvPr/>
        </p:nvSpPr>
        <p:spPr>
          <a:xfrm>
            <a:off x="570546" y="2029033"/>
            <a:ext cx="3251648" cy="307777"/>
          </a:xfrm>
          <a:prstGeom prst="rect">
            <a:avLst/>
          </a:prstGeom>
          <a:solidFill>
            <a:schemeClr val="tx2">
              <a:lumMod val="10000"/>
              <a:lumOff val="90000"/>
            </a:schemeClr>
          </a:solidFill>
        </p:spPr>
        <p:txBody>
          <a:bodyPr wrap="square" rtlCol="0">
            <a:spAutoFit/>
          </a:bodyPr>
          <a:lstStyle/>
          <a:p>
            <a:r>
              <a:rPr lang="en-NZ" sz="1400" dirty="0"/>
              <a:t>8 baby teeth, ¾ year, lamb</a:t>
            </a:r>
          </a:p>
        </p:txBody>
      </p:sp>
      <p:sp>
        <p:nvSpPr>
          <p:cNvPr id="18" name="TextBox 17">
            <a:extLst>
              <a:ext uri="{FF2B5EF4-FFF2-40B4-BE49-F238E27FC236}">
                <a16:creationId xmlns:a16="http://schemas.microsoft.com/office/drawing/2014/main" id="{337D9692-7ADB-1453-12E3-94ACC1C88BEF}"/>
              </a:ext>
            </a:extLst>
          </p:cNvPr>
          <p:cNvSpPr txBox="1"/>
          <p:nvPr/>
        </p:nvSpPr>
        <p:spPr>
          <a:xfrm>
            <a:off x="552257" y="2510855"/>
            <a:ext cx="3251648" cy="307777"/>
          </a:xfrm>
          <a:prstGeom prst="rect">
            <a:avLst/>
          </a:prstGeom>
          <a:solidFill>
            <a:schemeClr val="tx2">
              <a:lumMod val="10000"/>
              <a:lumOff val="90000"/>
            </a:schemeClr>
          </a:solidFill>
        </p:spPr>
        <p:txBody>
          <a:bodyPr wrap="square" rtlCol="0">
            <a:spAutoFit/>
          </a:bodyPr>
          <a:lstStyle/>
          <a:p>
            <a:r>
              <a:rPr lang="en-NZ" sz="1400" dirty="0"/>
              <a:t>2 permanent teeth, 1 year, two tooth</a:t>
            </a:r>
          </a:p>
        </p:txBody>
      </p:sp>
      <p:sp>
        <p:nvSpPr>
          <p:cNvPr id="19" name="TextBox 18">
            <a:extLst>
              <a:ext uri="{FF2B5EF4-FFF2-40B4-BE49-F238E27FC236}">
                <a16:creationId xmlns:a16="http://schemas.microsoft.com/office/drawing/2014/main" id="{7F7AC7C4-CF2E-82B7-9DE1-2A440402D880}"/>
              </a:ext>
            </a:extLst>
          </p:cNvPr>
          <p:cNvSpPr txBox="1"/>
          <p:nvPr/>
        </p:nvSpPr>
        <p:spPr>
          <a:xfrm>
            <a:off x="561401" y="3049253"/>
            <a:ext cx="3269937" cy="307777"/>
          </a:xfrm>
          <a:prstGeom prst="rect">
            <a:avLst/>
          </a:prstGeom>
          <a:solidFill>
            <a:schemeClr val="tx2">
              <a:lumMod val="10000"/>
              <a:lumOff val="90000"/>
            </a:schemeClr>
          </a:solidFill>
        </p:spPr>
        <p:txBody>
          <a:bodyPr wrap="square" rtlCol="0">
            <a:spAutoFit/>
          </a:bodyPr>
          <a:lstStyle/>
          <a:p>
            <a:r>
              <a:rPr lang="en-NZ" sz="1400" dirty="0"/>
              <a:t>4 permanent teeth, 2 years, four tooth</a:t>
            </a:r>
          </a:p>
        </p:txBody>
      </p:sp>
      <p:sp>
        <p:nvSpPr>
          <p:cNvPr id="20" name="TextBox 19">
            <a:extLst>
              <a:ext uri="{FF2B5EF4-FFF2-40B4-BE49-F238E27FC236}">
                <a16:creationId xmlns:a16="http://schemas.microsoft.com/office/drawing/2014/main" id="{86E160C9-06DE-7704-1518-E2E5D683DE56}"/>
              </a:ext>
            </a:extLst>
          </p:cNvPr>
          <p:cNvSpPr txBox="1"/>
          <p:nvPr/>
        </p:nvSpPr>
        <p:spPr>
          <a:xfrm>
            <a:off x="570931" y="3509971"/>
            <a:ext cx="3269937" cy="307777"/>
          </a:xfrm>
          <a:prstGeom prst="rect">
            <a:avLst/>
          </a:prstGeom>
          <a:solidFill>
            <a:schemeClr val="tx2">
              <a:lumMod val="10000"/>
              <a:lumOff val="90000"/>
            </a:schemeClr>
          </a:solidFill>
        </p:spPr>
        <p:txBody>
          <a:bodyPr wrap="square" rtlCol="0">
            <a:spAutoFit/>
          </a:bodyPr>
          <a:lstStyle/>
          <a:p>
            <a:r>
              <a:rPr lang="en-NZ" sz="1400" dirty="0"/>
              <a:t>6 permanent teeth, 3 years, six tooth</a:t>
            </a:r>
          </a:p>
        </p:txBody>
      </p:sp>
      <p:sp>
        <p:nvSpPr>
          <p:cNvPr id="21" name="TextBox 20">
            <a:extLst>
              <a:ext uri="{FF2B5EF4-FFF2-40B4-BE49-F238E27FC236}">
                <a16:creationId xmlns:a16="http://schemas.microsoft.com/office/drawing/2014/main" id="{8F5082B9-F063-F9E4-EBB3-5F1A6DB237A9}"/>
              </a:ext>
            </a:extLst>
          </p:cNvPr>
          <p:cNvSpPr txBox="1"/>
          <p:nvPr/>
        </p:nvSpPr>
        <p:spPr>
          <a:xfrm>
            <a:off x="570547" y="4003930"/>
            <a:ext cx="3269938" cy="307777"/>
          </a:xfrm>
          <a:prstGeom prst="rect">
            <a:avLst/>
          </a:prstGeom>
          <a:solidFill>
            <a:schemeClr val="tx2">
              <a:lumMod val="10000"/>
              <a:lumOff val="90000"/>
            </a:schemeClr>
          </a:solidFill>
        </p:spPr>
        <p:txBody>
          <a:bodyPr wrap="square" rtlCol="0">
            <a:spAutoFit/>
          </a:bodyPr>
          <a:lstStyle/>
          <a:p>
            <a:r>
              <a:rPr lang="en-NZ" sz="1400" dirty="0"/>
              <a:t>8 permanent teeth 4 years</a:t>
            </a:r>
            <a:r>
              <a:rPr lang="en-NZ" sz="1400" baseline="30000" dirty="0"/>
              <a:t>+,</a:t>
            </a:r>
            <a:r>
              <a:rPr lang="en-NZ" sz="1400" dirty="0"/>
              <a:t> full mouth</a:t>
            </a:r>
          </a:p>
        </p:txBody>
      </p:sp>
      <p:sp>
        <p:nvSpPr>
          <p:cNvPr id="22" name="TextBox 21">
            <a:extLst>
              <a:ext uri="{FF2B5EF4-FFF2-40B4-BE49-F238E27FC236}">
                <a16:creationId xmlns:a16="http://schemas.microsoft.com/office/drawing/2014/main" id="{6AB08A49-47E7-0B81-4A29-548B3B7AC288}"/>
              </a:ext>
            </a:extLst>
          </p:cNvPr>
          <p:cNvSpPr txBox="1"/>
          <p:nvPr/>
        </p:nvSpPr>
        <p:spPr>
          <a:xfrm>
            <a:off x="561401" y="4497889"/>
            <a:ext cx="3269937" cy="523220"/>
          </a:xfrm>
          <a:prstGeom prst="rect">
            <a:avLst/>
          </a:prstGeom>
          <a:solidFill>
            <a:schemeClr val="tx2">
              <a:lumMod val="10000"/>
              <a:lumOff val="90000"/>
            </a:schemeClr>
          </a:solidFill>
        </p:spPr>
        <p:txBody>
          <a:bodyPr wrap="square" rtlCol="0">
            <a:spAutoFit/>
          </a:bodyPr>
          <a:lstStyle/>
          <a:p>
            <a:r>
              <a:rPr lang="en-NZ" sz="1400" dirty="0"/>
              <a:t>Some permanent teeth broken or missing,  over 4 years, broken mouth</a:t>
            </a:r>
          </a:p>
        </p:txBody>
      </p:sp>
    </p:spTree>
    <p:extLst>
      <p:ext uri="{BB962C8B-B14F-4D97-AF65-F5344CB8AC3E}">
        <p14:creationId xmlns:p14="http://schemas.microsoft.com/office/powerpoint/2010/main" val="516114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AE6CA-3F59-CED8-C5C4-2314E9B126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2496BB-34EA-6301-1615-EA779B521D69}"/>
              </a:ext>
            </a:extLst>
          </p:cNvPr>
          <p:cNvSpPr>
            <a:spLocks noGrp="1"/>
          </p:cNvSpPr>
          <p:nvPr>
            <p:ph type="title"/>
          </p:nvPr>
        </p:nvSpPr>
        <p:spPr/>
        <p:txBody>
          <a:bodyPr/>
          <a:lstStyle/>
          <a:p>
            <a:r>
              <a:rPr lang="en-NZ" dirty="0"/>
              <a:t>How old is that sheep?</a:t>
            </a:r>
            <a:br>
              <a:rPr lang="en-NZ" dirty="0"/>
            </a:br>
            <a:r>
              <a:rPr lang="en-NZ" sz="1800" dirty="0"/>
              <a:t>ANSWERS</a:t>
            </a:r>
            <a:endParaRPr lang="en-NZ" dirty="0"/>
          </a:p>
        </p:txBody>
      </p:sp>
      <p:pic>
        <p:nvPicPr>
          <p:cNvPr id="5" name="Picture 4">
            <a:extLst>
              <a:ext uri="{FF2B5EF4-FFF2-40B4-BE49-F238E27FC236}">
                <a16:creationId xmlns:a16="http://schemas.microsoft.com/office/drawing/2014/main" id="{551B5841-1018-06BB-A9F6-DC21B82A8C0D}"/>
              </a:ext>
            </a:extLst>
          </p:cNvPr>
          <p:cNvPicPr>
            <a:picLocks noChangeAspect="1"/>
          </p:cNvPicPr>
          <p:nvPr/>
        </p:nvPicPr>
        <p:blipFill>
          <a:blip r:embed="rId2"/>
          <a:stretch>
            <a:fillRect/>
          </a:stretch>
        </p:blipFill>
        <p:spPr>
          <a:xfrm>
            <a:off x="3436602" y="2199754"/>
            <a:ext cx="2591162" cy="1181265"/>
          </a:xfrm>
          <a:prstGeom prst="rect">
            <a:avLst/>
          </a:prstGeom>
        </p:spPr>
      </p:pic>
      <p:pic>
        <p:nvPicPr>
          <p:cNvPr id="7" name="Picture 6">
            <a:extLst>
              <a:ext uri="{FF2B5EF4-FFF2-40B4-BE49-F238E27FC236}">
                <a16:creationId xmlns:a16="http://schemas.microsoft.com/office/drawing/2014/main" id="{68110581-4027-AA5A-0CD3-404C54FBDD3B}"/>
              </a:ext>
            </a:extLst>
          </p:cNvPr>
          <p:cNvPicPr>
            <a:picLocks noChangeAspect="1"/>
          </p:cNvPicPr>
          <p:nvPr/>
        </p:nvPicPr>
        <p:blipFill>
          <a:blip r:embed="rId3"/>
          <a:stretch>
            <a:fillRect/>
          </a:stretch>
        </p:blipFill>
        <p:spPr>
          <a:xfrm>
            <a:off x="6409789" y="1795347"/>
            <a:ext cx="2686425" cy="1343212"/>
          </a:xfrm>
          <a:prstGeom prst="rect">
            <a:avLst/>
          </a:prstGeom>
        </p:spPr>
      </p:pic>
      <p:pic>
        <p:nvPicPr>
          <p:cNvPr id="9" name="Picture 8">
            <a:extLst>
              <a:ext uri="{FF2B5EF4-FFF2-40B4-BE49-F238E27FC236}">
                <a16:creationId xmlns:a16="http://schemas.microsoft.com/office/drawing/2014/main" id="{2D7EFE82-71CA-A7BC-71C9-62EB78D4E518}"/>
              </a:ext>
            </a:extLst>
          </p:cNvPr>
          <p:cNvPicPr>
            <a:picLocks noChangeAspect="1"/>
          </p:cNvPicPr>
          <p:nvPr/>
        </p:nvPicPr>
        <p:blipFill>
          <a:blip r:embed="rId4"/>
          <a:stretch>
            <a:fillRect/>
          </a:stretch>
        </p:blipFill>
        <p:spPr>
          <a:xfrm>
            <a:off x="9324118" y="1732616"/>
            <a:ext cx="2543530" cy="1314633"/>
          </a:xfrm>
          <a:prstGeom prst="rect">
            <a:avLst/>
          </a:prstGeom>
        </p:spPr>
      </p:pic>
      <p:pic>
        <p:nvPicPr>
          <p:cNvPr id="11" name="Picture 10">
            <a:extLst>
              <a:ext uri="{FF2B5EF4-FFF2-40B4-BE49-F238E27FC236}">
                <a16:creationId xmlns:a16="http://schemas.microsoft.com/office/drawing/2014/main" id="{E9C53F23-E054-B3D7-173F-D1A47D23D38B}"/>
              </a:ext>
            </a:extLst>
          </p:cNvPr>
          <p:cNvPicPr>
            <a:picLocks noChangeAspect="1"/>
          </p:cNvPicPr>
          <p:nvPr/>
        </p:nvPicPr>
        <p:blipFill>
          <a:blip r:embed="rId5"/>
          <a:stretch>
            <a:fillRect/>
          </a:stretch>
        </p:blipFill>
        <p:spPr>
          <a:xfrm>
            <a:off x="3944427" y="4070256"/>
            <a:ext cx="2572109" cy="1257475"/>
          </a:xfrm>
          <a:prstGeom prst="rect">
            <a:avLst/>
          </a:prstGeom>
        </p:spPr>
      </p:pic>
      <p:pic>
        <p:nvPicPr>
          <p:cNvPr id="13" name="Picture 12">
            <a:extLst>
              <a:ext uri="{FF2B5EF4-FFF2-40B4-BE49-F238E27FC236}">
                <a16:creationId xmlns:a16="http://schemas.microsoft.com/office/drawing/2014/main" id="{58A795FF-8CD8-1D84-9819-F18AA93796C2}"/>
              </a:ext>
            </a:extLst>
          </p:cNvPr>
          <p:cNvPicPr>
            <a:picLocks noChangeAspect="1"/>
          </p:cNvPicPr>
          <p:nvPr/>
        </p:nvPicPr>
        <p:blipFill>
          <a:blip r:embed="rId6"/>
          <a:stretch>
            <a:fillRect/>
          </a:stretch>
        </p:blipFill>
        <p:spPr>
          <a:xfrm>
            <a:off x="7136159" y="4060524"/>
            <a:ext cx="1838582" cy="1152686"/>
          </a:xfrm>
          <a:prstGeom prst="rect">
            <a:avLst/>
          </a:prstGeom>
        </p:spPr>
      </p:pic>
      <p:pic>
        <p:nvPicPr>
          <p:cNvPr id="15" name="Picture 14">
            <a:extLst>
              <a:ext uri="{FF2B5EF4-FFF2-40B4-BE49-F238E27FC236}">
                <a16:creationId xmlns:a16="http://schemas.microsoft.com/office/drawing/2014/main" id="{B91AD13D-8639-79F5-681D-7F42139DD8DA}"/>
              </a:ext>
            </a:extLst>
          </p:cNvPr>
          <p:cNvPicPr>
            <a:picLocks noChangeAspect="1"/>
          </p:cNvPicPr>
          <p:nvPr/>
        </p:nvPicPr>
        <p:blipFill>
          <a:blip r:embed="rId7"/>
          <a:stretch>
            <a:fillRect/>
          </a:stretch>
        </p:blipFill>
        <p:spPr>
          <a:xfrm>
            <a:off x="9096214" y="4060524"/>
            <a:ext cx="2781688" cy="1257475"/>
          </a:xfrm>
          <a:prstGeom prst="rect">
            <a:avLst/>
          </a:prstGeom>
        </p:spPr>
      </p:pic>
      <p:sp>
        <p:nvSpPr>
          <p:cNvPr id="17" name="TextBox 16">
            <a:extLst>
              <a:ext uri="{FF2B5EF4-FFF2-40B4-BE49-F238E27FC236}">
                <a16:creationId xmlns:a16="http://schemas.microsoft.com/office/drawing/2014/main" id="{A14859F4-D507-0B16-4AA3-93D327AE62BF}"/>
              </a:ext>
            </a:extLst>
          </p:cNvPr>
          <p:cNvSpPr txBox="1"/>
          <p:nvPr/>
        </p:nvSpPr>
        <p:spPr>
          <a:xfrm>
            <a:off x="7227378" y="5417599"/>
            <a:ext cx="2470364" cy="307777"/>
          </a:xfrm>
          <a:prstGeom prst="rect">
            <a:avLst/>
          </a:prstGeom>
          <a:solidFill>
            <a:schemeClr val="tx2">
              <a:lumMod val="10000"/>
              <a:lumOff val="90000"/>
            </a:schemeClr>
          </a:solidFill>
        </p:spPr>
        <p:txBody>
          <a:bodyPr wrap="square" rtlCol="0">
            <a:spAutoFit/>
          </a:bodyPr>
          <a:lstStyle/>
          <a:p>
            <a:r>
              <a:rPr lang="en-NZ" sz="1400" dirty="0"/>
              <a:t>8 baby teeth, ¾ year, lamb</a:t>
            </a:r>
          </a:p>
        </p:txBody>
      </p:sp>
      <p:sp>
        <p:nvSpPr>
          <p:cNvPr id="18" name="TextBox 17">
            <a:extLst>
              <a:ext uri="{FF2B5EF4-FFF2-40B4-BE49-F238E27FC236}">
                <a16:creationId xmlns:a16="http://schemas.microsoft.com/office/drawing/2014/main" id="{A0775B02-7ECD-4C48-9F46-02C3E0D77749}"/>
              </a:ext>
            </a:extLst>
          </p:cNvPr>
          <p:cNvSpPr txBox="1"/>
          <p:nvPr/>
        </p:nvSpPr>
        <p:spPr>
          <a:xfrm>
            <a:off x="3106359" y="1560422"/>
            <a:ext cx="2989641" cy="307777"/>
          </a:xfrm>
          <a:prstGeom prst="rect">
            <a:avLst/>
          </a:prstGeom>
          <a:solidFill>
            <a:schemeClr val="tx2">
              <a:lumMod val="10000"/>
              <a:lumOff val="90000"/>
            </a:schemeClr>
          </a:solidFill>
        </p:spPr>
        <p:txBody>
          <a:bodyPr wrap="square" rtlCol="0">
            <a:spAutoFit/>
          </a:bodyPr>
          <a:lstStyle/>
          <a:p>
            <a:r>
              <a:rPr lang="en-NZ" sz="1400" dirty="0"/>
              <a:t>2 permanent teeth, 1 year, two tooth</a:t>
            </a:r>
          </a:p>
        </p:txBody>
      </p:sp>
      <p:sp>
        <p:nvSpPr>
          <p:cNvPr id="19" name="TextBox 18">
            <a:extLst>
              <a:ext uri="{FF2B5EF4-FFF2-40B4-BE49-F238E27FC236}">
                <a16:creationId xmlns:a16="http://schemas.microsoft.com/office/drawing/2014/main" id="{6B6506A5-B2EA-295A-593B-17F3FE4BD71E}"/>
              </a:ext>
            </a:extLst>
          </p:cNvPr>
          <p:cNvSpPr txBox="1"/>
          <p:nvPr/>
        </p:nvSpPr>
        <p:spPr>
          <a:xfrm>
            <a:off x="6585911" y="1505307"/>
            <a:ext cx="3111831" cy="307777"/>
          </a:xfrm>
          <a:prstGeom prst="rect">
            <a:avLst/>
          </a:prstGeom>
          <a:solidFill>
            <a:schemeClr val="tx2">
              <a:lumMod val="10000"/>
              <a:lumOff val="90000"/>
            </a:schemeClr>
          </a:solidFill>
        </p:spPr>
        <p:txBody>
          <a:bodyPr wrap="square" rtlCol="0">
            <a:spAutoFit/>
          </a:bodyPr>
          <a:lstStyle/>
          <a:p>
            <a:r>
              <a:rPr lang="en-NZ" sz="1400" dirty="0"/>
              <a:t>4 permanent teeth, 2 years, four tooth</a:t>
            </a:r>
          </a:p>
        </p:txBody>
      </p:sp>
      <p:sp>
        <p:nvSpPr>
          <p:cNvPr id="20" name="TextBox 19">
            <a:extLst>
              <a:ext uri="{FF2B5EF4-FFF2-40B4-BE49-F238E27FC236}">
                <a16:creationId xmlns:a16="http://schemas.microsoft.com/office/drawing/2014/main" id="{055F33B2-A4A8-3A0C-35D8-C5AFB31243CB}"/>
              </a:ext>
            </a:extLst>
          </p:cNvPr>
          <p:cNvSpPr txBox="1"/>
          <p:nvPr/>
        </p:nvSpPr>
        <p:spPr>
          <a:xfrm>
            <a:off x="8763955" y="1140321"/>
            <a:ext cx="3269937" cy="307777"/>
          </a:xfrm>
          <a:prstGeom prst="rect">
            <a:avLst/>
          </a:prstGeom>
          <a:solidFill>
            <a:schemeClr val="tx2">
              <a:lumMod val="10000"/>
              <a:lumOff val="90000"/>
            </a:schemeClr>
          </a:solidFill>
        </p:spPr>
        <p:txBody>
          <a:bodyPr wrap="square" rtlCol="0">
            <a:spAutoFit/>
          </a:bodyPr>
          <a:lstStyle/>
          <a:p>
            <a:r>
              <a:rPr lang="en-NZ" sz="1400" dirty="0"/>
              <a:t>6 permanent teeth, 3 years, six tooth</a:t>
            </a:r>
          </a:p>
        </p:txBody>
      </p:sp>
      <p:sp>
        <p:nvSpPr>
          <p:cNvPr id="21" name="TextBox 20">
            <a:extLst>
              <a:ext uri="{FF2B5EF4-FFF2-40B4-BE49-F238E27FC236}">
                <a16:creationId xmlns:a16="http://schemas.microsoft.com/office/drawing/2014/main" id="{403BD989-0721-AB01-0975-EEA07289F211}"/>
              </a:ext>
            </a:extLst>
          </p:cNvPr>
          <p:cNvSpPr txBox="1"/>
          <p:nvPr/>
        </p:nvSpPr>
        <p:spPr>
          <a:xfrm>
            <a:off x="8763955" y="3552065"/>
            <a:ext cx="3269937" cy="307777"/>
          </a:xfrm>
          <a:prstGeom prst="rect">
            <a:avLst/>
          </a:prstGeom>
          <a:solidFill>
            <a:schemeClr val="tx2">
              <a:lumMod val="10000"/>
              <a:lumOff val="90000"/>
            </a:schemeClr>
          </a:solidFill>
        </p:spPr>
        <p:txBody>
          <a:bodyPr wrap="square" rtlCol="0">
            <a:spAutoFit/>
          </a:bodyPr>
          <a:lstStyle/>
          <a:p>
            <a:r>
              <a:rPr lang="en-NZ" sz="1400" dirty="0"/>
              <a:t>8 permanent teeth, 4 years</a:t>
            </a:r>
            <a:r>
              <a:rPr lang="en-NZ" sz="1400" baseline="30000" dirty="0"/>
              <a:t>+,</a:t>
            </a:r>
            <a:r>
              <a:rPr lang="en-NZ" sz="1400" dirty="0"/>
              <a:t> full mouth</a:t>
            </a:r>
          </a:p>
        </p:txBody>
      </p:sp>
      <p:sp>
        <p:nvSpPr>
          <p:cNvPr id="22" name="TextBox 21">
            <a:extLst>
              <a:ext uri="{FF2B5EF4-FFF2-40B4-BE49-F238E27FC236}">
                <a16:creationId xmlns:a16="http://schemas.microsoft.com/office/drawing/2014/main" id="{BD9B6489-7D08-ED66-DBDA-68F92EF79092}"/>
              </a:ext>
            </a:extLst>
          </p:cNvPr>
          <p:cNvSpPr txBox="1"/>
          <p:nvPr/>
        </p:nvSpPr>
        <p:spPr>
          <a:xfrm>
            <a:off x="3595514" y="5508395"/>
            <a:ext cx="3269937" cy="523220"/>
          </a:xfrm>
          <a:prstGeom prst="rect">
            <a:avLst/>
          </a:prstGeom>
          <a:solidFill>
            <a:schemeClr val="tx2">
              <a:lumMod val="10000"/>
              <a:lumOff val="90000"/>
            </a:schemeClr>
          </a:solidFill>
        </p:spPr>
        <p:txBody>
          <a:bodyPr wrap="square" rtlCol="0">
            <a:spAutoFit/>
          </a:bodyPr>
          <a:lstStyle/>
          <a:p>
            <a:r>
              <a:rPr lang="en-NZ" sz="1400" dirty="0"/>
              <a:t>Some permanent teeth broken or missing,  over 4 years, broken mouth</a:t>
            </a:r>
          </a:p>
        </p:txBody>
      </p:sp>
      <p:pic>
        <p:nvPicPr>
          <p:cNvPr id="1028" name="Picture 4" descr="dental examination ...">
            <a:extLst>
              <a:ext uri="{FF2B5EF4-FFF2-40B4-BE49-F238E27FC236}">
                <a16:creationId xmlns:a16="http://schemas.microsoft.com/office/drawing/2014/main" id="{64B942C5-E5FD-10FA-685D-3089A00642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384" y="1983118"/>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heep Production: Age Identification | New Mexico State University - BE  BOLD. Shape the Future.">
            <a:extLst>
              <a:ext uri="{FF2B5EF4-FFF2-40B4-BE49-F238E27FC236}">
                <a16:creationId xmlns:a16="http://schemas.microsoft.com/office/drawing/2014/main" id="{A01AA35F-63D9-F82B-5CBD-E0B68D1DC8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381" y="4074782"/>
            <a:ext cx="2921406" cy="165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148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91559-108A-557A-D9D9-DC4A4B65A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A7298E-0C69-E98F-3CCB-85CEA453AD10}"/>
              </a:ext>
            </a:extLst>
          </p:cNvPr>
          <p:cNvSpPr>
            <a:spLocks noGrp="1"/>
          </p:cNvSpPr>
          <p:nvPr>
            <p:ph type="title"/>
          </p:nvPr>
        </p:nvSpPr>
        <p:spPr>
          <a:xfrm>
            <a:off x="838200" y="365125"/>
            <a:ext cx="7812024" cy="1325563"/>
          </a:xfrm>
        </p:spPr>
        <p:txBody>
          <a:bodyPr/>
          <a:lstStyle/>
          <a:p>
            <a:pPr algn="ctr"/>
            <a:r>
              <a:rPr lang="en-NZ" dirty="0"/>
              <a:t>Sheep Measles and Hydatids</a:t>
            </a:r>
            <a:br>
              <a:rPr lang="en-NZ" dirty="0"/>
            </a:br>
            <a:r>
              <a:rPr lang="en-NZ" sz="3200" dirty="0"/>
              <a:t>True or false</a:t>
            </a:r>
          </a:p>
        </p:txBody>
      </p:sp>
      <p:sp>
        <p:nvSpPr>
          <p:cNvPr id="3" name="Content Placeholder 2">
            <a:extLst>
              <a:ext uri="{FF2B5EF4-FFF2-40B4-BE49-F238E27FC236}">
                <a16:creationId xmlns:a16="http://schemas.microsoft.com/office/drawing/2014/main" id="{C0C2B791-43F8-2023-8042-CDE918184C30}"/>
              </a:ext>
            </a:extLst>
          </p:cNvPr>
          <p:cNvSpPr>
            <a:spLocks noGrp="1"/>
          </p:cNvSpPr>
          <p:nvPr>
            <p:ph idx="1"/>
          </p:nvPr>
        </p:nvSpPr>
        <p:spPr>
          <a:xfrm>
            <a:off x="701040" y="1615312"/>
            <a:ext cx="7812024" cy="4766437"/>
          </a:xfrm>
        </p:spPr>
        <p:txBody>
          <a:bodyPr>
            <a:normAutofit fontScale="77500" lnSpcReduction="20000"/>
          </a:bodyPr>
          <a:lstStyle/>
          <a:p>
            <a:pPr marL="342900" lvl="0" indent="-342900">
              <a:lnSpc>
                <a:spcPct val="115000"/>
              </a:lnSpc>
              <a:spcAft>
                <a:spcPts val="800"/>
              </a:spcAft>
              <a:buFont typeface="+mj-lt"/>
              <a:buAutoNum type="arabicPeriod"/>
              <a:tabLst>
                <a:tab pos="457200" algn="l"/>
              </a:tabLs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Sheep measles are caused by a tapeworm in dogs.</a:t>
            </a:r>
          </a:p>
          <a:p>
            <a:pPr marL="342900" indent="-342900">
              <a:lnSpc>
                <a:spcPct val="115000"/>
              </a:lnSpc>
              <a:spcAft>
                <a:spcPts val="800"/>
              </a:spcAft>
              <a:buFont typeface="+mj-lt"/>
              <a:buAutoNum type="arabicPeriod"/>
              <a:tabLst>
                <a:tab pos="457200" algn="l"/>
              </a:tabLs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Sheep measles can be harmful to human health.</a:t>
            </a:r>
          </a:p>
          <a:p>
            <a:pPr marL="342900" indent="-342900">
              <a:lnSpc>
                <a:spcPct val="115000"/>
              </a:lnSpc>
              <a:spcAft>
                <a:spcPts val="800"/>
              </a:spcAft>
              <a:buFont typeface="+mj-lt"/>
              <a:buAutoNum type="arabicPeriod"/>
              <a:tabLst>
                <a:tab pos="457200" algn="l"/>
              </a:tabLs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Dogs become infected with sheep measles by eating raw sheep meat.</a:t>
            </a:r>
          </a:p>
          <a:p>
            <a:pPr marL="342900" indent="-342900">
              <a:lnSpc>
                <a:spcPct val="115000"/>
              </a:lnSpc>
              <a:spcAft>
                <a:spcPts val="800"/>
              </a:spcAft>
              <a:buFont typeface="+mj-lt"/>
              <a:buAutoNum type="arabicPeriod"/>
              <a:tabLst>
                <a:tab pos="457200" algn="l"/>
              </a:tabLs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The cysts caused by sheep measles are dangerous to sheep and goats.</a:t>
            </a:r>
          </a:p>
          <a:p>
            <a:pPr marL="342900" indent="-342900">
              <a:lnSpc>
                <a:spcPct val="115000"/>
              </a:lnSpc>
              <a:spcAft>
                <a:spcPts val="800"/>
              </a:spcAft>
              <a:buFont typeface="+mj-lt"/>
              <a:buAutoNum type="arabicPeriod"/>
              <a:tabLst>
                <a:tab pos="457200" algn="l"/>
              </a:tabLs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To prevent sheep measles, dogs should be treated with tapeworm medication every month.</a:t>
            </a:r>
          </a:p>
          <a:p>
            <a:pPr marL="342900" indent="-342900">
              <a:lnSpc>
                <a:spcPct val="115000"/>
              </a:lnSpc>
              <a:spcAft>
                <a:spcPts val="800"/>
              </a:spcAft>
              <a:buFont typeface="+mj-lt"/>
              <a:buAutoNum type="arabicPeriod"/>
              <a:tabLst>
                <a:tab pos="457200" algn="l"/>
              </a:tabLs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Hydatids are caused by a tapeworm that infects both dogs and humans.</a:t>
            </a:r>
          </a:p>
          <a:p>
            <a:pPr marL="342900" indent="-342900">
              <a:lnSpc>
                <a:spcPct val="115000"/>
              </a:lnSpc>
              <a:spcAft>
                <a:spcPts val="800"/>
              </a:spcAft>
              <a:buFont typeface="+mj-lt"/>
              <a:buAutoNum type="arabicPeriod"/>
              <a:tabLst>
                <a:tab pos="457200" algn="l"/>
              </a:tabLs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Humans can become infected with hydatids by eating infected sheep meat.</a:t>
            </a:r>
          </a:p>
          <a:p>
            <a:pPr marL="342900" lvl="0" indent="-342900">
              <a:lnSpc>
                <a:spcPct val="115000"/>
              </a:lnSpc>
              <a:spcAft>
                <a:spcPts val="800"/>
              </a:spcAft>
              <a:buFont typeface="+mj-lt"/>
              <a:buAutoNum type="arabicPeriod"/>
              <a:tabLst>
                <a:tab pos="457200" algn="l"/>
              </a:tabLst>
            </a:pPr>
            <a:r>
              <a:rPr lang="en-NZ" sz="1800" dirty="0">
                <a:effectLst/>
                <a:latin typeface="Aptos" panose="020B0004020202020204" pitchFamily="34" charset="0"/>
                <a:ea typeface="Aptos" panose="020B0004020202020204" pitchFamily="34" charset="0"/>
                <a:cs typeface="Times New Roman" panose="02020603050405020304" pitchFamily="18" charset="0"/>
              </a:rPr>
              <a:t>New Zealand has been declared "provisionally free" from hydatids</a:t>
            </a:r>
            <a:endParaRPr lang="en-NZ" sz="18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spcAft>
                <a:spcPts val="800"/>
              </a:spcAft>
              <a:buFont typeface="+mj-lt"/>
              <a:buAutoNum type="arabicPeriod"/>
              <a:tabLst>
                <a:tab pos="457200" algn="l"/>
              </a:tabLs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To stop the spread of hydatids, dogs should be allowed to roam freely to prevent infection.</a:t>
            </a:r>
          </a:p>
          <a:p>
            <a:pPr marL="342900" indent="-342900">
              <a:lnSpc>
                <a:spcPct val="115000"/>
              </a:lnSpc>
              <a:spcAft>
                <a:spcPts val="800"/>
              </a:spcAft>
              <a:buFont typeface="+mj-lt"/>
              <a:buAutoNum type="arabicPeriod"/>
              <a:tabLst>
                <a:tab pos="457200" algn="l"/>
              </a:tabLs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Boiling offal for at least 30 minutes or freezing it at -10°C for 10 days kills the hydatid parasite.</a:t>
            </a:r>
          </a:p>
          <a:p>
            <a:pPr marL="342900" lvl="0" indent="-342900">
              <a:lnSpc>
                <a:spcPct val="115000"/>
              </a:lnSpc>
              <a:spcAft>
                <a:spcPts val="800"/>
              </a:spcAft>
              <a:buFont typeface="+mj-lt"/>
              <a:buAutoNum type="arabicPeriod"/>
              <a:tabLst>
                <a:tab pos="457200" algn="l"/>
              </a:tabLst>
            </a:pP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A diagram of a dog and a dog&#10;&#10;AI-generated content may be incorrect.">
            <a:extLst>
              <a:ext uri="{FF2B5EF4-FFF2-40B4-BE49-F238E27FC236}">
                <a16:creationId xmlns:a16="http://schemas.microsoft.com/office/drawing/2014/main" id="{CADE99C9-51E0-56C7-0259-3BBC2526DD20}"/>
              </a:ext>
            </a:extLst>
          </p:cNvPr>
          <p:cNvPicPr>
            <a:picLocks noChangeAspect="1"/>
          </p:cNvPicPr>
          <p:nvPr/>
        </p:nvPicPr>
        <p:blipFill>
          <a:blip r:embed="rId2"/>
          <a:stretch>
            <a:fillRect/>
          </a:stretch>
        </p:blipFill>
        <p:spPr>
          <a:xfrm>
            <a:off x="8513064" y="428627"/>
            <a:ext cx="3184653" cy="1325563"/>
          </a:xfrm>
          <a:prstGeom prst="rect">
            <a:avLst/>
          </a:prstGeom>
        </p:spPr>
      </p:pic>
    </p:spTree>
    <p:extLst>
      <p:ext uri="{BB962C8B-B14F-4D97-AF65-F5344CB8AC3E}">
        <p14:creationId xmlns:p14="http://schemas.microsoft.com/office/powerpoint/2010/main" val="1285956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BA668-BF9D-71A3-1FCD-3C6637A6EC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0699D0-8B01-84C1-6E66-0C8D1F15CE9B}"/>
              </a:ext>
            </a:extLst>
          </p:cNvPr>
          <p:cNvSpPr>
            <a:spLocks noGrp="1"/>
          </p:cNvSpPr>
          <p:nvPr>
            <p:ph type="title"/>
          </p:nvPr>
        </p:nvSpPr>
        <p:spPr>
          <a:xfrm>
            <a:off x="838200" y="365125"/>
            <a:ext cx="10811256" cy="1325563"/>
          </a:xfrm>
        </p:spPr>
        <p:txBody>
          <a:bodyPr/>
          <a:lstStyle/>
          <a:p>
            <a:r>
              <a:rPr lang="en-NZ"/>
              <a:t>Sheep Measles and Hydatids</a:t>
            </a:r>
            <a:br>
              <a:rPr lang="en-NZ"/>
            </a:br>
            <a:r>
              <a:rPr lang="en-NZ" sz="3200"/>
              <a:t>Answers</a:t>
            </a:r>
            <a:endParaRPr lang="en-NZ" sz="3200" dirty="0"/>
          </a:p>
        </p:txBody>
      </p:sp>
      <p:sp>
        <p:nvSpPr>
          <p:cNvPr id="3" name="Content Placeholder 2">
            <a:extLst>
              <a:ext uri="{FF2B5EF4-FFF2-40B4-BE49-F238E27FC236}">
                <a16:creationId xmlns:a16="http://schemas.microsoft.com/office/drawing/2014/main" id="{D8840C6F-4FBE-E4B0-27B8-3C86C90295EC}"/>
              </a:ext>
            </a:extLst>
          </p:cNvPr>
          <p:cNvSpPr>
            <a:spLocks noGrp="1"/>
          </p:cNvSpPr>
          <p:nvPr>
            <p:ph idx="1"/>
          </p:nvPr>
        </p:nvSpPr>
        <p:spPr>
          <a:xfrm>
            <a:off x="701040" y="1615313"/>
            <a:ext cx="8472940" cy="4351338"/>
          </a:xfrm>
        </p:spPr>
        <p:txBody>
          <a:bodyPr>
            <a:normAutofit fontScale="77500" lnSpcReduction="20000"/>
          </a:bodyPr>
          <a:lstStyle/>
          <a:p>
            <a:pPr marL="342900" lvl="0" indent="-342900">
              <a:lnSpc>
                <a:spcPct val="115000"/>
              </a:lnSpc>
              <a:spcAft>
                <a:spcPts val="800"/>
              </a:spcAft>
              <a:buFont typeface="+mj-lt"/>
              <a:buAutoNum type="arabicPeriod"/>
              <a:tabLst>
                <a:tab pos="457200" algn="l"/>
              </a:tabLs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Sheep measles are caused by a tapeworm in dogs. T</a:t>
            </a:r>
            <a:r>
              <a:rPr lang="en-NZ" sz="1800" kern="100" dirty="0">
                <a:latin typeface="Aptos" panose="020B0004020202020204" pitchFamily="34" charset="0"/>
                <a:ea typeface="Aptos" panose="020B0004020202020204" pitchFamily="34" charset="0"/>
                <a:cs typeface="Times New Roman" panose="02020603050405020304" pitchFamily="18" charset="0"/>
              </a:rPr>
              <a:t>rue</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spcAft>
                <a:spcPts val="800"/>
              </a:spcAft>
              <a:buFont typeface="+mj-lt"/>
              <a:buAutoNum type="arabicPeriod"/>
              <a:tabLst>
                <a:tab pos="457200" algn="l"/>
              </a:tabLs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Sheep measles can be harmful to human health. False</a:t>
            </a:r>
          </a:p>
          <a:p>
            <a:pPr marL="342900" indent="-342900">
              <a:lnSpc>
                <a:spcPct val="115000"/>
              </a:lnSpc>
              <a:spcAft>
                <a:spcPts val="800"/>
              </a:spcAft>
              <a:buFont typeface="+mj-lt"/>
              <a:buAutoNum type="arabicPeriod"/>
              <a:tabLst>
                <a:tab pos="457200" algn="l"/>
              </a:tabLs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Dogs become infected with sheep measles by eating raw sheep meat. T</a:t>
            </a:r>
            <a:r>
              <a:rPr lang="en-NZ" sz="1800" kern="100" dirty="0">
                <a:latin typeface="Aptos" panose="020B0004020202020204" pitchFamily="34" charset="0"/>
                <a:ea typeface="Aptos" panose="020B0004020202020204" pitchFamily="34" charset="0"/>
                <a:cs typeface="Times New Roman" panose="02020603050405020304" pitchFamily="18" charset="0"/>
              </a:rPr>
              <a:t>rue</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spcAft>
                <a:spcPts val="800"/>
              </a:spcAft>
              <a:buFont typeface="+mj-lt"/>
              <a:buAutoNum type="arabicPeriod"/>
              <a:tabLst>
                <a:tab pos="457200" algn="l"/>
              </a:tabLs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The cysts caused by sheep measles are dangerous to sheep and goats. False</a:t>
            </a:r>
          </a:p>
          <a:p>
            <a:pPr marL="342900" indent="-342900">
              <a:lnSpc>
                <a:spcPct val="115000"/>
              </a:lnSpc>
              <a:spcAft>
                <a:spcPts val="800"/>
              </a:spcAft>
              <a:buFont typeface="+mj-lt"/>
              <a:buAutoNum type="arabicPeriod"/>
              <a:tabLst>
                <a:tab pos="457200" algn="l"/>
              </a:tabLs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To prevent sheep measles, dogs should be treated with tapeworm medication every month. T</a:t>
            </a:r>
            <a:r>
              <a:rPr lang="en-NZ" sz="1800" kern="100" dirty="0">
                <a:latin typeface="Aptos" panose="020B0004020202020204" pitchFamily="34" charset="0"/>
                <a:ea typeface="Aptos" panose="020B0004020202020204" pitchFamily="34" charset="0"/>
                <a:cs typeface="Times New Roman" panose="02020603050405020304" pitchFamily="18" charset="0"/>
              </a:rPr>
              <a:t>rue</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spcAft>
                <a:spcPts val="800"/>
              </a:spcAft>
              <a:buFont typeface="+mj-lt"/>
              <a:buAutoNum type="arabicPeriod"/>
              <a:tabLst>
                <a:tab pos="457200" algn="l"/>
              </a:tabLs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Hydatids are caused by a tapeworm that infects both dogs and humans. T</a:t>
            </a:r>
            <a:r>
              <a:rPr lang="en-NZ" sz="1800" kern="100" dirty="0">
                <a:latin typeface="Aptos" panose="020B0004020202020204" pitchFamily="34" charset="0"/>
                <a:ea typeface="Aptos" panose="020B0004020202020204" pitchFamily="34" charset="0"/>
                <a:cs typeface="Times New Roman" panose="02020603050405020304" pitchFamily="18" charset="0"/>
              </a:rPr>
              <a:t>rue</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spcAft>
                <a:spcPts val="800"/>
              </a:spcAft>
              <a:buFont typeface="+mj-lt"/>
              <a:buAutoNum type="arabicPeriod"/>
              <a:tabLst>
                <a:tab pos="457200" algn="l"/>
              </a:tabLs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Humans can become infected with hydatids by eating infected sheep meat. False</a:t>
            </a:r>
          </a:p>
          <a:p>
            <a:pPr marL="342900" indent="-342900">
              <a:lnSpc>
                <a:spcPct val="115000"/>
              </a:lnSpc>
              <a:spcAft>
                <a:spcPts val="800"/>
              </a:spcAft>
              <a:buFont typeface="+mj-lt"/>
              <a:buAutoNum type="arabicPeriod"/>
              <a:tabLst>
                <a:tab pos="457200" algn="l"/>
              </a:tabLst>
            </a:pPr>
            <a:r>
              <a:rPr lang="en-NZ" sz="1800" dirty="0">
                <a:effectLst/>
                <a:latin typeface="Aptos" panose="020B0004020202020204" pitchFamily="34" charset="0"/>
                <a:ea typeface="Aptos" panose="020B0004020202020204" pitchFamily="34" charset="0"/>
                <a:cs typeface="Times New Roman" panose="02020603050405020304" pitchFamily="18" charset="0"/>
              </a:rPr>
              <a:t>New Zealand has been declared "provisionally free" from hydatids</a:t>
            </a:r>
            <a:r>
              <a:rPr lang="en-NZ" sz="1800" dirty="0">
                <a:latin typeface="Aptos" panose="020B0004020202020204" pitchFamily="34" charset="0"/>
                <a:ea typeface="Aptos" panose="020B0004020202020204" pitchFamily="34" charset="0"/>
                <a:cs typeface="Times New Roman" panose="02020603050405020304" pitchFamily="18" charset="0"/>
              </a:rPr>
              <a:t>. </a:t>
            </a:r>
            <a:r>
              <a:rPr lang="en-NZ" sz="1800" kern="100" dirty="0">
                <a:effectLst/>
                <a:latin typeface="Aptos" panose="020B0004020202020204" pitchFamily="34" charset="0"/>
                <a:ea typeface="Aptos" panose="020B0004020202020204" pitchFamily="34" charset="0"/>
                <a:cs typeface="Times New Roman" panose="02020603050405020304" pitchFamily="18" charset="0"/>
              </a:rPr>
              <a:t>T</a:t>
            </a:r>
            <a:r>
              <a:rPr lang="en-NZ" sz="1800" kern="100" dirty="0">
                <a:latin typeface="Aptos" panose="020B0004020202020204" pitchFamily="34" charset="0"/>
                <a:ea typeface="Aptos" panose="020B0004020202020204" pitchFamily="34" charset="0"/>
                <a:cs typeface="Times New Roman" panose="02020603050405020304" pitchFamily="18" charset="0"/>
              </a:rPr>
              <a:t>rue</a:t>
            </a:r>
          </a:p>
          <a:p>
            <a:pPr marL="342900" indent="-342900">
              <a:lnSpc>
                <a:spcPct val="115000"/>
              </a:lnSpc>
              <a:spcAft>
                <a:spcPts val="800"/>
              </a:spcAft>
              <a:buFont typeface="+mj-lt"/>
              <a:buAutoNum type="arabicPeriod"/>
              <a:tabLst>
                <a:tab pos="457200" algn="l"/>
              </a:tabLs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To stop the spread of hydatids, dogs should be allowed to roam freely to prevent infection. False</a:t>
            </a:r>
          </a:p>
          <a:p>
            <a:pPr marL="342900" indent="-342900">
              <a:lnSpc>
                <a:spcPct val="115000"/>
              </a:lnSpc>
              <a:spcAft>
                <a:spcPts val="800"/>
              </a:spcAft>
              <a:buFont typeface="+mj-lt"/>
              <a:buAutoNum type="arabicPeriod"/>
              <a:tabLst>
                <a:tab pos="457200" algn="l"/>
              </a:tabLs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Boiling offal for at least 30 minutes or freezing it at -10°C for 10 days kills the hydatid parasite. T</a:t>
            </a:r>
            <a:r>
              <a:rPr lang="en-NZ" sz="1800" kern="100" dirty="0">
                <a:latin typeface="Aptos" panose="020B0004020202020204" pitchFamily="34" charset="0"/>
                <a:ea typeface="Aptos" panose="020B0004020202020204" pitchFamily="34" charset="0"/>
                <a:cs typeface="Times New Roman" panose="02020603050405020304" pitchFamily="18" charset="0"/>
              </a:rPr>
              <a:t>rue</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spcAft>
                <a:spcPts val="800"/>
              </a:spcAft>
              <a:buFont typeface="+mj-lt"/>
              <a:buAutoNum type="arabicPeriod"/>
              <a:tabLst>
                <a:tab pos="457200" algn="l"/>
              </a:tabLst>
            </a:pP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A diagram of a dog and a dog&#10;&#10;AI-generated content may be incorrect.">
            <a:extLst>
              <a:ext uri="{FF2B5EF4-FFF2-40B4-BE49-F238E27FC236}">
                <a16:creationId xmlns:a16="http://schemas.microsoft.com/office/drawing/2014/main" id="{85C117DC-937B-2C32-D5F2-8A66D23FB2EA}"/>
              </a:ext>
            </a:extLst>
          </p:cNvPr>
          <p:cNvPicPr>
            <a:picLocks noChangeAspect="1"/>
          </p:cNvPicPr>
          <p:nvPr/>
        </p:nvPicPr>
        <p:blipFill>
          <a:blip r:embed="rId2"/>
          <a:stretch>
            <a:fillRect/>
          </a:stretch>
        </p:blipFill>
        <p:spPr>
          <a:xfrm>
            <a:off x="8513064" y="428627"/>
            <a:ext cx="3184653" cy="1325563"/>
          </a:xfrm>
          <a:prstGeom prst="rect">
            <a:avLst/>
          </a:prstGeom>
        </p:spPr>
      </p:pic>
    </p:spTree>
    <p:extLst>
      <p:ext uri="{BB962C8B-B14F-4D97-AF65-F5344CB8AC3E}">
        <p14:creationId xmlns:p14="http://schemas.microsoft.com/office/powerpoint/2010/main" val="3136376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F5A36F-8451-090B-ADE0-2F8CD81150D2}"/>
              </a:ext>
            </a:extLst>
          </p:cNvPr>
          <p:cNvSpPr>
            <a:spLocks noGrp="1"/>
          </p:cNvSpPr>
          <p:nvPr>
            <p:ph type="title"/>
          </p:nvPr>
        </p:nvSpPr>
        <p:spPr>
          <a:xfrm>
            <a:off x="643278" y="445770"/>
            <a:ext cx="4818888" cy="1481328"/>
          </a:xfrm>
        </p:spPr>
        <p:txBody>
          <a:bodyPr anchor="b">
            <a:normAutofit/>
          </a:bodyPr>
          <a:lstStyle/>
          <a:p>
            <a:r>
              <a:rPr lang="en-NZ" sz="5000" dirty="0"/>
              <a:t>Wool </a:t>
            </a:r>
            <a:br>
              <a:rPr lang="en-NZ" sz="5000" dirty="0"/>
            </a:br>
            <a:r>
              <a:rPr lang="en-NZ" sz="5000" dirty="0"/>
              <a:t>True or False</a:t>
            </a:r>
          </a:p>
        </p:txBody>
      </p:sp>
      <p:sp>
        <p:nvSpPr>
          <p:cNvPr id="103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EEBF53-90BF-9467-6361-A8F55E72B1CF}"/>
              </a:ext>
            </a:extLst>
          </p:cNvPr>
          <p:cNvSpPr>
            <a:spLocks noGrp="1"/>
          </p:cNvSpPr>
          <p:nvPr>
            <p:ph idx="1"/>
          </p:nvPr>
        </p:nvSpPr>
        <p:spPr>
          <a:xfrm>
            <a:off x="630936" y="2660904"/>
            <a:ext cx="10113264" cy="3547872"/>
          </a:xfrm>
        </p:spPr>
        <p:txBody>
          <a:bodyPr anchor="t">
            <a:normAutofit/>
          </a:bodyPr>
          <a:lstStyle/>
          <a:p>
            <a:pPr marL="342900" indent="-342900">
              <a:buFont typeface="+mj-lt"/>
              <a:buAutoNum type="arabicPeriod"/>
            </a:pPr>
            <a:r>
              <a:rPr lang="en-NZ" sz="1600" dirty="0">
                <a:effectLst/>
                <a:latin typeface="Aptos" panose="020B0004020202020204" pitchFamily="34" charset="0"/>
                <a:ea typeface="Aptos" panose="020B0004020202020204" pitchFamily="34" charset="0"/>
                <a:cs typeface="Times New Roman" panose="02020603050405020304" pitchFamily="18" charset="0"/>
              </a:rPr>
              <a:t>All wool is the same thickness and texture.</a:t>
            </a:r>
          </a:p>
          <a:p>
            <a:pPr marL="342900" indent="-342900">
              <a:buFont typeface="+mj-lt"/>
              <a:buAutoNum type="arabicPeriod"/>
            </a:pPr>
            <a:r>
              <a:rPr lang="en-NZ" sz="1600" dirty="0">
                <a:effectLst/>
                <a:latin typeface="Aptos" panose="020B0004020202020204" pitchFamily="34" charset="0"/>
                <a:ea typeface="Aptos" panose="020B0004020202020204" pitchFamily="34" charset="0"/>
                <a:cs typeface="Times New Roman" panose="02020603050405020304" pitchFamily="18" charset="0"/>
              </a:rPr>
              <a:t>The crimp in wool fibres helps keep the body warm by trapping air.</a:t>
            </a:r>
          </a:p>
          <a:p>
            <a:pPr marL="342900" indent="-342900">
              <a:buFont typeface="+mj-lt"/>
              <a:buAutoNum type="arabicPeriod"/>
            </a:pPr>
            <a:r>
              <a:rPr lang="en-NZ" sz="1600" dirty="0">
                <a:effectLst/>
                <a:latin typeface="Aptos" panose="020B0004020202020204" pitchFamily="34" charset="0"/>
                <a:ea typeface="Aptos" panose="020B0004020202020204" pitchFamily="34" charset="0"/>
                <a:cs typeface="Times New Roman" panose="02020603050405020304" pitchFamily="18" charset="0"/>
              </a:rPr>
              <a:t>Merino sheep produce the coarsest wool.</a:t>
            </a:r>
          </a:p>
          <a:p>
            <a:pPr marL="342900" indent="-342900">
              <a:buFont typeface="+mj-lt"/>
              <a:buAutoNum type="arabicPeriod"/>
            </a:pPr>
            <a:r>
              <a:rPr lang="en-NZ" sz="1600" dirty="0">
                <a:effectLst/>
                <a:latin typeface="Aptos" panose="020B0004020202020204" pitchFamily="34" charset="0"/>
                <a:ea typeface="Aptos" panose="020B0004020202020204" pitchFamily="34" charset="0"/>
                <a:cs typeface="Times New Roman" panose="02020603050405020304" pitchFamily="18" charset="0"/>
              </a:rPr>
              <a:t>Wool is naturally water-repellent because of the lanolin it contains.</a:t>
            </a:r>
            <a:endParaRPr lang="en-NZ" sz="1600" dirty="0">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mj-lt"/>
              <a:buAutoNum type="arabicPeriod"/>
            </a:pPr>
            <a:r>
              <a:rPr lang="en-NZ" sz="1600" dirty="0">
                <a:effectLst/>
                <a:latin typeface="Aptos" panose="020B0004020202020204" pitchFamily="34" charset="0"/>
                <a:ea typeface="Aptos" panose="020B0004020202020204" pitchFamily="34" charset="0"/>
                <a:cs typeface="Times New Roman" panose="02020603050405020304" pitchFamily="18" charset="0"/>
              </a:rPr>
              <a:t>Fine wool is usually used for high-quality, soft fabrics and yarns.</a:t>
            </a:r>
          </a:p>
          <a:p>
            <a:pPr marL="342900" indent="-342900">
              <a:buFont typeface="+mj-lt"/>
              <a:buAutoNum type="arabicPeriod"/>
            </a:pPr>
            <a:r>
              <a:rPr lang="en-NZ" sz="1600" dirty="0">
                <a:effectLst/>
                <a:latin typeface="Aptos" panose="020B0004020202020204" pitchFamily="34" charset="0"/>
                <a:ea typeface="Aptos" panose="020B0004020202020204" pitchFamily="34" charset="0"/>
                <a:cs typeface="Times New Roman" panose="02020603050405020304" pitchFamily="18" charset="0"/>
              </a:rPr>
              <a:t>Wool is biodegradable and renewable, making it an environmentally friendly material.</a:t>
            </a:r>
            <a:endParaRPr lang="en-NZ" sz="1600" dirty="0">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mj-lt"/>
              <a:buAutoNum type="arabicPeriod"/>
            </a:pPr>
            <a:r>
              <a:rPr lang="en-NZ" sz="1600" dirty="0">
                <a:effectLst/>
                <a:latin typeface="Aptos" panose="020B0004020202020204" pitchFamily="34" charset="0"/>
                <a:ea typeface="Aptos" panose="020B0004020202020204" pitchFamily="34" charset="0"/>
                <a:cs typeface="Times New Roman" panose="02020603050405020304" pitchFamily="18" charset="0"/>
              </a:rPr>
              <a:t>Wool is more likely to burn quickly than synthetic fibres.</a:t>
            </a:r>
          </a:p>
          <a:p>
            <a:pPr marL="342900" indent="-342900">
              <a:buFont typeface="+mj-lt"/>
              <a:buAutoNum type="arabicPeriod"/>
            </a:pPr>
            <a:r>
              <a:rPr lang="en-NZ" sz="1600" dirty="0">
                <a:effectLst/>
                <a:latin typeface="Aptos" panose="020B0004020202020204" pitchFamily="34" charset="0"/>
                <a:ea typeface="Aptos" panose="020B0004020202020204" pitchFamily="34" charset="0"/>
                <a:cs typeface="Times New Roman" panose="02020603050405020304" pitchFamily="18" charset="0"/>
              </a:rPr>
              <a:t>Lanolin is a natural grease found in wool that can be used in lotions and skin care products.</a:t>
            </a:r>
            <a:endParaRPr lang="en-NZ" sz="1600" dirty="0">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mj-lt"/>
              <a:buAutoNum type="arabicPeriod"/>
            </a:pPr>
            <a:r>
              <a:rPr lang="en-NZ" sz="1600" dirty="0">
                <a:effectLst/>
                <a:latin typeface="Aptos" panose="020B0004020202020204" pitchFamily="34" charset="0"/>
                <a:ea typeface="Aptos" panose="020B0004020202020204" pitchFamily="34" charset="0"/>
                <a:cs typeface="Times New Roman" panose="02020603050405020304" pitchFamily="18" charset="0"/>
              </a:rPr>
              <a:t>Wool can shrink if washed in very hot water because the fibres can </a:t>
            </a:r>
          </a:p>
          <a:p>
            <a:pPr marL="342900" indent="-342900">
              <a:buFont typeface="+mj-lt"/>
              <a:buAutoNum type="arabicPeriod"/>
            </a:pPr>
            <a:r>
              <a:rPr lang="en-NZ" sz="1600" dirty="0">
                <a:effectLst/>
                <a:latin typeface="Aptos" panose="020B0004020202020204" pitchFamily="34" charset="0"/>
                <a:ea typeface="Aptos" panose="020B0004020202020204" pitchFamily="34" charset="0"/>
                <a:cs typeface="Times New Roman" panose="02020603050405020304" pitchFamily="18" charset="0"/>
              </a:rPr>
              <a:t>Wool can help protect your skin from sunburn better than most synthetic fabrics and cotton. mat together.</a:t>
            </a:r>
            <a:endParaRPr lang="en-NZ" sz="1600" dirty="0"/>
          </a:p>
        </p:txBody>
      </p:sp>
      <p:pic>
        <p:nvPicPr>
          <p:cNvPr id="1026" name="Picture 2" descr="Cartoon Sheep Images - Free Download on ...">
            <a:extLst>
              <a:ext uri="{FF2B5EF4-FFF2-40B4-BE49-F238E27FC236}">
                <a16:creationId xmlns:a16="http://schemas.microsoft.com/office/drawing/2014/main" id="{05A8AB65-3876-FF52-D41B-B035E4969B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95257" y="177927"/>
            <a:ext cx="2405634" cy="2405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172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3FF3B3-AED0-2079-7604-C9254EB6F404}"/>
            </a:ext>
          </a:extLst>
        </p:cNvPr>
        <p:cNvGrpSpPr/>
        <p:nvPr/>
      </p:nvGrpSpPr>
      <p:grpSpPr>
        <a:xfrm>
          <a:off x="0" y="0"/>
          <a:ext cx="0" cy="0"/>
          <a:chOff x="0" y="0"/>
          <a:chExt cx="0" cy="0"/>
        </a:xfrm>
      </p:grpSpPr>
      <p:sp useBgFill="1">
        <p:nvSpPr>
          <p:cNvPr id="4107" name="Rectangle 410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89988E-19CC-557A-7835-35300F0E82AF}"/>
              </a:ext>
            </a:extLst>
          </p:cNvPr>
          <p:cNvSpPr>
            <a:spLocks noGrp="1"/>
          </p:cNvSpPr>
          <p:nvPr>
            <p:ph type="title"/>
          </p:nvPr>
        </p:nvSpPr>
        <p:spPr>
          <a:xfrm>
            <a:off x="630936" y="640080"/>
            <a:ext cx="4818888" cy="1481328"/>
          </a:xfrm>
        </p:spPr>
        <p:txBody>
          <a:bodyPr anchor="b">
            <a:normAutofit/>
          </a:bodyPr>
          <a:lstStyle/>
          <a:p>
            <a:r>
              <a:rPr lang="en-NZ" sz="5000" dirty="0"/>
              <a:t>Wool </a:t>
            </a:r>
            <a:br>
              <a:rPr lang="en-NZ" sz="5000" dirty="0"/>
            </a:br>
            <a:r>
              <a:rPr lang="en-NZ" sz="3600" dirty="0"/>
              <a:t>Answers</a:t>
            </a:r>
          </a:p>
        </p:txBody>
      </p:sp>
      <p:sp>
        <p:nvSpPr>
          <p:cNvPr id="410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23430C-80A9-39CF-1C2D-75F9B6DF3D07}"/>
              </a:ext>
            </a:extLst>
          </p:cNvPr>
          <p:cNvSpPr>
            <a:spLocks noGrp="1"/>
          </p:cNvSpPr>
          <p:nvPr>
            <p:ph idx="1"/>
          </p:nvPr>
        </p:nvSpPr>
        <p:spPr>
          <a:xfrm>
            <a:off x="630935" y="2660904"/>
            <a:ext cx="10941939" cy="3547872"/>
          </a:xfrm>
        </p:spPr>
        <p:txBody>
          <a:bodyPr anchor="t">
            <a:normAutofit/>
          </a:bodyPr>
          <a:lstStyle/>
          <a:p>
            <a:pPr marL="342900" indent="-342900">
              <a:buFont typeface="+mj-lt"/>
              <a:buAutoNum type="arabicPeriod"/>
            </a:pPr>
            <a:r>
              <a:rPr lang="en-NZ" sz="1600" dirty="0">
                <a:effectLst/>
                <a:latin typeface="Aptos" panose="020B0004020202020204" pitchFamily="34" charset="0"/>
                <a:ea typeface="Aptos" panose="020B0004020202020204" pitchFamily="34" charset="0"/>
                <a:cs typeface="Times New Roman" panose="02020603050405020304" pitchFamily="18" charset="0"/>
              </a:rPr>
              <a:t>All wool is the same thickness and texture. </a:t>
            </a:r>
            <a:r>
              <a:rPr lang="en-NZ" sz="1600" kern="100" dirty="0">
                <a:effectLst/>
                <a:latin typeface="Aptos" panose="020B0004020202020204" pitchFamily="34" charset="0"/>
                <a:ea typeface="Aptos" panose="020B0004020202020204" pitchFamily="34" charset="0"/>
                <a:cs typeface="Times New Roman" panose="02020603050405020304" pitchFamily="18" charset="0"/>
              </a:rPr>
              <a:t>False</a:t>
            </a:r>
            <a:endParaRPr lang="en-NZ" sz="16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mj-lt"/>
              <a:buAutoNum type="arabicPeriod"/>
            </a:pPr>
            <a:r>
              <a:rPr lang="en-NZ" sz="1600" dirty="0">
                <a:effectLst/>
                <a:latin typeface="Aptos" panose="020B0004020202020204" pitchFamily="34" charset="0"/>
                <a:ea typeface="Aptos" panose="020B0004020202020204" pitchFamily="34" charset="0"/>
                <a:cs typeface="Times New Roman" panose="02020603050405020304" pitchFamily="18" charset="0"/>
              </a:rPr>
              <a:t>The crimp in wool fibres helps keep the body warm by trapping air. True</a:t>
            </a:r>
          </a:p>
          <a:p>
            <a:pPr marL="342900" indent="-342900">
              <a:buFont typeface="+mj-lt"/>
              <a:buAutoNum type="arabicPeriod"/>
            </a:pPr>
            <a:r>
              <a:rPr lang="en-NZ" sz="1600" dirty="0">
                <a:effectLst/>
                <a:latin typeface="Aptos" panose="020B0004020202020204" pitchFamily="34" charset="0"/>
                <a:ea typeface="Aptos" panose="020B0004020202020204" pitchFamily="34" charset="0"/>
                <a:cs typeface="Times New Roman" panose="02020603050405020304" pitchFamily="18" charset="0"/>
              </a:rPr>
              <a:t>Merino sheep produce the coarsest wool. </a:t>
            </a:r>
            <a:r>
              <a:rPr lang="en-NZ" sz="1600" kern="100" dirty="0">
                <a:effectLst/>
                <a:latin typeface="Aptos" panose="020B0004020202020204" pitchFamily="34" charset="0"/>
                <a:ea typeface="Aptos" panose="020B0004020202020204" pitchFamily="34" charset="0"/>
                <a:cs typeface="Times New Roman" panose="02020603050405020304" pitchFamily="18" charset="0"/>
              </a:rPr>
              <a:t>False</a:t>
            </a:r>
            <a:endParaRPr lang="en-NZ" sz="16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mj-lt"/>
              <a:buAutoNum type="arabicPeriod"/>
            </a:pPr>
            <a:r>
              <a:rPr lang="en-NZ" sz="1600" dirty="0">
                <a:effectLst/>
                <a:latin typeface="Aptos" panose="020B0004020202020204" pitchFamily="34" charset="0"/>
                <a:ea typeface="Aptos" panose="020B0004020202020204" pitchFamily="34" charset="0"/>
                <a:cs typeface="Times New Roman" panose="02020603050405020304" pitchFamily="18" charset="0"/>
              </a:rPr>
              <a:t>Wool is naturally water-repellent because of the lanolin it contains. True</a:t>
            </a:r>
            <a:endParaRPr lang="en-NZ" sz="1600" dirty="0">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mj-lt"/>
              <a:buAutoNum type="arabicPeriod"/>
            </a:pPr>
            <a:r>
              <a:rPr lang="en-NZ" sz="1600" dirty="0">
                <a:effectLst/>
                <a:latin typeface="Aptos" panose="020B0004020202020204" pitchFamily="34" charset="0"/>
                <a:ea typeface="Aptos" panose="020B0004020202020204" pitchFamily="34" charset="0"/>
                <a:cs typeface="Times New Roman" panose="02020603050405020304" pitchFamily="18" charset="0"/>
              </a:rPr>
              <a:t>Fine wool is usually used for high-quality, soft fabrics and yarns. True</a:t>
            </a:r>
          </a:p>
          <a:p>
            <a:pPr marL="342900" indent="-342900">
              <a:buFont typeface="+mj-lt"/>
              <a:buAutoNum type="arabicPeriod"/>
            </a:pPr>
            <a:r>
              <a:rPr lang="en-NZ" sz="1600" dirty="0">
                <a:effectLst/>
                <a:latin typeface="Aptos" panose="020B0004020202020204" pitchFamily="34" charset="0"/>
                <a:ea typeface="Aptos" panose="020B0004020202020204" pitchFamily="34" charset="0"/>
                <a:cs typeface="Times New Roman" panose="02020603050405020304" pitchFamily="18" charset="0"/>
              </a:rPr>
              <a:t>Wool is biodegradable and renewable, making it an environmentally friendly material. True</a:t>
            </a:r>
            <a:endParaRPr lang="en-NZ" sz="1600" dirty="0">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mj-lt"/>
              <a:buAutoNum type="arabicPeriod"/>
            </a:pPr>
            <a:r>
              <a:rPr lang="en-NZ" sz="1600" dirty="0">
                <a:effectLst/>
                <a:latin typeface="Aptos" panose="020B0004020202020204" pitchFamily="34" charset="0"/>
                <a:ea typeface="Aptos" panose="020B0004020202020204" pitchFamily="34" charset="0"/>
                <a:cs typeface="Times New Roman" panose="02020603050405020304" pitchFamily="18" charset="0"/>
              </a:rPr>
              <a:t>Wool is more likely to burn quickly than synthetic fibres. </a:t>
            </a:r>
            <a:r>
              <a:rPr lang="en-NZ" sz="1600" kern="100" dirty="0">
                <a:effectLst/>
                <a:latin typeface="Aptos" panose="020B0004020202020204" pitchFamily="34" charset="0"/>
                <a:ea typeface="Aptos" panose="020B0004020202020204" pitchFamily="34" charset="0"/>
                <a:cs typeface="Times New Roman" panose="02020603050405020304" pitchFamily="18" charset="0"/>
              </a:rPr>
              <a:t>False</a:t>
            </a:r>
            <a:endParaRPr lang="en-NZ" sz="16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mj-lt"/>
              <a:buAutoNum type="arabicPeriod"/>
            </a:pPr>
            <a:r>
              <a:rPr lang="en-NZ" sz="1600" dirty="0">
                <a:effectLst/>
                <a:latin typeface="Aptos" panose="020B0004020202020204" pitchFamily="34" charset="0"/>
                <a:ea typeface="Aptos" panose="020B0004020202020204" pitchFamily="34" charset="0"/>
                <a:cs typeface="Times New Roman" panose="02020603050405020304" pitchFamily="18" charset="0"/>
              </a:rPr>
              <a:t>Lanolin is a natural grease found in wool that can be used in lotions and skin care products. True</a:t>
            </a:r>
            <a:endParaRPr lang="en-NZ" sz="1600" dirty="0">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mj-lt"/>
              <a:buAutoNum type="arabicPeriod"/>
            </a:pPr>
            <a:r>
              <a:rPr lang="en-NZ" sz="1600" dirty="0">
                <a:effectLst/>
                <a:latin typeface="Aptos" panose="020B0004020202020204" pitchFamily="34" charset="0"/>
                <a:ea typeface="Aptos" panose="020B0004020202020204" pitchFamily="34" charset="0"/>
                <a:cs typeface="Times New Roman" panose="02020603050405020304" pitchFamily="18" charset="0"/>
              </a:rPr>
              <a:t>Wool can shrink if washed in very hot water because the fibres can mat together. True</a:t>
            </a:r>
          </a:p>
          <a:p>
            <a:pPr marL="342900" indent="-342900">
              <a:buFont typeface="+mj-lt"/>
              <a:buAutoNum type="arabicPeriod"/>
            </a:pPr>
            <a:r>
              <a:rPr lang="en-NZ" sz="1600" dirty="0">
                <a:effectLst/>
                <a:latin typeface="Aptos" panose="020B0004020202020204" pitchFamily="34" charset="0"/>
                <a:ea typeface="Aptos" panose="020B0004020202020204" pitchFamily="34" charset="0"/>
                <a:cs typeface="Times New Roman" panose="02020603050405020304" pitchFamily="18" charset="0"/>
              </a:rPr>
              <a:t>Wool can help protect your skin from sunburn better than most synthetic fabrics and cotton. True</a:t>
            </a:r>
            <a:endParaRPr lang="en-NZ" sz="1600" dirty="0"/>
          </a:p>
        </p:txBody>
      </p:sp>
      <p:pic>
        <p:nvPicPr>
          <p:cNvPr id="4102" name="Picture 6" descr="Black Sheep Cartoon Vector Character ...">
            <a:extLst>
              <a:ext uri="{FF2B5EF4-FFF2-40B4-BE49-F238E27FC236}">
                <a16:creationId xmlns:a16="http://schemas.microsoft.com/office/drawing/2014/main" id="{B5362FA3-1DD0-8A20-A7E5-BAC7BB29E11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01618" y="203073"/>
            <a:ext cx="1958332" cy="2169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664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9C57C7-CEE1-D251-CB07-18D330818FB2}"/>
            </a:ext>
          </a:extLst>
        </p:cNvPr>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CE8495-80D2-03E3-0395-7959505017A2}"/>
              </a:ext>
            </a:extLst>
          </p:cNvPr>
          <p:cNvSpPr>
            <a:spLocks noGrp="1"/>
          </p:cNvSpPr>
          <p:nvPr>
            <p:ph type="title"/>
          </p:nvPr>
        </p:nvSpPr>
        <p:spPr>
          <a:xfrm>
            <a:off x="630936" y="16002"/>
            <a:ext cx="4818888" cy="1481328"/>
          </a:xfrm>
        </p:spPr>
        <p:txBody>
          <a:bodyPr anchor="b">
            <a:normAutofit/>
          </a:bodyPr>
          <a:lstStyle/>
          <a:p>
            <a:r>
              <a:rPr lang="en-NZ" sz="5400" dirty="0"/>
              <a:t>Test yourself</a:t>
            </a:r>
          </a:p>
        </p:txBody>
      </p:sp>
      <p:sp>
        <p:nvSpPr>
          <p:cNvPr id="410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2725AF-716E-10B0-B253-AE3541216215}"/>
              </a:ext>
            </a:extLst>
          </p:cNvPr>
          <p:cNvSpPr>
            <a:spLocks noGrp="1"/>
          </p:cNvSpPr>
          <p:nvPr>
            <p:ph idx="1"/>
          </p:nvPr>
        </p:nvSpPr>
        <p:spPr>
          <a:xfrm>
            <a:off x="630935" y="2660904"/>
            <a:ext cx="9894189" cy="4007358"/>
          </a:xfrm>
        </p:spPr>
        <p:txBody>
          <a:bodyPr anchor="t">
            <a:normAutofit lnSpcReduction="10000"/>
          </a:bodyPr>
          <a:lstStyle/>
          <a:p>
            <a:pPr marL="342900" indent="-342900">
              <a:buAutoNum type="arabicPeriod"/>
            </a:pPr>
            <a:r>
              <a:rPr lang="en-US" sz="1600" dirty="0">
                <a:effectLst/>
                <a:ea typeface="Times New Roman" panose="02020603050405020304" pitchFamily="18" charset="0"/>
              </a:rPr>
              <a:t>Name the three types of sheep farming systems.</a:t>
            </a:r>
          </a:p>
          <a:p>
            <a:pPr marL="342900" indent="-342900">
              <a:buFont typeface="Arial" panose="020B0604020202020204" pitchFamily="34" charset="0"/>
              <a:buAutoNum type="arabicPeriod"/>
            </a:pPr>
            <a:r>
              <a:rPr lang="en-US" sz="1600" dirty="0">
                <a:effectLst/>
                <a:ea typeface="Times New Roman" panose="02020603050405020304" pitchFamily="18" charset="0"/>
              </a:rPr>
              <a:t>Which sheep breed is best suited to extensive high-country farms?</a:t>
            </a:r>
          </a:p>
          <a:p>
            <a:pPr marL="342900" indent="-342900">
              <a:buFont typeface="Arial" panose="020B0604020202020204" pitchFamily="34" charset="0"/>
              <a:buAutoNum type="arabicPeriod"/>
            </a:pPr>
            <a:r>
              <a:rPr lang="en-US" sz="1600" dirty="0">
                <a:effectLst/>
                <a:ea typeface="Times New Roman" panose="02020603050405020304" pitchFamily="18" charset="0"/>
              </a:rPr>
              <a:t>What is dual-purpose sheep?</a:t>
            </a:r>
          </a:p>
          <a:p>
            <a:pPr marL="342900" indent="-342900">
              <a:buFont typeface="Arial" panose="020B0604020202020204" pitchFamily="34" charset="0"/>
              <a:buAutoNum type="arabicPeriod"/>
            </a:pPr>
            <a:r>
              <a:rPr lang="en-US" sz="1600" dirty="0">
                <a:effectLst/>
                <a:ea typeface="Times New Roman" panose="02020603050405020304" pitchFamily="18" charset="0"/>
              </a:rPr>
              <a:t>Name two breeds used as terminal sires.</a:t>
            </a:r>
          </a:p>
          <a:p>
            <a:pPr marL="342900" indent="-342900">
              <a:buFont typeface="Arial" panose="020B0604020202020204" pitchFamily="34" charset="0"/>
              <a:buAutoNum type="arabicPeriod"/>
            </a:pPr>
            <a:r>
              <a:rPr lang="en-US" sz="1600" dirty="0">
                <a:effectLst/>
                <a:ea typeface="Times New Roman" panose="02020603050405020304" pitchFamily="18" charset="0"/>
              </a:rPr>
              <a:t>What is gestation and what is the gestation for a sheep?</a:t>
            </a:r>
            <a:endParaRPr lang="en-NZ" sz="1600" dirty="0">
              <a:effectLst/>
              <a:ea typeface="Times New Roman" panose="02020603050405020304" pitchFamily="18" charset="0"/>
            </a:endParaRPr>
          </a:p>
          <a:p>
            <a:pPr marL="342900" indent="-342900">
              <a:buFont typeface="Arial" panose="020B0604020202020204" pitchFamily="34" charset="0"/>
              <a:buAutoNum type="arabicPeriod"/>
            </a:pPr>
            <a:r>
              <a:rPr lang="en-US" sz="1600" dirty="0">
                <a:effectLst/>
                <a:ea typeface="Times New Roman" panose="02020603050405020304" pitchFamily="18" charset="0"/>
              </a:rPr>
              <a:t>When does lambing start?</a:t>
            </a:r>
          </a:p>
          <a:p>
            <a:pPr marL="342900" indent="-342900">
              <a:buFont typeface="Arial" panose="020B0604020202020204" pitchFamily="34" charset="0"/>
              <a:buAutoNum type="arabicPeriod"/>
            </a:pPr>
            <a:r>
              <a:rPr lang="en-US" sz="1600" dirty="0">
                <a:ea typeface="Times New Roman" panose="02020603050405020304" pitchFamily="18" charset="0"/>
              </a:rPr>
              <a:t>How old is a two- tooth?</a:t>
            </a:r>
          </a:p>
          <a:p>
            <a:pPr marL="342900" indent="-342900">
              <a:buFont typeface="Arial" panose="020B0604020202020204" pitchFamily="34" charset="0"/>
              <a:buAutoNum type="arabicPeriod"/>
            </a:pPr>
            <a:r>
              <a:rPr lang="en-US" sz="1600" dirty="0">
                <a:ea typeface="Times New Roman" panose="02020603050405020304" pitchFamily="18" charset="0"/>
              </a:rPr>
              <a:t>Name two dual purpose sheep breeds.</a:t>
            </a:r>
          </a:p>
          <a:p>
            <a:pPr marL="342900" indent="-342900">
              <a:buFont typeface="Arial" panose="020B0604020202020204" pitchFamily="34" charset="0"/>
              <a:buAutoNum type="arabicPeriod"/>
            </a:pPr>
            <a:r>
              <a:rPr lang="en-US" sz="1600" dirty="0">
                <a:ea typeface="Times New Roman" panose="02020603050405020304" pitchFamily="18" charset="0"/>
              </a:rPr>
              <a:t>What a two good qualities of wool and two negative qualities?</a:t>
            </a:r>
          </a:p>
          <a:p>
            <a:pPr marL="342900" indent="-342900">
              <a:buFont typeface="Arial" panose="020B0604020202020204" pitchFamily="34" charset="0"/>
              <a:buAutoNum type="arabicPeriod"/>
            </a:pPr>
            <a:r>
              <a:rPr lang="en-US" sz="1600" dirty="0">
                <a:ea typeface="Times New Roman" panose="02020603050405020304" pitchFamily="18" charset="0"/>
              </a:rPr>
              <a:t>How do farmers prevent sheep from getting internal parasites?</a:t>
            </a:r>
          </a:p>
          <a:p>
            <a:pPr marL="342900" indent="-342900">
              <a:buFont typeface="Arial" panose="020B0604020202020204" pitchFamily="34" charset="0"/>
              <a:buAutoNum type="arabicPeriod"/>
            </a:pPr>
            <a:r>
              <a:rPr lang="en-US" sz="1600" dirty="0">
                <a:ea typeface="Times New Roman" panose="02020603050405020304" pitchFamily="18" charset="0"/>
              </a:rPr>
              <a:t>Describe a prime lamb.</a:t>
            </a:r>
          </a:p>
          <a:p>
            <a:pPr marL="342900" indent="-342900">
              <a:buFont typeface="Arial" panose="020B0604020202020204" pitchFamily="34" charset="0"/>
              <a:buAutoNum type="arabicPeriod"/>
            </a:pPr>
            <a:r>
              <a:rPr lang="en-US" sz="1600" dirty="0">
                <a:ea typeface="Times New Roman" panose="02020603050405020304" pitchFamily="18" charset="0"/>
              </a:rPr>
              <a:t>Name two markets for lamb and two for wool.</a:t>
            </a:r>
          </a:p>
          <a:p>
            <a:pPr marL="342900" indent="-342900">
              <a:buFont typeface="Arial" panose="020B0604020202020204" pitchFamily="34" charset="0"/>
              <a:buAutoNum type="arabicPeriod"/>
            </a:pPr>
            <a:endParaRPr lang="en-NZ" sz="100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AutoNum type="arabicPeriod"/>
            </a:pPr>
            <a:endParaRPr lang="en-NZ" sz="100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AutoNum type="arabicPeriod"/>
            </a:pPr>
            <a:endParaRPr lang="en-NZ" sz="1000" dirty="0">
              <a:effectLst/>
              <a:latin typeface="Times New Roman" panose="02020603050405020304" pitchFamily="18" charset="0"/>
              <a:ea typeface="Times New Roman" panose="02020603050405020304" pitchFamily="18" charset="0"/>
            </a:endParaRPr>
          </a:p>
          <a:p>
            <a:pPr marL="342900" indent="-342900">
              <a:buAutoNum type="arabicPeriod"/>
            </a:pPr>
            <a:endParaRPr lang="en-US" sz="1000" dirty="0">
              <a:effectLst/>
              <a:latin typeface="Times New Roman" panose="02020603050405020304" pitchFamily="18" charset="0"/>
              <a:ea typeface="Times New Roman" panose="02020603050405020304" pitchFamily="18" charset="0"/>
            </a:endParaRPr>
          </a:p>
          <a:p>
            <a:pPr marL="342900" indent="-342900">
              <a:buAutoNum type="arabicPeriod"/>
            </a:pPr>
            <a:endParaRPr lang="en-US" sz="1000" dirty="0">
              <a:effectLst/>
              <a:latin typeface="Times New Roman" panose="02020603050405020304" pitchFamily="18" charset="0"/>
              <a:ea typeface="Times New Roman" panose="02020603050405020304" pitchFamily="18" charset="0"/>
            </a:endParaRPr>
          </a:p>
          <a:p>
            <a:pPr marL="342900" indent="-342900">
              <a:buAutoNum type="arabicPeriod"/>
            </a:pPr>
            <a:endParaRPr lang="en-NZ" sz="1000" dirty="0">
              <a:effectLst/>
              <a:latin typeface="Times New Roman" panose="02020603050405020304" pitchFamily="18" charset="0"/>
              <a:ea typeface="Times New Roman" panose="02020603050405020304" pitchFamily="18" charset="0"/>
            </a:endParaRPr>
          </a:p>
          <a:p>
            <a:pPr marL="0" indent="0">
              <a:buNone/>
            </a:pPr>
            <a:endParaRPr lang="en-NZ" sz="1000" dirty="0"/>
          </a:p>
        </p:txBody>
      </p:sp>
      <p:pic>
        <p:nvPicPr>
          <p:cNvPr id="4098" name="Picture 2" descr="White Sheep Cartoon Vector Images (over ...">
            <a:extLst>
              <a:ext uri="{FF2B5EF4-FFF2-40B4-BE49-F238E27FC236}">
                <a16:creationId xmlns:a16="http://schemas.microsoft.com/office/drawing/2014/main" id="{4713D1C8-D958-9338-F606-9DEA7A62B74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06019" y="428625"/>
            <a:ext cx="3381237" cy="23719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4A55EA-7E0D-A71C-9362-88CC7D109F17}"/>
              </a:ext>
            </a:extLst>
          </p:cNvPr>
          <p:cNvSpPr txBox="1"/>
          <p:nvPr/>
        </p:nvSpPr>
        <p:spPr>
          <a:xfrm>
            <a:off x="8279901" y="3429000"/>
            <a:ext cx="2633472" cy="1477328"/>
          </a:xfrm>
          <a:prstGeom prst="rect">
            <a:avLst/>
          </a:prstGeom>
          <a:solidFill>
            <a:schemeClr val="tx2">
              <a:lumMod val="10000"/>
              <a:lumOff val="90000"/>
            </a:schemeClr>
          </a:solidFill>
        </p:spPr>
        <p:txBody>
          <a:bodyPr wrap="square" rtlCol="0">
            <a:spAutoFit/>
          </a:bodyPr>
          <a:lstStyle/>
          <a:p>
            <a:r>
              <a:rPr lang="en-NZ" dirty="0"/>
              <a:t>Fun Fact</a:t>
            </a:r>
          </a:p>
          <a:p>
            <a:r>
              <a:rPr lang="en-NZ" sz="1800" kern="100" dirty="0">
                <a:effectLst/>
                <a:latin typeface="Aptos" panose="020B0004020202020204" pitchFamily="34" charset="0"/>
                <a:ea typeface="Aptos" panose="020B0004020202020204" pitchFamily="34" charset="0"/>
                <a:cs typeface="Times New Roman" panose="02020603050405020304" pitchFamily="18" charset="0"/>
              </a:rPr>
              <a:t>During processing, lanolin is removed and used in beauty products.</a:t>
            </a:r>
          </a:p>
          <a:p>
            <a:endParaRPr lang="en-NZ" dirty="0"/>
          </a:p>
        </p:txBody>
      </p:sp>
    </p:spTree>
    <p:extLst>
      <p:ext uri="{BB962C8B-B14F-4D97-AF65-F5344CB8AC3E}">
        <p14:creationId xmlns:p14="http://schemas.microsoft.com/office/powerpoint/2010/main" val="4262307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71C09-2A6B-C328-03AB-368C54335AFE}"/>
              </a:ext>
            </a:extLst>
          </p:cNvPr>
          <p:cNvSpPr>
            <a:spLocks noGrp="1"/>
          </p:cNvSpPr>
          <p:nvPr>
            <p:ph type="ctrTitle"/>
          </p:nvPr>
        </p:nvSpPr>
        <p:spPr/>
        <p:txBody>
          <a:bodyPr/>
          <a:lstStyle/>
          <a:p>
            <a:r>
              <a:rPr lang="en-NZ" dirty="0"/>
              <a:t>Quiz Time</a:t>
            </a:r>
          </a:p>
        </p:txBody>
      </p:sp>
    </p:spTree>
    <p:extLst>
      <p:ext uri="{BB962C8B-B14F-4D97-AF65-F5344CB8AC3E}">
        <p14:creationId xmlns:p14="http://schemas.microsoft.com/office/powerpoint/2010/main" val="2427778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CFFBC9-CC3C-D5BB-23DE-66E211916733}"/>
            </a:ext>
          </a:extLst>
        </p:cNvPr>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993DA0FE-6241-5158-8687-59F71FC90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992AAF-D660-FC51-D32F-AC4DF4C49CA6}"/>
              </a:ext>
            </a:extLst>
          </p:cNvPr>
          <p:cNvSpPr>
            <a:spLocks noGrp="1"/>
          </p:cNvSpPr>
          <p:nvPr>
            <p:ph type="title"/>
          </p:nvPr>
        </p:nvSpPr>
        <p:spPr>
          <a:xfrm>
            <a:off x="630936" y="16002"/>
            <a:ext cx="4818888" cy="1481328"/>
          </a:xfrm>
        </p:spPr>
        <p:txBody>
          <a:bodyPr anchor="b">
            <a:normAutofit/>
          </a:bodyPr>
          <a:lstStyle/>
          <a:p>
            <a:r>
              <a:rPr lang="en-NZ" sz="5400" dirty="0"/>
              <a:t>Answers</a:t>
            </a:r>
          </a:p>
        </p:txBody>
      </p:sp>
      <p:sp>
        <p:nvSpPr>
          <p:cNvPr id="4105" name="sketch line">
            <a:extLst>
              <a:ext uri="{FF2B5EF4-FFF2-40B4-BE49-F238E27FC236}">
                <a16:creationId xmlns:a16="http://schemas.microsoft.com/office/drawing/2014/main" id="{47BC2323-DE0F-4858-0095-71A99517D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6AED68-3380-0DCF-363F-6608CE9B785E}"/>
              </a:ext>
            </a:extLst>
          </p:cNvPr>
          <p:cNvSpPr>
            <a:spLocks noGrp="1"/>
          </p:cNvSpPr>
          <p:nvPr>
            <p:ph idx="1"/>
          </p:nvPr>
        </p:nvSpPr>
        <p:spPr>
          <a:xfrm>
            <a:off x="630935" y="2660904"/>
            <a:ext cx="11018140" cy="4007358"/>
          </a:xfrm>
        </p:spPr>
        <p:txBody>
          <a:bodyPr anchor="t">
            <a:normAutofit fontScale="92500"/>
          </a:bodyPr>
          <a:lstStyle/>
          <a:p>
            <a:pPr marL="342900" indent="-342900">
              <a:buAutoNum type="arabicPeriod"/>
            </a:pPr>
            <a:r>
              <a:rPr lang="en-US" sz="1600" dirty="0">
                <a:effectLst/>
                <a:ea typeface="Times New Roman" panose="02020603050405020304" pitchFamily="18" charset="0"/>
              </a:rPr>
              <a:t>Name the three types of sheep farming systems. </a:t>
            </a:r>
            <a:r>
              <a:rPr lang="en-US" sz="1600" dirty="0">
                <a:solidFill>
                  <a:srgbClr val="FF0000"/>
                </a:solidFill>
                <a:effectLst/>
                <a:ea typeface="Times New Roman" panose="02020603050405020304" pitchFamily="18" charset="0"/>
              </a:rPr>
              <a:t>(Intensive, Semi Extensive, Extensive)</a:t>
            </a:r>
          </a:p>
          <a:p>
            <a:pPr marL="342900" indent="-342900">
              <a:buFont typeface="Arial" panose="020B0604020202020204" pitchFamily="34" charset="0"/>
              <a:buAutoNum type="arabicPeriod"/>
            </a:pPr>
            <a:r>
              <a:rPr lang="en-US" sz="1600" dirty="0">
                <a:effectLst/>
                <a:ea typeface="Times New Roman" panose="02020603050405020304" pitchFamily="18" charset="0"/>
              </a:rPr>
              <a:t>Which sheep breed is best suited to extensive high-country farms? </a:t>
            </a:r>
            <a:r>
              <a:rPr lang="en-US" sz="1600" dirty="0">
                <a:solidFill>
                  <a:srgbClr val="FF0000"/>
                </a:solidFill>
                <a:effectLst/>
                <a:ea typeface="Times New Roman" panose="02020603050405020304" pitchFamily="18" charset="0"/>
              </a:rPr>
              <a:t>(Merino)</a:t>
            </a:r>
          </a:p>
          <a:p>
            <a:pPr marL="342900" indent="-342900">
              <a:buFont typeface="Arial" panose="020B0604020202020204" pitchFamily="34" charset="0"/>
              <a:buAutoNum type="arabicPeriod"/>
            </a:pPr>
            <a:r>
              <a:rPr lang="en-US" sz="1600" dirty="0">
                <a:effectLst/>
                <a:ea typeface="Times New Roman" panose="02020603050405020304" pitchFamily="18" charset="0"/>
              </a:rPr>
              <a:t>What is a dual-purpose sheep? </a:t>
            </a:r>
            <a:r>
              <a:rPr lang="en-US" sz="1600" dirty="0">
                <a:solidFill>
                  <a:srgbClr val="FF0000"/>
                </a:solidFill>
                <a:effectLst/>
                <a:ea typeface="Times New Roman" panose="02020603050405020304" pitchFamily="18" charset="0"/>
              </a:rPr>
              <a:t>(A sheep breed that produces good meat and wool qualities)</a:t>
            </a:r>
          </a:p>
          <a:p>
            <a:pPr marL="342900" indent="-342900">
              <a:buFont typeface="Arial" panose="020B0604020202020204" pitchFamily="34" charset="0"/>
              <a:buAutoNum type="arabicPeriod"/>
            </a:pPr>
            <a:r>
              <a:rPr lang="en-US" sz="1600" dirty="0">
                <a:effectLst/>
                <a:ea typeface="Times New Roman" panose="02020603050405020304" pitchFamily="18" charset="0"/>
              </a:rPr>
              <a:t>Name two breeds used as terminal sires. </a:t>
            </a:r>
            <a:r>
              <a:rPr lang="en-US" sz="1600" dirty="0">
                <a:solidFill>
                  <a:srgbClr val="FF0000"/>
                </a:solidFill>
                <a:effectLst/>
                <a:ea typeface="Times New Roman" panose="02020603050405020304" pitchFamily="18" charset="0"/>
              </a:rPr>
              <a:t>(Polled Dorset, Texel, Suffolk)</a:t>
            </a:r>
          </a:p>
          <a:p>
            <a:pPr marL="342900" indent="-342900">
              <a:buFont typeface="Arial" panose="020B0604020202020204" pitchFamily="34" charset="0"/>
              <a:buAutoNum type="arabicPeriod"/>
            </a:pPr>
            <a:r>
              <a:rPr lang="en-US" sz="1600" dirty="0">
                <a:effectLst/>
                <a:ea typeface="Times New Roman" panose="02020603050405020304" pitchFamily="18" charset="0"/>
              </a:rPr>
              <a:t>What is gestation and what is the gestation for a sheep? </a:t>
            </a:r>
            <a:r>
              <a:rPr lang="en-US" sz="1600" dirty="0">
                <a:solidFill>
                  <a:srgbClr val="FF0000"/>
                </a:solidFill>
                <a:effectLst/>
                <a:ea typeface="Times New Roman" panose="02020603050405020304" pitchFamily="18" charset="0"/>
              </a:rPr>
              <a:t>(Length of time a ewe is pregnant for.  147 days 5 months – 5days)</a:t>
            </a:r>
            <a:endParaRPr lang="en-NZ" sz="1600" dirty="0">
              <a:solidFill>
                <a:srgbClr val="FF0000"/>
              </a:solidFill>
              <a:effectLst/>
              <a:ea typeface="Times New Roman" panose="02020603050405020304" pitchFamily="18" charset="0"/>
            </a:endParaRPr>
          </a:p>
          <a:p>
            <a:pPr marL="342900" indent="-342900">
              <a:buFont typeface="Arial" panose="020B0604020202020204" pitchFamily="34" charset="0"/>
              <a:buAutoNum type="arabicPeriod"/>
            </a:pPr>
            <a:r>
              <a:rPr lang="en-US" sz="1600" dirty="0">
                <a:effectLst/>
                <a:ea typeface="Times New Roman" panose="02020603050405020304" pitchFamily="18" charset="0"/>
              </a:rPr>
              <a:t>When does lambing start? </a:t>
            </a:r>
            <a:r>
              <a:rPr lang="en-US" sz="1600" dirty="0">
                <a:solidFill>
                  <a:srgbClr val="FF0000"/>
                </a:solidFill>
                <a:ea typeface="Times New Roman" panose="02020603050405020304" pitchFamily="18" charset="0"/>
              </a:rPr>
              <a:t>L</a:t>
            </a:r>
            <a:r>
              <a:rPr lang="en-US" sz="1600" dirty="0">
                <a:solidFill>
                  <a:srgbClr val="FF0000"/>
                </a:solidFill>
                <a:effectLst/>
                <a:ea typeface="Times New Roman" panose="02020603050405020304" pitchFamily="18" charset="0"/>
              </a:rPr>
              <a:t>ate winter early spring)</a:t>
            </a:r>
          </a:p>
          <a:p>
            <a:pPr marL="342900" indent="-342900">
              <a:buFont typeface="Arial" panose="020B0604020202020204" pitchFamily="34" charset="0"/>
              <a:buAutoNum type="arabicPeriod"/>
            </a:pPr>
            <a:r>
              <a:rPr lang="en-US" sz="1600" dirty="0">
                <a:ea typeface="Times New Roman" panose="02020603050405020304" pitchFamily="18" charset="0"/>
              </a:rPr>
              <a:t>How old is a two- tooth? </a:t>
            </a:r>
            <a:r>
              <a:rPr lang="en-US" sz="1600" dirty="0">
                <a:solidFill>
                  <a:srgbClr val="FF0000"/>
                </a:solidFill>
                <a:ea typeface="Times New Roman" panose="02020603050405020304" pitchFamily="18" charset="0"/>
              </a:rPr>
              <a:t>(1 year)</a:t>
            </a:r>
          </a:p>
          <a:p>
            <a:pPr marL="342900" indent="-342900">
              <a:buFont typeface="Arial" panose="020B0604020202020204" pitchFamily="34" charset="0"/>
              <a:buAutoNum type="arabicPeriod"/>
            </a:pPr>
            <a:r>
              <a:rPr lang="en-US" sz="1600" dirty="0">
                <a:ea typeface="Times New Roman" panose="02020603050405020304" pitchFamily="18" charset="0"/>
              </a:rPr>
              <a:t>Name two dual purpose sheep breeds. </a:t>
            </a:r>
            <a:r>
              <a:rPr lang="en-US" sz="1600" dirty="0">
                <a:solidFill>
                  <a:srgbClr val="FF0000"/>
                </a:solidFill>
                <a:ea typeface="Times New Roman" panose="02020603050405020304" pitchFamily="18" charset="0"/>
              </a:rPr>
              <a:t>(Romney, </a:t>
            </a:r>
            <a:r>
              <a:rPr lang="en-US" sz="1600" dirty="0" err="1">
                <a:solidFill>
                  <a:srgbClr val="FF0000"/>
                </a:solidFill>
                <a:ea typeface="Times New Roman" panose="02020603050405020304" pitchFamily="18" charset="0"/>
              </a:rPr>
              <a:t>Perendale</a:t>
            </a:r>
            <a:r>
              <a:rPr lang="en-US" sz="1600" dirty="0">
                <a:solidFill>
                  <a:srgbClr val="FF0000"/>
                </a:solidFill>
                <a:ea typeface="Times New Roman" panose="02020603050405020304" pitchFamily="18" charset="0"/>
              </a:rPr>
              <a:t>, Coopworth)</a:t>
            </a:r>
          </a:p>
          <a:p>
            <a:pPr marL="342900" indent="-342900">
              <a:buFont typeface="Arial" panose="020B0604020202020204" pitchFamily="34" charset="0"/>
              <a:buAutoNum type="arabicPeriod"/>
            </a:pPr>
            <a:r>
              <a:rPr lang="en-US" sz="1600" dirty="0">
                <a:ea typeface="Times New Roman" panose="02020603050405020304" pitchFamily="18" charset="0"/>
              </a:rPr>
              <a:t>What are two good qualities of wool and two negative qualities? </a:t>
            </a:r>
            <a:r>
              <a:rPr lang="en-US" sz="1600" dirty="0">
                <a:solidFill>
                  <a:srgbClr val="FF0000"/>
                </a:solidFill>
                <a:ea typeface="Times New Roman" panose="02020603050405020304" pitchFamily="18" charset="0"/>
              </a:rPr>
              <a:t>(see notes)</a:t>
            </a:r>
          </a:p>
          <a:p>
            <a:pPr marL="342900" indent="-342900">
              <a:buFont typeface="Arial" panose="020B0604020202020204" pitchFamily="34" charset="0"/>
              <a:buAutoNum type="arabicPeriod"/>
            </a:pPr>
            <a:r>
              <a:rPr lang="en-US" sz="1600" dirty="0">
                <a:ea typeface="Times New Roman" panose="02020603050405020304" pitchFamily="18" charset="0"/>
              </a:rPr>
              <a:t>How do farmers prevent sheep from getting internal parasites? </a:t>
            </a:r>
            <a:r>
              <a:rPr lang="en-US" sz="1600" dirty="0">
                <a:solidFill>
                  <a:srgbClr val="FF0000"/>
                </a:solidFill>
                <a:ea typeface="Times New Roman" panose="02020603050405020304" pitchFamily="18" charset="0"/>
              </a:rPr>
              <a:t>(Drenching)</a:t>
            </a:r>
          </a:p>
          <a:p>
            <a:pPr marL="342900" indent="-342900">
              <a:buFont typeface="Arial" panose="020B0604020202020204" pitchFamily="34" charset="0"/>
              <a:buAutoNum type="arabicPeriod"/>
            </a:pPr>
            <a:r>
              <a:rPr lang="en-US" sz="1600" dirty="0">
                <a:ea typeface="Times New Roman" panose="02020603050405020304" pitchFamily="18" charset="0"/>
              </a:rPr>
              <a:t>Describe a prime lamb. </a:t>
            </a:r>
            <a:r>
              <a:rPr lang="en-US" sz="1600" dirty="0">
                <a:solidFill>
                  <a:srgbClr val="FF0000"/>
                </a:solidFill>
                <a:ea typeface="Times New Roman" panose="02020603050405020304" pitchFamily="18" charset="0"/>
              </a:rPr>
              <a:t>(Ideal weight and fat cover to get a high price)</a:t>
            </a:r>
          </a:p>
          <a:p>
            <a:pPr marL="342900" indent="-342900">
              <a:buFont typeface="Arial" panose="020B0604020202020204" pitchFamily="34" charset="0"/>
              <a:buAutoNum type="arabicPeriod"/>
            </a:pPr>
            <a:r>
              <a:rPr lang="en-US" sz="1600" dirty="0">
                <a:ea typeface="Times New Roman" panose="02020603050405020304" pitchFamily="18" charset="0"/>
              </a:rPr>
              <a:t>Name two markets for New Zealand lamb and two for wool. </a:t>
            </a:r>
            <a:r>
              <a:rPr lang="en-US" sz="1600" dirty="0">
                <a:solidFill>
                  <a:srgbClr val="FF0000"/>
                </a:solidFill>
                <a:ea typeface="Times New Roman" panose="02020603050405020304" pitchFamily="18" charset="0"/>
              </a:rPr>
              <a:t>(Lamb = China and EU) (Wool = China and India)</a:t>
            </a:r>
          </a:p>
          <a:p>
            <a:pPr marL="342900" indent="-342900">
              <a:buFont typeface="Arial" panose="020B0604020202020204" pitchFamily="34" charset="0"/>
              <a:buAutoNum type="arabicPeriod"/>
            </a:pPr>
            <a:endParaRPr lang="en-NZ" sz="100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AutoNum type="arabicPeriod"/>
            </a:pPr>
            <a:endParaRPr lang="en-NZ" sz="100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AutoNum type="arabicPeriod"/>
            </a:pPr>
            <a:endParaRPr lang="en-NZ" sz="1000" dirty="0">
              <a:effectLst/>
              <a:latin typeface="Times New Roman" panose="02020603050405020304" pitchFamily="18" charset="0"/>
              <a:ea typeface="Times New Roman" panose="02020603050405020304" pitchFamily="18" charset="0"/>
            </a:endParaRPr>
          </a:p>
          <a:p>
            <a:pPr marL="342900" indent="-342900">
              <a:buAutoNum type="arabicPeriod"/>
            </a:pPr>
            <a:endParaRPr lang="en-US" sz="1000" dirty="0">
              <a:effectLst/>
              <a:latin typeface="Times New Roman" panose="02020603050405020304" pitchFamily="18" charset="0"/>
              <a:ea typeface="Times New Roman" panose="02020603050405020304" pitchFamily="18" charset="0"/>
            </a:endParaRPr>
          </a:p>
          <a:p>
            <a:pPr marL="342900" indent="-342900">
              <a:buAutoNum type="arabicPeriod"/>
            </a:pPr>
            <a:endParaRPr lang="en-US" sz="1000" dirty="0">
              <a:effectLst/>
              <a:latin typeface="Times New Roman" panose="02020603050405020304" pitchFamily="18" charset="0"/>
              <a:ea typeface="Times New Roman" panose="02020603050405020304" pitchFamily="18" charset="0"/>
            </a:endParaRPr>
          </a:p>
          <a:p>
            <a:pPr marL="342900" indent="-342900">
              <a:buAutoNum type="arabicPeriod"/>
            </a:pPr>
            <a:endParaRPr lang="en-NZ" sz="1000" dirty="0">
              <a:effectLst/>
              <a:latin typeface="Times New Roman" panose="02020603050405020304" pitchFamily="18" charset="0"/>
              <a:ea typeface="Times New Roman" panose="02020603050405020304" pitchFamily="18" charset="0"/>
            </a:endParaRPr>
          </a:p>
          <a:p>
            <a:pPr marL="0" indent="0">
              <a:buNone/>
            </a:pPr>
            <a:endParaRPr lang="en-NZ" sz="1000" dirty="0"/>
          </a:p>
        </p:txBody>
      </p:sp>
      <p:pic>
        <p:nvPicPr>
          <p:cNvPr id="4098" name="Picture 2" descr="White Sheep Cartoon Vector Images (over ...">
            <a:extLst>
              <a:ext uri="{FF2B5EF4-FFF2-40B4-BE49-F238E27FC236}">
                <a16:creationId xmlns:a16="http://schemas.microsoft.com/office/drawing/2014/main" id="{79179A60-F8C1-DCA3-D91D-F70369FFFDF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44861" y="4426094"/>
            <a:ext cx="2559441" cy="17954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CAA074-505F-2B33-3AFB-737FE2A5B4A7}"/>
              </a:ext>
            </a:extLst>
          </p:cNvPr>
          <p:cNvSpPr txBox="1"/>
          <p:nvPr/>
        </p:nvSpPr>
        <p:spPr>
          <a:xfrm>
            <a:off x="8480961" y="287862"/>
            <a:ext cx="2633472" cy="1477328"/>
          </a:xfrm>
          <a:prstGeom prst="rect">
            <a:avLst/>
          </a:prstGeom>
          <a:solidFill>
            <a:schemeClr val="accent2">
              <a:lumMod val="20000"/>
              <a:lumOff val="80000"/>
            </a:schemeClr>
          </a:solidFill>
        </p:spPr>
        <p:txBody>
          <a:bodyPr wrap="square" rtlCol="0">
            <a:spAutoFit/>
          </a:bodyPr>
          <a:lstStyle/>
          <a:p>
            <a:r>
              <a:rPr lang="en-NZ" dirty="0"/>
              <a:t>Fun Fact</a:t>
            </a:r>
          </a:p>
          <a:p>
            <a:r>
              <a:rPr lang="en-NZ" sz="1800" kern="100" dirty="0">
                <a:effectLst/>
                <a:latin typeface="Aptos" panose="020B0004020202020204" pitchFamily="34" charset="0"/>
                <a:ea typeface="Aptos" panose="020B0004020202020204" pitchFamily="34" charset="0"/>
                <a:cs typeface="Times New Roman" panose="02020603050405020304" pitchFamily="18" charset="0"/>
              </a:rPr>
              <a:t>Wool fibres grow in tufts (staples) on the sheep’s back with crimps (waves).</a:t>
            </a:r>
          </a:p>
        </p:txBody>
      </p:sp>
    </p:spTree>
    <p:extLst>
      <p:ext uri="{BB962C8B-B14F-4D97-AF65-F5344CB8AC3E}">
        <p14:creationId xmlns:p14="http://schemas.microsoft.com/office/powerpoint/2010/main" val="1475554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98B60-F5D5-705D-695A-B23D3633DB14}"/>
              </a:ext>
            </a:extLst>
          </p:cNvPr>
          <p:cNvSpPr>
            <a:spLocks noGrp="1"/>
          </p:cNvSpPr>
          <p:nvPr>
            <p:ph type="title"/>
          </p:nvPr>
        </p:nvSpPr>
        <p:spPr/>
        <p:txBody>
          <a:bodyPr>
            <a:normAutofit fontScale="90000"/>
          </a:bodyPr>
          <a:lstStyle/>
          <a:p>
            <a:r>
              <a:rPr lang="en-NZ" sz="4400" b="1" dirty="0"/>
              <a:t>Practice tagging.</a:t>
            </a:r>
            <a:br>
              <a:rPr lang="en-NZ" sz="4400" dirty="0"/>
            </a:br>
            <a:r>
              <a:rPr lang="en-NZ" sz="2700" dirty="0"/>
              <a:t>Enlarge diagram and print onto card or glue onto cardboard.</a:t>
            </a:r>
            <a:br>
              <a:rPr lang="en-NZ" sz="2700" dirty="0"/>
            </a:br>
            <a:r>
              <a:rPr lang="en-NZ" sz="2700" dirty="0"/>
              <a:t>Using a ear tagger, tag the lamb correctly</a:t>
            </a:r>
          </a:p>
        </p:txBody>
      </p:sp>
      <p:pic>
        <p:nvPicPr>
          <p:cNvPr id="3074" name="Picture 2" descr="How to tag a lamb using Snapp Tags and ...">
            <a:extLst>
              <a:ext uri="{FF2B5EF4-FFF2-40B4-BE49-F238E27FC236}">
                <a16:creationId xmlns:a16="http://schemas.microsoft.com/office/drawing/2014/main" id="{DD18D6E9-93AA-B674-11A8-9D9F103530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34425" y="1432536"/>
            <a:ext cx="2988183" cy="225906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Z animals wearing electronic ear tags">
            <a:extLst>
              <a:ext uri="{FF2B5EF4-FFF2-40B4-BE49-F238E27FC236}">
                <a16:creationId xmlns:a16="http://schemas.microsoft.com/office/drawing/2014/main" id="{61567E05-C77C-2884-CD3A-8A4DF2374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4425" y="3938366"/>
            <a:ext cx="3242346" cy="21576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69F31ED-8DDB-0818-939A-02BBB2482C78}"/>
              </a:ext>
            </a:extLst>
          </p:cNvPr>
          <p:cNvPicPr>
            <a:picLocks noChangeAspect="1"/>
          </p:cNvPicPr>
          <p:nvPr/>
        </p:nvPicPr>
        <p:blipFill>
          <a:blip r:embed="rId4"/>
          <a:stretch>
            <a:fillRect/>
          </a:stretch>
        </p:blipFill>
        <p:spPr>
          <a:xfrm rot="16200000">
            <a:off x="1841667" y="804475"/>
            <a:ext cx="4851067" cy="6858000"/>
          </a:xfrm>
          <a:prstGeom prst="rect">
            <a:avLst/>
          </a:prstGeom>
        </p:spPr>
      </p:pic>
    </p:spTree>
    <p:extLst>
      <p:ext uri="{BB962C8B-B14F-4D97-AF65-F5344CB8AC3E}">
        <p14:creationId xmlns:p14="http://schemas.microsoft.com/office/powerpoint/2010/main" val="1531501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37850-A32D-39C9-792D-92F6B2AB512B}"/>
              </a:ext>
            </a:extLst>
          </p:cNvPr>
          <p:cNvSpPr>
            <a:spLocks noGrp="1"/>
          </p:cNvSpPr>
          <p:nvPr>
            <p:ph type="title"/>
          </p:nvPr>
        </p:nvSpPr>
        <p:spPr/>
        <p:txBody>
          <a:bodyPr/>
          <a:lstStyle/>
          <a:p>
            <a:pPr algn="ctr"/>
            <a:r>
              <a:rPr lang="en-NZ" dirty="0"/>
              <a:t>Sheep Terminology</a:t>
            </a:r>
            <a:br>
              <a:rPr lang="en-NZ" dirty="0"/>
            </a:br>
            <a:r>
              <a:rPr lang="en-NZ" sz="2400" dirty="0"/>
              <a:t>Drag the term to match the definition</a:t>
            </a:r>
          </a:p>
        </p:txBody>
      </p:sp>
      <p:sp>
        <p:nvSpPr>
          <p:cNvPr id="3" name="Content Placeholder 2">
            <a:extLst>
              <a:ext uri="{FF2B5EF4-FFF2-40B4-BE49-F238E27FC236}">
                <a16:creationId xmlns:a16="http://schemas.microsoft.com/office/drawing/2014/main" id="{B8EEBC9C-AC2D-77EC-A9FE-A9312D4B14D9}"/>
              </a:ext>
            </a:extLst>
          </p:cNvPr>
          <p:cNvSpPr>
            <a:spLocks noGrp="1"/>
          </p:cNvSpPr>
          <p:nvPr>
            <p:ph idx="1"/>
          </p:nvPr>
        </p:nvSpPr>
        <p:spPr>
          <a:xfrm>
            <a:off x="4032504" y="1690688"/>
            <a:ext cx="5678424" cy="4351338"/>
          </a:xfrm>
          <a:solidFill>
            <a:schemeClr val="bg1">
              <a:lumMod val="95000"/>
            </a:schemeClr>
          </a:solidFill>
          <a:ln>
            <a:solidFill>
              <a:schemeClr val="tx1"/>
            </a:solidFill>
          </a:ln>
        </p:spPr>
        <p:txBody>
          <a:bodyPr>
            <a:normAutofit/>
          </a:bodyPr>
          <a:lstStyle/>
          <a:p>
            <a:pPr marL="0" indent="0">
              <a:spcAft>
                <a:spcPts val="400"/>
              </a:spcAft>
              <a:buNone/>
            </a:pPr>
            <a:r>
              <a:rPr lang="en-NZ" sz="1800" dirty="0"/>
              <a:t>A sheep which had a lamb</a:t>
            </a:r>
          </a:p>
          <a:p>
            <a:pPr marL="0" indent="0">
              <a:spcAft>
                <a:spcPts val="400"/>
              </a:spcAft>
              <a:buNone/>
            </a:pPr>
            <a:r>
              <a:rPr lang="en-NZ" sz="1800" dirty="0"/>
              <a:t>A low quality animal which is drafted to be sold.</a:t>
            </a:r>
          </a:p>
          <a:p>
            <a:pPr marL="0" indent="0">
              <a:spcAft>
                <a:spcPts val="400"/>
              </a:spcAft>
              <a:buNone/>
            </a:pPr>
            <a:r>
              <a:rPr lang="en-NZ" sz="1800" dirty="0"/>
              <a:t>A male sheep for breeding</a:t>
            </a:r>
          </a:p>
          <a:p>
            <a:pPr marL="0" indent="0">
              <a:spcAft>
                <a:spcPts val="400"/>
              </a:spcAft>
              <a:buNone/>
            </a:pPr>
            <a:r>
              <a:rPr lang="en-NZ" sz="1800" dirty="0"/>
              <a:t> A castrated male sheep</a:t>
            </a:r>
          </a:p>
          <a:p>
            <a:pPr marL="0" indent="0">
              <a:spcAft>
                <a:spcPts val="400"/>
              </a:spcAft>
              <a:buNone/>
            </a:pPr>
            <a:r>
              <a:rPr lang="en-NZ" sz="1800" dirty="0"/>
              <a:t>A sheep that is not pregnant</a:t>
            </a:r>
          </a:p>
          <a:p>
            <a:pPr marL="0" indent="0">
              <a:spcAft>
                <a:spcPts val="400"/>
              </a:spcAft>
              <a:buNone/>
            </a:pPr>
            <a:r>
              <a:rPr lang="en-NZ" sz="1800" dirty="0"/>
              <a:t>One year old sheep</a:t>
            </a:r>
          </a:p>
          <a:p>
            <a:pPr marL="0" indent="0">
              <a:spcAft>
                <a:spcPts val="400"/>
              </a:spcAft>
              <a:buNone/>
            </a:pPr>
            <a:r>
              <a:rPr lang="en-NZ" sz="1800" dirty="0"/>
              <a:t>Sorting sheep into groups</a:t>
            </a:r>
          </a:p>
          <a:p>
            <a:pPr marL="0" indent="0">
              <a:spcAft>
                <a:spcPts val="400"/>
              </a:spcAft>
              <a:buNone/>
            </a:pPr>
            <a:r>
              <a:rPr lang="en-NZ" sz="1800" dirty="0"/>
              <a:t>Length of pregnancy 147 days</a:t>
            </a:r>
          </a:p>
          <a:p>
            <a:pPr marL="0" indent="0">
              <a:spcAft>
                <a:spcPts val="400"/>
              </a:spcAft>
              <a:buNone/>
            </a:pPr>
            <a:r>
              <a:rPr lang="en-NZ" sz="1800" dirty="0"/>
              <a:t>Feeding ewes on a high level before and during tupping</a:t>
            </a:r>
          </a:p>
          <a:p>
            <a:pPr marL="0" indent="0">
              <a:spcAft>
                <a:spcPts val="400"/>
              </a:spcAft>
              <a:buNone/>
            </a:pPr>
            <a:r>
              <a:rPr lang="en-NZ" sz="1800" dirty="0"/>
              <a:t>A sheep that has its first pair of adult teeth</a:t>
            </a:r>
          </a:p>
          <a:p>
            <a:pPr marL="0" indent="0">
              <a:buNone/>
            </a:pPr>
            <a:endParaRPr lang="en-NZ" dirty="0"/>
          </a:p>
        </p:txBody>
      </p:sp>
      <p:sp>
        <p:nvSpPr>
          <p:cNvPr id="4" name="TextBox 3">
            <a:extLst>
              <a:ext uri="{FF2B5EF4-FFF2-40B4-BE49-F238E27FC236}">
                <a16:creationId xmlns:a16="http://schemas.microsoft.com/office/drawing/2014/main" id="{11609615-CEF3-11A4-CDFE-F7F61FEADB2D}"/>
              </a:ext>
            </a:extLst>
          </p:cNvPr>
          <p:cNvSpPr txBox="1"/>
          <p:nvPr/>
        </p:nvSpPr>
        <p:spPr>
          <a:xfrm>
            <a:off x="898779" y="5200970"/>
            <a:ext cx="1712976" cy="369332"/>
          </a:xfrm>
          <a:prstGeom prst="rect">
            <a:avLst/>
          </a:prstGeom>
          <a:solidFill>
            <a:schemeClr val="accent1">
              <a:lumMod val="20000"/>
              <a:lumOff val="80000"/>
            </a:schemeClr>
          </a:solidFill>
        </p:spPr>
        <p:txBody>
          <a:bodyPr wrap="square" rtlCol="0">
            <a:spAutoFit/>
          </a:bodyPr>
          <a:lstStyle/>
          <a:p>
            <a:r>
              <a:rPr lang="en-NZ" dirty="0"/>
              <a:t>Ewe</a:t>
            </a:r>
          </a:p>
        </p:txBody>
      </p:sp>
      <p:sp>
        <p:nvSpPr>
          <p:cNvPr id="5" name="TextBox 4">
            <a:extLst>
              <a:ext uri="{FF2B5EF4-FFF2-40B4-BE49-F238E27FC236}">
                <a16:creationId xmlns:a16="http://schemas.microsoft.com/office/drawing/2014/main" id="{0BA2DF91-BA09-5C47-E48F-B83CC929CDA3}"/>
              </a:ext>
            </a:extLst>
          </p:cNvPr>
          <p:cNvSpPr txBox="1"/>
          <p:nvPr/>
        </p:nvSpPr>
        <p:spPr>
          <a:xfrm>
            <a:off x="898779" y="4730315"/>
            <a:ext cx="1712976" cy="369332"/>
          </a:xfrm>
          <a:prstGeom prst="rect">
            <a:avLst/>
          </a:prstGeom>
          <a:solidFill>
            <a:schemeClr val="accent1">
              <a:lumMod val="20000"/>
              <a:lumOff val="80000"/>
            </a:schemeClr>
          </a:solidFill>
        </p:spPr>
        <p:txBody>
          <a:bodyPr wrap="square" rtlCol="0">
            <a:spAutoFit/>
          </a:bodyPr>
          <a:lstStyle/>
          <a:p>
            <a:r>
              <a:rPr lang="en-NZ" dirty="0"/>
              <a:t>Cull</a:t>
            </a:r>
          </a:p>
        </p:txBody>
      </p:sp>
      <p:sp>
        <p:nvSpPr>
          <p:cNvPr id="6" name="TextBox 5">
            <a:extLst>
              <a:ext uri="{FF2B5EF4-FFF2-40B4-BE49-F238E27FC236}">
                <a16:creationId xmlns:a16="http://schemas.microsoft.com/office/drawing/2014/main" id="{16D08974-8EA6-926D-4B9C-EA90F1D5DE5F}"/>
              </a:ext>
            </a:extLst>
          </p:cNvPr>
          <p:cNvSpPr txBox="1"/>
          <p:nvPr/>
        </p:nvSpPr>
        <p:spPr>
          <a:xfrm>
            <a:off x="898779" y="4312730"/>
            <a:ext cx="1712976" cy="369332"/>
          </a:xfrm>
          <a:prstGeom prst="rect">
            <a:avLst/>
          </a:prstGeom>
          <a:solidFill>
            <a:schemeClr val="accent1">
              <a:lumMod val="20000"/>
              <a:lumOff val="80000"/>
            </a:schemeClr>
          </a:solidFill>
        </p:spPr>
        <p:txBody>
          <a:bodyPr wrap="square" rtlCol="0">
            <a:spAutoFit/>
          </a:bodyPr>
          <a:lstStyle/>
          <a:p>
            <a:r>
              <a:rPr lang="en-NZ" dirty="0"/>
              <a:t>Dry ewe</a:t>
            </a:r>
          </a:p>
        </p:txBody>
      </p:sp>
      <p:sp>
        <p:nvSpPr>
          <p:cNvPr id="7" name="TextBox 6">
            <a:extLst>
              <a:ext uri="{FF2B5EF4-FFF2-40B4-BE49-F238E27FC236}">
                <a16:creationId xmlns:a16="http://schemas.microsoft.com/office/drawing/2014/main" id="{F033AB0C-6FFF-9ED9-5A7E-F660E425A247}"/>
              </a:ext>
            </a:extLst>
          </p:cNvPr>
          <p:cNvSpPr txBox="1"/>
          <p:nvPr/>
        </p:nvSpPr>
        <p:spPr>
          <a:xfrm>
            <a:off x="898779" y="5671625"/>
            <a:ext cx="1712976" cy="369332"/>
          </a:xfrm>
          <a:prstGeom prst="rect">
            <a:avLst/>
          </a:prstGeom>
          <a:solidFill>
            <a:schemeClr val="accent1">
              <a:lumMod val="20000"/>
              <a:lumOff val="80000"/>
            </a:schemeClr>
          </a:solidFill>
        </p:spPr>
        <p:txBody>
          <a:bodyPr wrap="square" rtlCol="0">
            <a:spAutoFit/>
          </a:bodyPr>
          <a:lstStyle/>
          <a:p>
            <a:r>
              <a:rPr lang="en-NZ" dirty="0"/>
              <a:t>Ram</a:t>
            </a:r>
          </a:p>
        </p:txBody>
      </p:sp>
      <p:sp>
        <p:nvSpPr>
          <p:cNvPr id="8" name="TextBox 7">
            <a:extLst>
              <a:ext uri="{FF2B5EF4-FFF2-40B4-BE49-F238E27FC236}">
                <a16:creationId xmlns:a16="http://schemas.microsoft.com/office/drawing/2014/main" id="{920AA535-7E19-E7EC-7E8C-49D69A3443B7}"/>
              </a:ext>
            </a:extLst>
          </p:cNvPr>
          <p:cNvSpPr txBox="1"/>
          <p:nvPr/>
        </p:nvSpPr>
        <p:spPr>
          <a:xfrm>
            <a:off x="898779" y="3069476"/>
            <a:ext cx="1712976" cy="369332"/>
          </a:xfrm>
          <a:prstGeom prst="rect">
            <a:avLst/>
          </a:prstGeom>
          <a:solidFill>
            <a:schemeClr val="accent1">
              <a:lumMod val="20000"/>
              <a:lumOff val="80000"/>
            </a:schemeClr>
          </a:solidFill>
        </p:spPr>
        <p:txBody>
          <a:bodyPr wrap="square" rtlCol="0">
            <a:spAutoFit/>
          </a:bodyPr>
          <a:lstStyle/>
          <a:p>
            <a:r>
              <a:rPr lang="en-NZ" dirty="0" err="1"/>
              <a:t>Wether</a:t>
            </a:r>
            <a:endParaRPr lang="en-NZ" dirty="0"/>
          </a:p>
        </p:txBody>
      </p:sp>
      <p:sp>
        <p:nvSpPr>
          <p:cNvPr id="9" name="TextBox 8">
            <a:extLst>
              <a:ext uri="{FF2B5EF4-FFF2-40B4-BE49-F238E27FC236}">
                <a16:creationId xmlns:a16="http://schemas.microsoft.com/office/drawing/2014/main" id="{A06BDA75-1BD0-9F51-FDC0-92B03000EC0E}"/>
              </a:ext>
            </a:extLst>
          </p:cNvPr>
          <p:cNvSpPr txBox="1"/>
          <p:nvPr/>
        </p:nvSpPr>
        <p:spPr>
          <a:xfrm>
            <a:off x="898779" y="3880519"/>
            <a:ext cx="1712976" cy="369332"/>
          </a:xfrm>
          <a:prstGeom prst="rect">
            <a:avLst/>
          </a:prstGeom>
          <a:solidFill>
            <a:schemeClr val="accent1">
              <a:lumMod val="20000"/>
              <a:lumOff val="80000"/>
            </a:schemeClr>
          </a:solidFill>
        </p:spPr>
        <p:txBody>
          <a:bodyPr wrap="square" rtlCol="0">
            <a:spAutoFit/>
          </a:bodyPr>
          <a:lstStyle/>
          <a:p>
            <a:r>
              <a:rPr lang="en-NZ" dirty="0"/>
              <a:t>Hogget</a:t>
            </a:r>
          </a:p>
        </p:txBody>
      </p:sp>
      <p:sp>
        <p:nvSpPr>
          <p:cNvPr id="10" name="TextBox 9">
            <a:extLst>
              <a:ext uri="{FF2B5EF4-FFF2-40B4-BE49-F238E27FC236}">
                <a16:creationId xmlns:a16="http://schemas.microsoft.com/office/drawing/2014/main" id="{0549DF26-7AB7-F4CF-BE05-3F0E32A39B29}"/>
              </a:ext>
            </a:extLst>
          </p:cNvPr>
          <p:cNvSpPr txBox="1"/>
          <p:nvPr/>
        </p:nvSpPr>
        <p:spPr>
          <a:xfrm>
            <a:off x="898779" y="3462934"/>
            <a:ext cx="1712976" cy="369332"/>
          </a:xfrm>
          <a:prstGeom prst="rect">
            <a:avLst/>
          </a:prstGeom>
          <a:solidFill>
            <a:schemeClr val="accent1">
              <a:lumMod val="20000"/>
              <a:lumOff val="80000"/>
            </a:schemeClr>
          </a:solidFill>
        </p:spPr>
        <p:txBody>
          <a:bodyPr wrap="square" rtlCol="0">
            <a:spAutoFit/>
          </a:bodyPr>
          <a:lstStyle/>
          <a:p>
            <a:r>
              <a:rPr lang="en-NZ" dirty="0"/>
              <a:t>Two- tooth</a:t>
            </a:r>
          </a:p>
        </p:txBody>
      </p:sp>
      <p:sp>
        <p:nvSpPr>
          <p:cNvPr id="11" name="TextBox 10">
            <a:extLst>
              <a:ext uri="{FF2B5EF4-FFF2-40B4-BE49-F238E27FC236}">
                <a16:creationId xmlns:a16="http://schemas.microsoft.com/office/drawing/2014/main" id="{777D81DA-8C41-524C-422C-D31ED0204C67}"/>
              </a:ext>
            </a:extLst>
          </p:cNvPr>
          <p:cNvSpPr txBox="1"/>
          <p:nvPr/>
        </p:nvSpPr>
        <p:spPr>
          <a:xfrm>
            <a:off x="898779" y="2608149"/>
            <a:ext cx="1712976" cy="369332"/>
          </a:xfrm>
          <a:prstGeom prst="rect">
            <a:avLst/>
          </a:prstGeom>
          <a:solidFill>
            <a:schemeClr val="accent1">
              <a:lumMod val="20000"/>
              <a:lumOff val="80000"/>
            </a:schemeClr>
          </a:solidFill>
        </p:spPr>
        <p:txBody>
          <a:bodyPr wrap="square" rtlCol="0">
            <a:spAutoFit/>
          </a:bodyPr>
          <a:lstStyle/>
          <a:p>
            <a:r>
              <a:rPr lang="en-NZ" dirty="0"/>
              <a:t>Flushing</a:t>
            </a:r>
          </a:p>
        </p:txBody>
      </p:sp>
      <p:sp>
        <p:nvSpPr>
          <p:cNvPr id="12" name="TextBox 11">
            <a:extLst>
              <a:ext uri="{FF2B5EF4-FFF2-40B4-BE49-F238E27FC236}">
                <a16:creationId xmlns:a16="http://schemas.microsoft.com/office/drawing/2014/main" id="{F60BB5D1-D8C9-2E53-D292-9EA3CFCEE301}"/>
              </a:ext>
            </a:extLst>
          </p:cNvPr>
          <p:cNvSpPr txBox="1"/>
          <p:nvPr/>
        </p:nvSpPr>
        <p:spPr>
          <a:xfrm>
            <a:off x="898779" y="2160652"/>
            <a:ext cx="1712976" cy="369332"/>
          </a:xfrm>
          <a:prstGeom prst="rect">
            <a:avLst/>
          </a:prstGeom>
          <a:solidFill>
            <a:schemeClr val="accent1">
              <a:lumMod val="20000"/>
              <a:lumOff val="80000"/>
            </a:schemeClr>
          </a:solidFill>
        </p:spPr>
        <p:txBody>
          <a:bodyPr wrap="square" rtlCol="0">
            <a:spAutoFit/>
          </a:bodyPr>
          <a:lstStyle/>
          <a:p>
            <a:r>
              <a:rPr lang="en-NZ" dirty="0"/>
              <a:t>Gestation</a:t>
            </a:r>
          </a:p>
        </p:txBody>
      </p:sp>
      <p:sp>
        <p:nvSpPr>
          <p:cNvPr id="13" name="TextBox 12">
            <a:extLst>
              <a:ext uri="{FF2B5EF4-FFF2-40B4-BE49-F238E27FC236}">
                <a16:creationId xmlns:a16="http://schemas.microsoft.com/office/drawing/2014/main" id="{30B1E8A0-90FF-D24C-A5C1-D071F72D06EB}"/>
              </a:ext>
            </a:extLst>
          </p:cNvPr>
          <p:cNvSpPr txBox="1"/>
          <p:nvPr/>
        </p:nvSpPr>
        <p:spPr>
          <a:xfrm>
            <a:off x="898779" y="1671861"/>
            <a:ext cx="1712976" cy="369332"/>
          </a:xfrm>
          <a:prstGeom prst="rect">
            <a:avLst/>
          </a:prstGeom>
          <a:solidFill>
            <a:schemeClr val="accent1">
              <a:lumMod val="20000"/>
              <a:lumOff val="80000"/>
            </a:schemeClr>
          </a:solidFill>
        </p:spPr>
        <p:txBody>
          <a:bodyPr wrap="square" rtlCol="0">
            <a:spAutoFit/>
          </a:bodyPr>
          <a:lstStyle/>
          <a:p>
            <a:r>
              <a:rPr lang="en-NZ" dirty="0"/>
              <a:t>Drafting</a:t>
            </a:r>
          </a:p>
        </p:txBody>
      </p:sp>
      <p:pic>
        <p:nvPicPr>
          <p:cNvPr id="1026" name="Picture 2" descr="Cartoon White &amp; Black Sheep">
            <a:extLst>
              <a:ext uri="{FF2B5EF4-FFF2-40B4-BE49-F238E27FC236}">
                <a16:creationId xmlns:a16="http://schemas.microsoft.com/office/drawing/2014/main" id="{5E9A8EF1-B5AB-5454-3B1F-5BA404CAA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3847" y="193378"/>
            <a:ext cx="1598295" cy="2058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102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575F3-0E70-3594-8E96-AC43F1F91A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3A5A67-34DA-89D0-4D6F-C252F618E69D}"/>
              </a:ext>
            </a:extLst>
          </p:cNvPr>
          <p:cNvSpPr>
            <a:spLocks noGrp="1"/>
          </p:cNvSpPr>
          <p:nvPr>
            <p:ph type="title"/>
          </p:nvPr>
        </p:nvSpPr>
        <p:spPr/>
        <p:txBody>
          <a:bodyPr/>
          <a:lstStyle/>
          <a:p>
            <a:pPr algn="ctr"/>
            <a:r>
              <a:rPr lang="en-NZ" dirty="0"/>
              <a:t>Sheep Terminology</a:t>
            </a:r>
            <a:br>
              <a:rPr lang="en-NZ" dirty="0"/>
            </a:br>
            <a:r>
              <a:rPr lang="en-NZ" sz="2400" dirty="0"/>
              <a:t>Answers</a:t>
            </a:r>
          </a:p>
        </p:txBody>
      </p:sp>
      <p:sp>
        <p:nvSpPr>
          <p:cNvPr id="3" name="Content Placeholder 2">
            <a:extLst>
              <a:ext uri="{FF2B5EF4-FFF2-40B4-BE49-F238E27FC236}">
                <a16:creationId xmlns:a16="http://schemas.microsoft.com/office/drawing/2014/main" id="{189146B8-5C7E-020C-698A-FADA0D5D221D}"/>
              </a:ext>
            </a:extLst>
          </p:cNvPr>
          <p:cNvSpPr>
            <a:spLocks noGrp="1"/>
          </p:cNvSpPr>
          <p:nvPr>
            <p:ph idx="1"/>
          </p:nvPr>
        </p:nvSpPr>
        <p:spPr>
          <a:xfrm>
            <a:off x="3054096" y="1756731"/>
            <a:ext cx="5678424" cy="4351338"/>
          </a:xfrm>
          <a:solidFill>
            <a:schemeClr val="bg1">
              <a:lumMod val="95000"/>
            </a:schemeClr>
          </a:solidFill>
          <a:ln>
            <a:solidFill>
              <a:schemeClr val="tx1"/>
            </a:solidFill>
          </a:ln>
        </p:spPr>
        <p:txBody>
          <a:bodyPr>
            <a:normAutofit/>
          </a:bodyPr>
          <a:lstStyle/>
          <a:p>
            <a:pPr marL="0" indent="0">
              <a:spcAft>
                <a:spcPts val="400"/>
              </a:spcAft>
              <a:buNone/>
            </a:pPr>
            <a:r>
              <a:rPr lang="en-NZ" sz="1800" dirty="0"/>
              <a:t>A sheep which had a lamb</a:t>
            </a:r>
          </a:p>
          <a:p>
            <a:pPr marL="0" indent="0">
              <a:spcAft>
                <a:spcPts val="400"/>
              </a:spcAft>
              <a:buNone/>
            </a:pPr>
            <a:r>
              <a:rPr lang="en-NZ" sz="1800" dirty="0"/>
              <a:t>A low quality animal which is drafted to be sold.</a:t>
            </a:r>
          </a:p>
          <a:p>
            <a:pPr marL="0" indent="0">
              <a:spcAft>
                <a:spcPts val="400"/>
              </a:spcAft>
              <a:buNone/>
            </a:pPr>
            <a:r>
              <a:rPr lang="en-NZ" sz="1800" dirty="0"/>
              <a:t>A male sheep for breeding</a:t>
            </a:r>
          </a:p>
          <a:p>
            <a:pPr marL="0" indent="0">
              <a:spcAft>
                <a:spcPts val="400"/>
              </a:spcAft>
              <a:buNone/>
            </a:pPr>
            <a:r>
              <a:rPr lang="en-NZ" sz="1800" dirty="0"/>
              <a:t> A castrated male sheep</a:t>
            </a:r>
          </a:p>
          <a:p>
            <a:pPr marL="0" indent="0">
              <a:spcAft>
                <a:spcPts val="400"/>
              </a:spcAft>
              <a:buNone/>
            </a:pPr>
            <a:r>
              <a:rPr lang="en-NZ" sz="1800" dirty="0"/>
              <a:t>A sheep that is not pregnant</a:t>
            </a:r>
          </a:p>
          <a:p>
            <a:pPr marL="0" indent="0">
              <a:spcAft>
                <a:spcPts val="400"/>
              </a:spcAft>
              <a:buNone/>
            </a:pPr>
            <a:r>
              <a:rPr lang="en-NZ" sz="1800" dirty="0"/>
              <a:t>One year old sheep</a:t>
            </a:r>
          </a:p>
          <a:p>
            <a:pPr marL="0" indent="0">
              <a:spcAft>
                <a:spcPts val="400"/>
              </a:spcAft>
              <a:buNone/>
            </a:pPr>
            <a:r>
              <a:rPr lang="en-NZ" sz="1800" dirty="0"/>
              <a:t>Sorting sheep into groups</a:t>
            </a:r>
          </a:p>
          <a:p>
            <a:pPr marL="0" indent="0">
              <a:spcAft>
                <a:spcPts val="400"/>
              </a:spcAft>
              <a:buNone/>
            </a:pPr>
            <a:r>
              <a:rPr lang="en-NZ" sz="1800" dirty="0"/>
              <a:t>Length of pregnancy 147 days</a:t>
            </a:r>
          </a:p>
          <a:p>
            <a:pPr marL="0" indent="0">
              <a:spcAft>
                <a:spcPts val="400"/>
              </a:spcAft>
              <a:buNone/>
            </a:pPr>
            <a:r>
              <a:rPr lang="en-NZ" sz="1800" dirty="0"/>
              <a:t>Feeding ewes on a high level before and during tupping</a:t>
            </a:r>
          </a:p>
          <a:p>
            <a:pPr marL="0" indent="0">
              <a:spcAft>
                <a:spcPts val="400"/>
              </a:spcAft>
              <a:buNone/>
            </a:pPr>
            <a:r>
              <a:rPr lang="en-NZ" sz="1800" dirty="0"/>
              <a:t>A sheep that has its first pair of adult teeth</a:t>
            </a:r>
          </a:p>
          <a:p>
            <a:pPr marL="0" indent="0">
              <a:buNone/>
            </a:pPr>
            <a:endParaRPr lang="en-NZ" dirty="0"/>
          </a:p>
        </p:txBody>
      </p:sp>
      <p:sp>
        <p:nvSpPr>
          <p:cNvPr id="4" name="TextBox 3">
            <a:extLst>
              <a:ext uri="{FF2B5EF4-FFF2-40B4-BE49-F238E27FC236}">
                <a16:creationId xmlns:a16="http://schemas.microsoft.com/office/drawing/2014/main" id="{879A8D31-42F6-B67F-7C65-A8820B003C47}"/>
              </a:ext>
            </a:extLst>
          </p:cNvPr>
          <p:cNvSpPr txBox="1"/>
          <p:nvPr/>
        </p:nvSpPr>
        <p:spPr>
          <a:xfrm>
            <a:off x="788670" y="1756731"/>
            <a:ext cx="1712976" cy="369332"/>
          </a:xfrm>
          <a:prstGeom prst="rect">
            <a:avLst/>
          </a:prstGeom>
          <a:solidFill>
            <a:schemeClr val="accent1">
              <a:lumMod val="20000"/>
              <a:lumOff val="80000"/>
            </a:schemeClr>
          </a:solidFill>
        </p:spPr>
        <p:txBody>
          <a:bodyPr wrap="square" rtlCol="0">
            <a:spAutoFit/>
          </a:bodyPr>
          <a:lstStyle/>
          <a:p>
            <a:r>
              <a:rPr lang="en-NZ" dirty="0"/>
              <a:t>Ewe</a:t>
            </a:r>
          </a:p>
        </p:txBody>
      </p:sp>
      <p:sp>
        <p:nvSpPr>
          <p:cNvPr id="5" name="TextBox 4">
            <a:extLst>
              <a:ext uri="{FF2B5EF4-FFF2-40B4-BE49-F238E27FC236}">
                <a16:creationId xmlns:a16="http://schemas.microsoft.com/office/drawing/2014/main" id="{290E5DA0-95F6-743F-A5E1-E73825543AD1}"/>
              </a:ext>
            </a:extLst>
          </p:cNvPr>
          <p:cNvSpPr txBox="1"/>
          <p:nvPr/>
        </p:nvSpPr>
        <p:spPr>
          <a:xfrm>
            <a:off x="788670" y="2186468"/>
            <a:ext cx="1712976" cy="369332"/>
          </a:xfrm>
          <a:prstGeom prst="rect">
            <a:avLst/>
          </a:prstGeom>
          <a:solidFill>
            <a:schemeClr val="accent1">
              <a:lumMod val="20000"/>
              <a:lumOff val="80000"/>
            </a:schemeClr>
          </a:solidFill>
        </p:spPr>
        <p:txBody>
          <a:bodyPr wrap="square" rtlCol="0">
            <a:spAutoFit/>
          </a:bodyPr>
          <a:lstStyle/>
          <a:p>
            <a:r>
              <a:rPr lang="en-NZ" dirty="0"/>
              <a:t>Cull</a:t>
            </a:r>
          </a:p>
        </p:txBody>
      </p:sp>
      <p:sp>
        <p:nvSpPr>
          <p:cNvPr id="6" name="TextBox 5">
            <a:extLst>
              <a:ext uri="{FF2B5EF4-FFF2-40B4-BE49-F238E27FC236}">
                <a16:creationId xmlns:a16="http://schemas.microsoft.com/office/drawing/2014/main" id="{44F9865D-B2C1-9C5D-6A0F-B800D443CCE5}"/>
              </a:ext>
            </a:extLst>
          </p:cNvPr>
          <p:cNvSpPr txBox="1"/>
          <p:nvPr/>
        </p:nvSpPr>
        <p:spPr>
          <a:xfrm>
            <a:off x="788670" y="3442514"/>
            <a:ext cx="1712976" cy="369332"/>
          </a:xfrm>
          <a:prstGeom prst="rect">
            <a:avLst/>
          </a:prstGeom>
          <a:solidFill>
            <a:schemeClr val="accent1">
              <a:lumMod val="20000"/>
              <a:lumOff val="80000"/>
            </a:schemeClr>
          </a:solidFill>
        </p:spPr>
        <p:txBody>
          <a:bodyPr wrap="square" rtlCol="0">
            <a:spAutoFit/>
          </a:bodyPr>
          <a:lstStyle/>
          <a:p>
            <a:r>
              <a:rPr lang="en-NZ" dirty="0"/>
              <a:t>Dry ewe</a:t>
            </a:r>
          </a:p>
        </p:txBody>
      </p:sp>
      <p:sp>
        <p:nvSpPr>
          <p:cNvPr id="7" name="TextBox 6">
            <a:extLst>
              <a:ext uri="{FF2B5EF4-FFF2-40B4-BE49-F238E27FC236}">
                <a16:creationId xmlns:a16="http://schemas.microsoft.com/office/drawing/2014/main" id="{DCBAE3DA-83A3-5D66-87B4-8BB1D3C57ED9}"/>
              </a:ext>
            </a:extLst>
          </p:cNvPr>
          <p:cNvSpPr txBox="1"/>
          <p:nvPr/>
        </p:nvSpPr>
        <p:spPr>
          <a:xfrm>
            <a:off x="788670" y="2604858"/>
            <a:ext cx="1712976" cy="369332"/>
          </a:xfrm>
          <a:prstGeom prst="rect">
            <a:avLst/>
          </a:prstGeom>
          <a:solidFill>
            <a:schemeClr val="accent1">
              <a:lumMod val="20000"/>
              <a:lumOff val="80000"/>
            </a:schemeClr>
          </a:solidFill>
        </p:spPr>
        <p:txBody>
          <a:bodyPr wrap="square" rtlCol="0">
            <a:spAutoFit/>
          </a:bodyPr>
          <a:lstStyle/>
          <a:p>
            <a:r>
              <a:rPr lang="en-NZ" dirty="0"/>
              <a:t>Ram</a:t>
            </a:r>
          </a:p>
        </p:txBody>
      </p:sp>
      <p:sp>
        <p:nvSpPr>
          <p:cNvPr id="8" name="TextBox 7">
            <a:extLst>
              <a:ext uri="{FF2B5EF4-FFF2-40B4-BE49-F238E27FC236}">
                <a16:creationId xmlns:a16="http://schemas.microsoft.com/office/drawing/2014/main" id="{5716C4E5-9641-4E83-B1E9-1EE0941E4C20}"/>
              </a:ext>
            </a:extLst>
          </p:cNvPr>
          <p:cNvSpPr txBox="1"/>
          <p:nvPr/>
        </p:nvSpPr>
        <p:spPr>
          <a:xfrm>
            <a:off x="788670" y="3004509"/>
            <a:ext cx="1712976" cy="369332"/>
          </a:xfrm>
          <a:prstGeom prst="rect">
            <a:avLst/>
          </a:prstGeom>
          <a:solidFill>
            <a:schemeClr val="accent1">
              <a:lumMod val="20000"/>
              <a:lumOff val="80000"/>
            </a:schemeClr>
          </a:solidFill>
        </p:spPr>
        <p:txBody>
          <a:bodyPr wrap="square" rtlCol="0">
            <a:spAutoFit/>
          </a:bodyPr>
          <a:lstStyle/>
          <a:p>
            <a:r>
              <a:rPr lang="en-NZ" dirty="0" err="1"/>
              <a:t>Wether</a:t>
            </a:r>
            <a:endParaRPr lang="en-NZ" dirty="0"/>
          </a:p>
        </p:txBody>
      </p:sp>
      <p:sp>
        <p:nvSpPr>
          <p:cNvPr id="9" name="TextBox 8">
            <a:extLst>
              <a:ext uri="{FF2B5EF4-FFF2-40B4-BE49-F238E27FC236}">
                <a16:creationId xmlns:a16="http://schemas.microsoft.com/office/drawing/2014/main" id="{41285A2A-524D-3CC9-ED10-D4AB9A2D6B81}"/>
              </a:ext>
            </a:extLst>
          </p:cNvPr>
          <p:cNvSpPr txBox="1"/>
          <p:nvPr/>
        </p:nvSpPr>
        <p:spPr>
          <a:xfrm>
            <a:off x="788670" y="3880519"/>
            <a:ext cx="1712976" cy="369332"/>
          </a:xfrm>
          <a:prstGeom prst="rect">
            <a:avLst/>
          </a:prstGeom>
          <a:solidFill>
            <a:schemeClr val="accent1">
              <a:lumMod val="20000"/>
              <a:lumOff val="80000"/>
            </a:schemeClr>
          </a:solidFill>
        </p:spPr>
        <p:txBody>
          <a:bodyPr wrap="square" rtlCol="0">
            <a:spAutoFit/>
          </a:bodyPr>
          <a:lstStyle/>
          <a:p>
            <a:r>
              <a:rPr lang="en-NZ" dirty="0"/>
              <a:t>Hogget</a:t>
            </a:r>
          </a:p>
        </p:txBody>
      </p:sp>
      <p:sp>
        <p:nvSpPr>
          <p:cNvPr id="10" name="TextBox 9">
            <a:extLst>
              <a:ext uri="{FF2B5EF4-FFF2-40B4-BE49-F238E27FC236}">
                <a16:creationId xmlns:a16="http://schemas.microsoft.com/office/drawing/2014/main" id="{5EB57C24-E305-3757-8800-6C116F2D16DD}"/>
              </a:ext>
            </a:extLst>
          </p:cNvPr>
          <p:cNvSpPr txBox="1"/>
          <p:nvPr/>
        </p:nvSpPr>
        <p:spPr>
          <a:xfrm>
            <a:off x="788670" y="5729393"/>
            <a:ext cx="1712976" cy="369332"/>
          </a:xfrm>
          <a:prstGeom prst="rect">
            <a:avLst/>
          </a:prstGeom>
          <a:solidFill>
            <a:schemeClr val="accent1">
              <a:lumMod val="20000"/>
              <a:lumOff val="80000"/>
            </a:schemeClr>
          </a:solidFill>
        </p:spPr>
        <p:txBody>
          <a:bodyPr wrap="square" rtlCol="0">
            <a:spAutoFit/>
          </a:bodyPr>
          <a:lstStyle/>
          <a:p>
            <a:r>
              <a:rPr lang="en-NZ" dirty="0"/>
              <a:t>Two- tooth</a:t>
            </a:r>
          </a:p>
        </p:txBody>
      </p:sp>
      <p:sp>
        <p:nvSpPr>
          <p:cNvPr id="11" name="TextBox 10">
            <a:extLst>
              <a:ext uri="{FF2B5EF4-FFF2-40B4-BE49-F238E27FC236}">
                <a16:creationId xmlns:a16="http://schemas.microsoft.com/office/drawing/2014/main" id="{52B012D9-52E4-08E8-5323-8B64BFD339BE}"/>
              </a:ext>
            </a:extLst>
          </p:cNvPr>
          <p:cNvSpPr txBox="1"/>
          <p:nvPr/>
        </p:nvSpPr>
        <p:spPr>
          <a:xfrm>
            <a:off x="788670" y="5259971"/>
            <a:ext cx="1712976" cy="369332"/>
          </a:xfrm>
          <a:prstGeom prst="rect">
            <a:avLst/>
          </a:prstGeom>
          <a:solidFill>
            <a:schemeClr val="accent1">
              <a:lumMod val="20000"/>
              <a:lumOff val="80000"/>
            </a:schemeClr>
          </a:solidFill>
        </p:spPr>
        <p:txBody>
          <a:bodyPr wrap="square" rtlCol="0">
            <a:spAutoFit/>
          </a:bodyPr>
          <a:lstStyle/>
          <a:p>
            <a:r>
              <a:rPr lang="en-NZ" dirty="0"/>
              <a:t>Flushing</a:t>
            </a:r>
          </a:p>
        </p:txBody>
      </p:sp>
      <p:sp>
        <p:nvSpPr>
          <p:cNvPr id="12" name="TextBox 11">
            <a:extLst>
              <a:ext uri="{FF2B5EF4-FFF2-40B4-BE49-F238E27FC236}">
                <a16:creationId xmlns:a16="http://schemas.microsoft.com/office/drawing/2014/main" id="{7109C00D-A8EE-8737-7507-A5DC571A82AB}"/>
              </a:ext>
            </a:extLst>
          </p:cNvPr>
          <p:cNvSpPr txBox="1"/>
          <p:nvPr/>
        </p:nvSpPr>
        <p:spPr>
          <a:xfrm>
            <a:off x="788670" y="4748261"/>
            <a:ext cx="1712976" cy="369332"/>
          </a:xfrm>
          <a:prstGeom prst="rect">
            <a:avLst/>
          </a:prstGeom>
          <a:solidFill>
            <a:schemeClr val="accent1">
              <a:lumMod val="20000"/>
              <a:lumOff val="80000"/>
            </a:schemeClr>
          </a:solidFill>
        </p:spPr>
        <p:txBody>
          <a:bodyPr wrap="square" rtlCol="0">
            <a:spAutoFit/>
          </a:bodyPr>
          <a:lstStyle/>
          <a:p>
            <a:r>
              <a:rPr lang="en-NZ" dirty="0"/>
              <a:t>Gestation</a:t>
            </a:r>
          </a:p>
        </p:txBody>
      </p:sp>
      <p:sp>
        <p:nvSpPr>
          <p:cNvPr id="13" name="TextBox 12">
            <a:extLst>
              <a:ext uri="{FF2B5EF4-FFF2-40B4-BE49-F238E27FC236}">
                <a16:creationId xmlns:a16="http://schemas.microsoft.com/office/drawing/2014/main" id="{FF1D8377-3890-B4ED-AFBD-F40DE4D4952A}"/>
              </a:ext>
            </a:extLst>
          </p:cNvPr>
          <p:cNvSpPr txBox="1"/>
          <p:nvPr/>
        </p:nvSpPr>
        <p:spPr>
          <a:xfrm>
            <a:off x="788670" y="4310256"/>
            <a:ext cx="1712976" cy="369332"/>
          </a:xfrm>
          <a:prstGeom prst="rect">
            <a:avLst/>
          </a:prstGeom>
          <a:solidFill>
            <a:schemeClr val="accent1">
              <a:lumMod val="20000"/>
              <a:lumOff val="80000"/>
            </a:schemeClr>
          </a:solidFill>
        </p:spPr>
        <p:txBody>
          <a:bodyPr wrap="square" rtlCol="0">
            <a:spAutoFit/>
          </a:bodyPr>
          <a:lstStyle/>
          <a:p>
            <a:r>
              <a:rPr lang="en-NZ" dirty="0"/>
              <a:t>Drafting</a:t>
            </a:r>
          </a:p>
        </p:txBody>
      </p:sp>
      <p:pic>
        <p:nvPicPr>
          <p:cNvPr id="2050" name="Picture 2" descr="How to Draw a Cartoon Sheep">
            <a:extLst>
              <a:ext uri="{FF2B5EF4-FFF2-40B4-BE49-F238E27FC236}">
                <a16:creationId xmlns:a16="http://schemas.microsoft.com/office/drawing/2014/main" id="{EF275BB3-AE73-3E06-9DB0-B2175BAD77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8552" y="255677"/>
            <a:ext cx="2837688" cy="2008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629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Merino Sheep by Vaughan Brookfield ...">
            <a:extLst>
              <a:ext uri="{FF2B5EF4-FFF2-40B4-BE49-F238E27FC236}">
                <a16:creationId xmlns:a16="http://schemas.microsoft.com/office/drawing/2014/main" id="{F931F7BA-EDAB-FD24-27F2-802DD9F427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228241"/>
            <a:ext cx="3278292" cy="232058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Wool from Drysdale Sheep">
            <a:extLst>
              <a:ext uri="{FF2B5EF4-FFF2-40B4-BE49-F238E27FC236}">
                <a16:creationId xmlns:a16="http://schemas.microsoft.com/office/drawing/2014/main" id="{B22D6C7A-135C-E205-9C90-D899A7B9128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57581" y="4211144"/>
            <a:ext cx="3743538" cy="222155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erino Wool ...">
            <a:extLst>
              <a:ext uri="{FF2B5EF4-FFF2-40B4-BE49-F238E27FC236}">
                <a16:creationId xmlns:a16="http://schemas.microsoft.com/office/drawing/2014/main" id="{9968CB8E-F950-9633-5B66-0483C4B66D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087" b="6498"/>
          <a:stretch/>
        </p:blipFill>
        <p:spPr bwMode="auto">
          <a:xfrm>
            <a:off x="8226604" y="1243976"/>
            <a:ext cx="3265805" cy="245968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rysdale sheep - Alchetron, The Free ...">
            <a:extLst>
              <a:ext uri="{FF2B5EF4-FFF2-40B4-BE49-F238E27FC236}">
                <a16:creationId xmlns:a16="http://schemas.microsoft.com/office/drawing/2014/main" id="{EE5D0D3C-E3DC-9C14-8889-0A4A087D1FD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3466" y="4211144"/>
            <a:ext cx="3278292" cy="222155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New Zealand Merino Fleece ...">
            <a:extLst>
              <a:ext uri="{FF2B5EF4-FFF2-40B4-BE49-F238E27FC236}">
                <a16:creationId xmlns:a16="http://schemas.microsoft.com/office/drawing/2014/main" id="{417EC096-AF38-727E-C1E5-81B3D49B419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357581" y="1228241"/>
            <a:ext cx="3743538" cy="249115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rysdale ram – Sheep farming – Te Ara ...">
            <a:extLst>
              <a:ext uri="{FF2B5EF4-FFF2-40B4-BE49-F238E27FC236}">
                <a16:creationId xmlns:a16="http://schemas.microsoft.com/office/drawing/2014/main" id="{80C784C5-C82C-9049-9F41-971896CD99F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2281" b="7738"/>
          <a:stretch/>
        </p:blipFill>
        <p:spPr bwMode="auto">
          <a:xfrm>
            <a:off x="8799226" y="4091380"/>
            <a:ext cx="2084100" cy="25048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DA8F4FD-B3D6-6AED-7BE6-14D4AAC47010}"/>
              </a:ext>
            </a:extLst>
          </p:cNvPr>
          <p:cNvSpPr txBox="1"/>
          <p:nvPr/>
        </p:nvSpPr>
        <p:spPr>
          <a:xfrm>
            <a:off x="643466" y="274134"/>
            <a:ext cx="5585884" cy="954107"/>
          </a:xfrm>
          <a:prstGeom prst="rect">
            <a:avLst/>
          </a:prstGeom>
          <a:noFill/>
        </p:spPr>
        <p:txBody>
          <a:bodyPr wrap="square" rtlCol="0">
            <a:spAutoFit/>
          </a:bodyPr>
          <a:lstStyle/>
          <a:p>
            <a:r>
              <a:rPr lang="en-NZ" sz="2800" dirty="0"/>
              <a:t>We are wool specialists. Who am I?</a:t>
            </a:r>
          </a:p>
          <a:p>
            <a:r>
              <a:rPr lang="en-NZ" sz="2800" dirty="0"/>
              <a:t>1.</a:t>
            </a:r>
          </a:p>
        </p:txBody>
      </p:sp>
      <p:sp>
        <p:nvSpPr>
          <p:cNvPr id="2" name="TextBox 1">
            <a:extLst>
              <a:ext uri="{FF2B5EF4-FFF2-40B4-BE49-F238E27FC236}">
                <a16:creationId xmlns:a16="http://schemas.microsoft.com/office/drawing/2014/main" id="{3887D735-CC38-3225-5E24-A46F5A84955A}"/>
              </a:ext>
            </a:extLst>
          </p:cNvPr>
          <p:cNvSpPr txBox="1"/>
          <p:nvPr/>
        </p:nvSpPr>
        <p:spPr>
          <a:xfrm>
            <a:off x="627365" y="3687924"/>
            <a:ext cx="764048" cy="523220"/>
          </a:xfrm>
          <a:prstGeom prst="rect">
            <a:avLst/>
          </a:prstGeom>
          <a:noFill/>
        </p:spPr>
        <p:txBody>
          <a:bodyPr wrap="square" rtlCol="0">
            <a:spAutoFit/>
          </a:bodyPr>
          <a:lstStyle/>
          <a:p>
            <a:r>
              <a:rPr lang="en-NZ" sz="2800" dirty="0"/>
              <a:t>2.</a:t>
            </a:r>
          </a:p>
        </p:txBody>
      </p:sp>
    </p:spTree>
    <p:extLst>
      <p:ext uri="{BB962C8B-B14F-4D97-AF65-F5344CB8AC3E}">
        <p14:creationId xmlns:p14="http://schemas.microsoft.com/office/powerpoint/2010/main" val="817594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Merino Sheep by Vaughan Brookfield ...">
            <a:extLst>
              <a:ext uri="{FF2B5EF4-FFF2-40B4-BE49-F238E27FC236}">
                <a16:creationId xmlns:a16="http://schemas.microsoft.com/office/drawing/2014/main" id="{F931F7BA-EDAB-FD24-27F2-802DD9F427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1655" y="1341799"/>
            <a:ext cx="3278292" cy="232058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Wool from Drysdale Sheep">
            <a:extLst>
              <a:ext uri="{FF2B5EF4-FFF2-40B4-BE49-F238E27FC236}">
                <a16:creationId xmlns:a16="http://schemas.microsoft.com/office/drawing/2014/main" id="{B22D6C7A-135C-E205-9C90-D899A7B9128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76149" y="4271103"/>
            <a:ext cx="3350541" cy="222155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erino Wool ...">
            <a:extLst>
              <a:ext uri="{FF2B5EF4-FFF2-40B4-BE49-F238E27FC236}">
                <a16:creationId xmlns:a16="http://schemas.microsoft.com/office/drawing/2014/main" id="{9968CB8E-F950-9633-5B66-0483C4B66DA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88084" y="1037725"/>
            <a:ext cx="3081124" cy="262466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rysdale sheep - Alchetron, The Free ...">
            <a:extLst>
              <a:ext uri="{FF2B5EF4-FFF2-40B4-BE49-F238E27FC236}">
                <a16:creationId xmlns:a16="http://schemas.microsoft.com/office/drawing/2014/main" id="{EE5D0D3C-E3DC-9C14-8889-0A4A087D1FD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3467" y="4271104"/>
            <a:ext cx="3278292" cy="222155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New Zealand Merino Fleece ...">
            <a:extLst>
              <a:ext uri="{FF2B5EF4-FFF2-40B4-BE49-F238E27FC236}">
                <a16:creationId xmlns:a16="http://schemas.microsoft.com/office/drawing/2014/main" id="{417EC096-AF38-727E-C1E5-81B3D49B419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283152" y="1251028"/>
            <a:ext cx="3743538" cy="249115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rysdale ram – Sheep farming – Te Ara ...">
            <a:extLst>
              <a:ext uri="{FF2B5EF4-FFF2-40B4-BE49-F238E27FC236}">
                <a16:creationId xmlns:a16="http://schemas.microsoft.com/office/drawing/2014/main" id="{80C784C5-C82C-9049-9F41-971896CD99F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9048918" y="3848665"/>
            <a:ext cx="1759456" cy="26439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344DCF0-29A1-643C-EAC6-6BEB257F184C}"/>
              </a:ext>
            </a:extLst>
          </p:cNvPr>
          <p:cNvSpPr txBox="1"/>
          <p:nvPr/>
        </p:nvSpPr>
        <p:spPr>
          <a:xfrm>
            <a:off x="731655" y="812251"/>
            <a:ext cx="1493636" cy="584775"/>
          </a:xfrm>
          <a:prstGeom prst="rect">
            <a:avLst/>
          </a:prstGeom>
          <a:noFill/>
        </p:spPr>
        <p:txBody>
          <a:bodyPr wrap="square" rtlCol="0">
            <a:spAutoFit/>
          </a:bodyPr>
          <a:lstStyle/>
          <a:p>
            <a:r>
              <a:rPr lang="en-NZ" sz="3200" dirty="0"/>
              <a:t>Merino</a:t>
            </a:r>
          </a:p>
        </p:txBody>
      </p:sp>
      <p:sp>
        <p:nvSpPr>
          <p:cNvPr id="4" name="TextBox 3">
            <a:extLst>
              <a:ext uri="{FF2B5EF4-FFF2-40B4-BE49-F238E27FC236}">
                <a16:creationId xmlns:a16="http://schemas.microsoft.com/office/drawing/2014/main" id="{92A21D08-F436-E517-1D4C-6DE5E551C9F4}"/>
              </a:ext>
            </a:extLst>
          </p:cNvPr>
          <p:cNvSpPr txBox="1"/>
          <p:nvPr/>
        </p:nvSpPr>
        <p:spPr>
          <a:xfrm>
            <a:off x="643467" y="3742182"/>
            <a:ext cx="2369556" cy="584775"/>
          </a:xfrm>
          <a:prstGeom prst="rect">
            <a:avLst/>
          </a:prstGeom>
          <a:noFill/>
        </p:spPr>
        <p:txBody>
          <a:bodyPr wrap="square" rtlCol="0">
            <a:spAutoFit/>
          </a:bodyPr>
          <a:lstStyle/>
          <a:p>
            <a:r>
              <a:rPr lang="en-NZ" sz="3200" dirty="0"/>
              <a:t>Drysdale</a:t>
            </a:r>
          </a:p>
        </p:txBody>
      </p:sp>
      <p:sp>
        <p:nvSpPr>
          <p:cNvPr id="2" name="TextBox 1">
            <a:extLst>
              <a:ext uri="{FF2B5EF4-FFF2-40B4-BE49-F238E27FC236}">
                <a16:creationId xmlns:a16="http://schemas.microsoft.com/office/drawing/2014/main" id="{B122022C-BCDC-4448-7D3E-6EAB28E48424}"/>
              </a:ext>
            </a:extLst>
          </p:cNvPr>
          <p:cNvSpPr txBox="1"/>
          <p:nvPr/>
        </p:nvSpPr>
        <p:spPr>
          <a:xfrm>
            <a:off x="745535" y="282702"/>
            <a:ext cx="2058958" cy="584775"/>
          </a:xfrm>
          <a:prstGeom prst="rect">
            <a:avLst/>
          </a:prstGeom>
          <a:noFill/>
        </p:spPr>
        <p:txBody>
          <a:bodyPr wrap="square" rtlCol="0">
            <a:spAutoFit/>
          </a:bodyPr>
          <a:lstStyle/>
          <a:p>
            <a:r>
              <a:rPr lang="en-NZ" sz="3200" dirty="0"/>
              <a:t>I am a</a:t>
            </a:r>
          </a:p>
        </p:txBody>
      </p:sp>
    </p:spTree>
    <p:extLst>
      <p:ext uri="{BB962C8B-B14F-4D97-AF65-F5344CB8AC3E}">
        <p14:creationId xmlns:p14="http://schemas.microsoft.com/office/powerpoint/2010/main" val="3716224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3" name="Rectangle 4112">
            <a:extLst>
              <a:ext uri="{FF2B5EF4-FFF2-40B4-BE49-F238E27FC236}">
                <a16:creationId xmlns:a16="http://schemas.microsoft.com/office/drawing/2014/main" id="{72018E1B-E0B9-4440-AFF3-4112E50A2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27536ED-22F2-1440-0130-F815FB472D46}"/>
              </a:ext>
            </a:extLst>
          </p:cNvPr>
          <p:cNvSpPr txBox="1"/>
          <p:nvPr/>
        </p:nvSpPr>
        <p:spPr>
          <a:xfrm>
            <a:off x="182787" y="151269"/>
            <a:ext cx="11174125" cy="1840010"/>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4000" kern="1200" dirty="0">
                <a:solidFill>
                  <a:schemeClr val="tx1"/>
                </a:solidFill>
                <a:latin typeface="+mj-lt"/>
                <a:ea typeface="+mj-ea"/>
                <a:cs typeface="+mj-cs"/>
              </a:rPr>
              <a:t>We are dual purpose sheep. Who am I?</a:t>
            </a:r>
          </a:p>
          <a:p>
            <a:pPr>
              <a:lnSpc>
                <a:spcPct val="90000"/>
              </a:lnSpc>
              <a:spcBef>
                <a:spcPct val="0"/>
              </a:spcBef>
              <a:spcAft>
                <a:spcPts val="600"/>
              </a:spcAft>
            </a:pPr>
            <a:endParaRPr lang="en-US" sz="4000" dirty="0">
              <a:latin typeface="+mj-lt"/>
              <a:ea typeface="+mj-ea"/>
              <a:cs typeface="+mj-cs"/>
            </a:endParaRPr>
          </a:p>
          <a:p>
            <a:pPr>
              <a:lnSpc>
                <a:spcPct val="90000"/>
              </a:lnSpc>
              <a:spcBef>
                <a:spcPct val="0"/>
              </a:spcBef>
              <a:spcAft>
                <a:spcPts val="600"/>
              </a:spcAft>
            </a:pPr>
            <a:r>
              <a:rPr lang="en-US" sz="4000" kern="1200" dirty="0">
                <a:solidFill>
                  <a:schemeClr val="tx1"/>
                </a:solidFill>
                <a:latin typeface="+mj-lt"/>
                <a:ea typeface="+mj-ea"/>
                <a:cs typeface="+mj-cs"/>
              </a:rPr>
              <a:t>	1			2				3			4</a:t>
            </a:r>
          </a:p>
        </p:txBody>
      </p:sp>
      <p:pic>
        <p:nvPicPr>
          <p:cNvPr id="4106" name="Picture 10" descr="Coopworth ewes">
            <a:extLst>
              <a:ext uri="{FF2B5EF4-FFF2-40B4-BE49-F238E27FC236}">
                <a16:creationId xmlns:a16="http://schemas.microsoft.com/office/drawing/2014/main" id="{35AF62F9-7C9D-71B5-6386-6E1649ED41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738" r="24681" b="-1"/>
          <a:stretch/>
        </p:blipFill>
        <p:spPr bwMode="auto">
          <a:xfrm>
            <a:off x="182787" y="2558694"/>
            <a:ext cx="2827865" cy="373189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1698D128-D75A-FAD9-1D5F-10007A37A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985" r="28815" b="3"/>
          <a:stretch/>
        </p:blipFill>
        <p:spPr bwMode="auto">
          <a:xfrm>
            <a:off x="3180760" y="2558694"/>
            <a:ext cx="2827865" cy="373189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A41714D6-E3E1-F6D5-4CAB-0AC15EAEFD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257" r="32772" b="2"/>
          <a:stretch/>
        </p:blipFill>
        <p:spPr bwMode="auto">
          <a:xfrm>
            <a:off x="6178733" y="2558694"/>
            <a:ext cx="2827865" cy="373189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Border Leicester">
            <a:extLst>
              <a:ext uri="{FF2B5EF4-FFF2-40B4-BE49-F238E27FC236}">
                <a16:creationId xmlns:a16="http://schemas.microsoft.com/office/drawing/2014/main" id="{F351054B-278B-CF92-7A40-CDABC39A10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5643" r="27238"/>
          <a:stretch/>
        </p:blipFill>
        <p:spPr bwMode="auto">
          <a:xfrm>
            <a:off x="9176706" y="2558694"/>
            <a:ext cx="2827865" cy="3731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022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F61A3D-17E0-A812-B104-FF764D3C6446}"/>
            </a:ext>
          </a:extLst>
        </p:cNvPr>
        <p:cNvGrpSpPr/>
        <p:nvPr/>
      </p:nvGrpSpPr>
      <p:grpSpPr>
        <a:xfrm>
          <a:off x="0" y="0"/>
          <a:ext cx="0" cy="0"/>
          <a:chOff x="0" y="0"/>
          <a:chExt cx="0" cy="0"/>
        </a:xfrm>
      </p:grpSpPr>
      <p:sp useBgFill="1">
        <p:nvSpPr>
          <p:cNvPr id="4113" name="Rectangle 4112">
            <a:extLst>
              <a:ext uri="{FF2B5EF4-FFF2-40B4-BE49-F238E27FC236}">
                <a16:creationId xmlns:a16="http://schemas.microsoft.com/office/drawing/2014/main" id="{1BB7CADA-4C49-9EEC-89E0-C25FCF687D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181CFF-9C28-1BD6-9AC9-EE5E023C61C8}"/>
              </a:ext>
            </a:extLst>
          </p:cNvPr>
          <p:cNvSpPr txBox="1"/>
          <p:nvPr/>
        </p:nvSpPr>
        <p:spPr>
          <a:xfrm>
            <a:off x="838199" y="557190"/>
            <a:ext cx="10696575" cy="110134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chemeClr val="tx1"/>
                </a:solidFill>
                <a:latin typeface="+mj-lt"/>
                <a:ea typeface="+mj-ea"/>
                <a:cs typeface="+mj-cs"/>
              </a:rPr>
              <a:t>I am a?</a:t>
            </a:r>
          </a:p>
          <a:p>
            <a:pPr>
              <a:lnSpc>
                <a:spcPct val="90000"/>
              </a:lnSpc>
              <a:spcBef>
                <a:spcPct val="0"/>
              </a:spcBef>
              <a:spcAft>
                <a:spcPts val="600"/>
              </a:spcAft>
            </a:pPr>
            <a:endParaRPr lang="en-US" sz="4000" kern="1200" dirty="0">
              <a:solidFill>
                <a:schemeClr val="tx1"/>
              </a:solidFill>
              <a:latin typeface="+mj-lt"/>
              <a:ea typeface="+mj-ea"/>
              <a:cs typeface="+mj-cs"/>
            </a:endParaRPr>
          </a:p>
        </p:txBody>
      </p:sp>
      <p:pic>
        <p:nvPicPr>
          <p:cNvPr id="4106" name="Picture 10" descr="Coopworth ewes">
            <a:extLst>
              <a:ext uri="{FF2B5EF4-FFF2-40B4-BE49-F238E27FC236}">
                <a16:creationId xmlns:a16="http://schemas.microsoft.com/office/drawing/2014/main" id="{CEF63DBE-C2C2-F551-8575-BFD8726BA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738" r="24681" b="-1"/>
          <a:stretch/>
        </p:blipFill>
        <p:spPr bwMode="auto">
          <a:xfrm>
            <a:off x="182787" y="2558694"/>
            <a:ext cx="2827865" cy="373189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376CEB97-00CE-ED16-174B-864B84258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985" r="28815" b="3"/>
          <a:stretch/>
        </p:blipFill>
        <p:spPr bwMode="auto">
          <a:xfrm>
            <a:off x="3180760" y="2558694"/>
            <a:ext cx="2827865" cy="373189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E28310CD-7A98-C7D3-D60D-81321B94EC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257" r="32772" b="2"/>
          <a:stretch/>
        </p:blipFill>
        <p:spPr bwMode="auto">
          <a:xfrm>
            <a:off x="6178733" y="2558694"/>
            <a:ext cx="2827865" cy="373189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Border Leicester">
            <a:extLst>
              <a:ext uri="{FF2B5EF4-FFF2-40B4-BE49-F238E27FC236}">
                <a16:creationId xmlns:a16="http://schemas.microsoft.com/office/drawing/2014/main" id="{F4400805-55FA-6EAB-CF53-249469CAD2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5643" r="27238"/>
          <a:stretch/>
        </p:blipFill>
        <p:spPr bwMode="auto">
          <a:xfrm>
            <a:off x="9176706" y="2558694"/>
            <a:ext cx="2827865" cy="37318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16A89ED-F260-578D-8A92-2E7DB6BDB4F7}"/>
              </a:ext>
            </a:extLst>
          </p:cNvPr>
          <p:cNvSpPr txBox="1"/>
          <p:nvPr/>
        </p:nvSpPr>
        <p:spPr>
          <a:xfrm>
            <a:off x="3410509" y="1923949"/>
            <a:ext cx="2240783" cy="584775"/>
          </a:xfrm>
          <a:prstGeom prst="rect">
            <a:avLst/>
          </a:prstGeom>
          <a:noFill/>
        </p:spPr>
        <p:txBody>
          <a:bodyPr wrap="square" rtlCol="0">
            <a:spAutoFit/>
          </a:bodyPr>
          <a:lstStyle/>
          <a:p>
            <a:r>
              <a:rPr lang="en-NZ" sz="3200" dirty="0"/>
              <a:t>Romney</a:t>
            </a:r>
          </a:p>
        </p:txBody>
      </p:sp>
      <p:sp>
        <p:nvSpPr>
          <p:cNvPr id="4" name="TextBox 3">
            <a:extLst>
              <a:ext uri="{FF2B5EF4-FFF2-40B4-BE49-F238E27FC236}">
                <a16:creationId xmlns:a16="http://schemas.microsoft.com/office/drawing/2014/main" id="{4D1964E3-ED91-CC43-25A7-2E7B7252BB96}"/>
              </a:ext>
            </a:extLst>
          </p:cNvPr>
          <p:cNvSpPr txBox="1"/>
          <p:nvPr/>
        </p:nvSpPr>
        <p:spPr>
          <a:xfrm>
            <a:off x="6430780" y="1923949"/>
            <a:ext cx="2074105" cy="584775"/>
          </a:xfrm>
          <a:prstGeom prst="rect">
            <a:avLst/>
          </a:prstGeom>
          <a:noFill/>
        </p:spPr>
        <p:txBody>
          <a:bodyPr wrap="square" rtlCol="0">
            <a:spAutoFit/>
          </a:bodyPr>
          <a:lstStyle/>
          <a:p>
            <a:r>
              <a:rPr lang="en-NZ" sz="3200" dirty="0" err="1"/>
              <a:t>Perendale</a:t>
            </a:r>
            <a:endParaRPr lang="en-NZ" sz="3200" dirty="0"/>
          </a:p>
        </p:txBody>
      </p:sp>
      <p:sp>
        <p:nvSpPr>
          <p:cNvPr id="5" name="TextBox 4">
            <a:extLst>
              <a:ext uri="{FF2B5EF4-FFF2-40B4-BE49-F238E27FC236}">
                <a16:creationId xmlns:a16="http://schemas.microsoft.com/office/drawing/2014/main" id="{C8F9673E-79D7-C4ED-6C3A-CB0212E9B625}"/>
              </a:ext>
            </a:extLst>
          </p:cNvPr>
          <p:cNvSpPr txBox="1"/>
          <p:nvPr/>
        </p:nvSpPr>
        <p:spPr>
          <a:xfrm>
            <a:off x="399856" y="1923949"/>
            <a:ext cx="2445703" cy="584775"/>
          </a:xfrm>
          <a:prstGeom prst="rect">
            <a:avLst/>
          </a:prstGeom>
          <a:noFill/>
        </p:spPr>
        <p:txBody>
          <a:bodyPr wrap="square" rtlCol="0">
            <a:spAutoFit/>
          </a:bodyPr>
          <a:lstStyle/>
          <a:p>
            <a:r>
              <a:rPr lang="en-NZ" sz="3200" dirty="0"/>
              <a:t>Coopworth</a:t>
            </a:r>
          </a:p>
        </p:txBody>
      </p:sp>
      <p:sp>
        <p:nvSpPr>
          <p:cNvPr id="6" name="TextBox 5">
            <a:extLst>
              <a:ext uri="{FF2B5EF4-FFF2-40B4-BE49-F238E27FC236}">
                <a16:creationId xmlns:a16="http://schemas.microsoft.com/office/drawing/2014/main" id="{91C2EA8E-C410-D0E3-4E97-09580995AB09}"/>
              </a:ext>
            </a:extLst>
          </p:cNvPr>
          <p:cNvSpPr txBox="1"/>
          <p:nvPr/>
        </p:nvSpPr>
        <p:spPr>
          <a:xfrm>
            <a:off x="9434348" y="1456704"/>
            <a:ext cx="2507771" cy="1077218"/>
          </a:xfrm>
          <a:prstGeom prst="rect">
            <a:avLst/>
          </a:prstGeom>
          <a:noFill/>
        </p:spPr>
        <p:txBody>
          <a:bodyPr wrap="square" rtlCol="0">
            <a:spAutoFit/>
          </a:bodyPr>
          <a:lstStyle/>
          <a:p>
            <a:r>
              <a:rPr lang="en-NZ" sz="3200" dirty="0"/>
              <a:t>Border Leicester</a:t>
            </a:r>
          </a:p>
        </p:txBody>
      </p:sp>
    </p:spTree>
    <p:extLst>
      <p:ext uri="{BB962C8B-B14F-4D97-AF65-F5344CB8AC3E}">
        <p14:creationId xmlns:p14="http://schemas.microsoft.com/office/powerpoint/2010/main" val="1181154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heep stud focuses on pasture quality | Otago Daily Times Online News">
            <a:extLst>
              <a:ext uri="{FF2B5EF4-FFF2-40B4-BE49-F238E27FC236}">
                <a16:creationId xmlns:a16="http://schemas.microsoft.com/office/drawing/2014/main" id="{DA329848-CEE6-ABB0-7EF2-CD3C6D5599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95"/>
          <a:stretch/>
        </p:blipFill>
        <p:spPr bwMode="auto">
          <a:xfrm>
            <a:off x="1676427" y="1280081"/>
            <a:ext cx="3212444" cy="254321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CA90230C-F5B6-3398-20BA-6B5C1066F1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72" r="9977"/>
          <a:stretch/>
        </p:blipFill>
        <p:spPr bwMode="auto">
          <a:xfrm>
            <a:off x="6949771" y="3881839"/>
            <a:ext cx="3132088" cy="254321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a:extLst>
              <a:ext uri="{FF2B5EF4-FFF2-40B4-BE49-F238E27FC236}">
                <a16:creationId xmlns:a16="http://schemas.microsoft.com/office/drawing/2014/main" id="{BC10152F-3FBB-0B8E-A6D6-82E47FB9572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36249" y="4062653"/>
            <a:ext cx="3212444" cy="25458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SOUTHDOWN SHEEP">
            <a:extLst>
              <a:ext uri="{FF2B5EF4-FFF2-40B4-BE49-F238E27FC236}">
                <a16:creationId xmlns:a16="http://schemas.microsoft.com/office/drawing/2014/main" id="{A8821EEF-A0A4-7130-3483-8913AECAEA4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949771" y="1021379"/>
            <a:ext cx="3132087" cy="25534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770B44F-D926-2259-7CA9-9D6237445381}"/>
              </a:ext>
            </a:extLst>
          </p:cNvPr>
          <p:cNvSpPr txBox="1"/>
          <p:nvPr/>
        </p:nvSpPr>
        <p:spPr>
          <a:xfrm>
            <a:off x="676656" y="249485"/>
            <a:ext cx="7717536" cy="707886"/>
          </a:xfrm>
          <a:prstGeom prst="rect">
            <a:avLst/>
          </a:prstGeom>
          <a:noFill/>
        </p:spPr>
        <p:txBody>
          <a:bodyPr wrap="square">
            <a:spAutoFit/>
          </a:bodyPr>
          <a:lstStyle/>
          <a:p>
            <a:r>
              <a:rPr lang="en-NZ" sz="4000" dirty="0"/>
              <a:t>We are terminal sires. </a:t>
            </a:r>
            <a:r>
              <a:rPr lang="en-US" sz="4000" kern="1200" dirty="0">
                <a:solidFill>
                  <a:schemeClr val="tx1"/>
                </a:solidFill>
                <a:latin typeface="+mj-lt"/>
                <a:ea typeface="+mj-ea"/>
                <a:cs typeface="+mj-cs"/>
              </a:rPr>
              <a:t>Who am I?</a:t>
            </a:r>
            <a:endParaRPr lang="en-NZ" sz="4000" dirty="0"/>
          </a:p>
        </p:txBody>
      </p:sp>
      <p:sp>
        <p:nvSpPr>
          <p:cNvPr id="3" name="TextBox 2">
            <a:extLst>
              <a:ext uri="{FF2B5EF4-FFF2-40B4-BE49-F238E27FC236}">
                <a16:creationId xmlns:a16="http://schemas.microsoft.com/office/drawing/2014/main" id="{F3EC59DE-A6F1-C03C-359B-C8D4F3DD0EB0}"/>
              </a:ext>
            </a:extLst>
          </p:cNvPr>
          <p:cNvSpPr txBox="1"/>
          <p:nvPr/>
        </p:nvSpPr>
        <p:spPr>
          <a:xfrm>
            <a:off x="400925" y="1542442"/>
            <a:ext cx="551462" cy="584775"/>
          </a:xfrm>
          <a:prstGeom prst="rect">
            <a:avLst/>
          </a:prstGeom>
          <a:noFill/>
        </p:spPr>
        <p:txBody>
          <a:bodyPr wrap="square" rtlCol="0">
            <a:spAutoFit/>
          </a:bodyPr>
          <a:lstStyle/>
          <a:p>
            <a:r>
              <a:rPr lang="en-NZ" sz="3200" dirty="0"/>
              <a:t>1</a:t>
            </a:r>
          </a:p>
        </p:txBody>
      </p:sp>
      <p:sp>
        <p:nvSpPr>
          <p:cNvPr id="8" name="TextBox 7">
            <a:extLst>
              <a:ext uri="{FF2B5EF4-FFF2-40B4-BE49-F238E27FC236}">
                <a16:creationId xmlns:a16="http://schemas.microsoft.com/office/drawing/2014/main" id="{DC095458-BB64-5091-8B55-AC71D0962947}"/>
              </a:ext>
            </a:extLst>
          </p:cNvPr>
          <p:cNvSpPr txBox="1"/>
          <p:nvPr/>
        </p:nvSpPr>
        <p:spPr>
          <a:xfrm>
            <a:off x="528256" y="4146009"/>
            <a:ext cx="551462" cy="584775"/>
          </a:xfrm>
          <a:prstGeom prst="rect">
            <a:avLst/>
          </a:prstGeom>
          <a:noFill/>
        </p:spPr>
        <p:txBody>
          <a:bodyPr wrap="square" rtlCol="0">
            <a:spAutoFit/>
          </a:bodyPr>
          <a:lstStyle/>
          <a:p>
            <a:r>
              <a:rPr lang="en-NZ" sz="3200" dirty="0"/>
              <a:t>2</a:t>
            </a:r>
          </a:p>
        </p:txBody>
      </p:sp>
      <p:sp>
        <p:nvSpPr>
          <p:cNvPr id="9" name="TextBox 8">
            <a:extLst>
              <a:ext uri="{FF2B5EF4-FFF2-40B4-BE49-F238E27FC236}">
                <a16:creationId xmlns:a16="http://schemas.microsoft.com/office/drawing/2014/main" id="{90C11C70-BDBB-C962-2BE4-A4FC52AB6456}"/>
              </a:ext>
            </a:extLst>
          </p:cNvPr>
          <p:cNvSpPr txBox="1"/>
          <p:nvPr/>
        </p:nvSpPr>
        <p:spPr>
          <a:xfrm>
            <a:off x="6096000" y="1542441"/>
            <a:ext cx="551462" cy="584775"/>
          </a:xfrm>
          <a:prstGeom prst="rect">
            <a:avLst/>
          </a:prstGeom>
          <a:noFill/>
        </p:spPr>
        <p:txBody>
          <a:bodyPr wrap="square" rtlCol="0">
            <a:spAutoFit/>
          </a:bodyPr>
          <a:lstStyle/>
          <a:p>
            <a:r>
              <a:rPr lang="en-NZ" sz="3200" dirty="0"/>
              <a:t>3</a:t>
            </a:r>
          </a:p>
        </p:txBody>
      </p:sp>
      <p:sp>
        <p:nvSpPr>
          <p:cNvPr id="10" name="TextBox 9">
            <a:extLst>
              <a:ext uri="{FF2B5EF4-FFF2-40B4-BE49-F238E27FC236}">
                <a16:creationId xmlns:a16="http://schemas.microsoft.com/office/drawing/2014/main" id="{1290C15E-FB23-EEB7-D1B8-63180FC050E7}"/>
              </a:ext>
            </a:extLst>
          </p:cNvPr>
          <p:cNvSpPr txBox="1"/>
          <p:nvPr/>
        </p:nvSpPr>
        <p:spPr>
          <a:xfrm>
            <a:off x="6191680" y="4146962"/>
            <a:ext cx="551462" cy="584775"/>
          </a:xfrm>
          <a:prstGeom prst="rect">
            <a:avLst/>
          </a:prstGeom>
          <a:noFill/>
        </p:spPr>
        <p:txBody>
          <a:bodyPr wrap="square" rtlCol="0">
            <a:spAutoFit/>
          </a:bodyPr>
          <a:lstStyle/>
          <a:p>
            <a:r>
              <a:rPr lang="en-NZ" sz="3200" dirty="0"/>
              <a:t>4</a:t>
            </a:r>
          </a:p>
        </p:txBody>
      </p:sp>
    </p:spTree>
    <p:extLst>
      <p:ext uri="{BB962C8B-B14F-4D97-AF65-F5344CB8AC3E}">
        <p14:creationId xmlns:p14="http://schemas.microsoft.com/office/powerpoint/2010/main" val="40483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315</TotalTime>
  <Words>1536</Words>
  <Application>Microsoft Office PowerPoint</Application>
  <PresentationFormat>Widescreen</PresentationFormat>
  <Paragraphs>186</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Aptos Display</vt:lpstr>
      <vt:lpstr>Arial</vt:lpstr>
      <vt:lpstr>Symbol</vt:lpstr>
      <vt:lpstr>Times New Roman</vt:lpstr>
      <vt:lpstr>Office Theme</vt:lpstr>
      <vt:lpstr>PowerPoint Presentation</vt:lpstr>
      <vt:lpstr>Quiz Time</vt:lpstr>
      <vt:lpstr>Sheep Terminology Drag the term to match the definition</vt:lpstr>
      <vt:lpstr>Sheep Terminology Answers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old is that sheep? Drag the  correct label to match the diagram</vt:lpstr>
      <vt:lpstr>How old is that sheep? ANSWERS</vt:lpstr>
      <vt:lpstr>Sheep Measles and Hydatids True or false</vt:lpstr>
      <vt:lpstr>Sheep Measles and Hydatids Answers</vt:lpstr>
      <vt:lpstr>Wool  True or False</vt:lpstr>
      <vt:lpstr>Wool  Answers</vt:lpstr>
      <vt:lpstr>Test yourself</vt:lpstr>
      <vt:lpstr>Answers</vt:lpstr>
      <vt:lpstr>Practice tagging. Enlarge diagram and print onto card or glue onto cardboard. Using a ear tagger, tag the lamb correctly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Stokes</dc:creator>
  <cp:lastModifiedBy>Kerry Allen</cp:lastModifiedBy>
  <cp:revision>13</cp:revision>
  <dcterms:created xsi:type="dcterms:W3CDTF">2025-03-11T19:10:23Z</dcterms:created>
  <dcterms:modified xsi:type="dcterms:W3CDTF">2025-03-22T03:29:18Z</dcterms:modified>
</cp:coreProperties>
</file>