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3" r:id="rId2"/>
    <p:sldId id="256" r:id="rId3"/>
    <p:sldId id="338" r:id="rId4"/>
    <p:sldId id="505" r:id="rId5"/>
    <p:sldId id="506" r:id="rId6"/>
    <p:sldId id="508" r:id="rId7"/>
    <p:sldId id="509" r:id="rId8"/>
    <p:sldId id="510" r:id="rId9"/>
    <p:sldId id="511" r:id="rId10"/>
    <p:sldId id="512" r:id="rId11"/>
    <p:sldId id="262" r:id="rId12"/>
    <p:sldId id="259" r:id="rId13"/>
    <p:sldId id="507" r:id="rId14"/>
    <p:sldId id="258" r:id="rId15"/>
    <p:sldId id="513" r:id="rId16"/>
    <p:sldId id="514" r:id="rId17"/>
    <p:sldId id="516" r:id="rId18"/>
    <p:sldId id="515" r:id="rId19"/>
    <p:sldId id="517" r:id="rId20"/>
    <p:sldId id="5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B06B-85FE-41B5-81D1-D6E3D38E59BE}" type="datetimeFigureOut">
              <a:rPr lang="en-NZ" smtClean="0"/>
              <a:t>4/02/2025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4D13F-17A5-4C73-AAD6-5E304887370E}" type="slidenum">
              <a:rPr lang="en-NZ" smtClean="0"/>
              <a:t>‹#›</a:t>
            </a:fld>
            <a:endParaRPr lang="en-NZ"/>
          </a:p>
        </p:txBody>
      </p:sp>
    </p:spTree>
    <p:extLst>
      <p:ext uri="{BB962C8B-B14F-4D97-AF65-F5344CB8AC3E}">
        <p14:creationId xmlns:p14="http://schemas.microsoft.com/office/powerpoint/2010/main" val="55709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FF447C0-1F9B-4939-A598-35F63282DDBD}" type="slidenum">
              <a:rPr lang="en-NZ" smtClean="0"/>
              <a:t>4</a:t>
            </a:fld>
            <a:endParaRPr lang="en-NZ"/>
          </a:p>
        </p:txBody>
      </p:sp>
    </p:spTree>
    <p:extLst>
      <p:ext uri="{BB962C8B-B14F-4D97-AF65-F5344CB8AC3E}">
        <p14:creationId xmlns:p14="http://schemas.microsoft.com/office/powerpoint/2010/main" val="283436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5DC5-0092-96D3-938F-E959136680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61DB98F-D537-E0C5-EED2-0FA192BCC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B2019D2-09C4-4EAF-6B54-389E59BB7CF7}"/>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5" name="Footer Placeholder 4">
            <a:extLst>
              <a:ext uri="{FF2B5EF4-FFF2-40B4-BE49-F238E27FC236}">
                <a16:creationId xmlns:a16="http://schemas.microsoft.com/office/drawing/2014/main" id="{E73D84B7-A332-9D37-549B-3F65E51E7C0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EF99BF9-2E30-82E5-4C82-03F014380E2B}"/>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392791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B1BC-97B1-F5CB-A8F9-8DC70D41432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CA5D8C8-3F53-4E93-9A8D-4822081F5B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9D4D408-92E6-F69F-800E-6B2D4B501AD7}"/>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5" name="Footer Placeholder 4">
            <a:extLst>
              <a:ext uri="{FF2B5EF4-FFF2-40B4-BE49-F238E27FC236}">
                <a16:creationId xmlns:a16="http://schemas.microsoft.com/office/drawing/2014/main" id="{1C148F64-33B8-D8F5-E378-1B2F329E6F0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4CDB4CD-79D3-CE82-966F-0BCA20733CF8}"/>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257301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A048D-7862-226B-F0F9-916B3BD313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F6CFF57-DFB1-2E7D-9807-021B4E7BB8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ED73291-AE91-F504-570F-CB8144985307}"/>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5" name="Footer Placeholder 4">
            <a:extLst>
              <a:ext uri="{FF2B5EF4-FFF2-40B4-BE49-F238E27FC236}">
                <a16:creationId xmlns:a16="http://schemas.microsoft.com/office/drawing/2014/main" id="{E797F3AE-CD13-EBAB-91E8-DBC838C711A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E0FD0ED-DCD4-F341-FF9C-D7C6D16AEBC7}"/>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410564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2DE9-BFB1-B6EE-C4C4-A35CDC9D282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99E2950-55E5-B901-5F8D-6B31FD5CD1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45ECC09-B00E-9742-0F80-C1DE8DD7A54C}"/>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5" name="Footer Placeholder 4">
            <a:extLst>
              <a:ext uri="{FF2B5EF4-FFF2-40B4-BE49-F238E27FC236}">
                <a16:creationId xmlns:a16="http://schemas.microsoft.com/office/drawing/2014/main" id="{8D0F56CA-2085-015E-557F-9F21DB2A6F4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2BD6CC8-56D1-0E1D-BF78-EE83D410F7EE}"/>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225347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AD5C-21CF-F268-C23A-1EC79D5843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07FB734-BDD0-A310-AC12-D038871765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81FF0-F653-53FF-2595-C1083EBFF953}"/>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5" name="Footer Placeholder 4">
            <a:extLst>
              <a:ext uri="{FF2B5EF4-FFF2-40B4-BE49-F238E27FC236}">
                <a16:creationId xmlns:a16="http://schemas.microsoft.com/office/drawing/2014/main" id="{5CEDCA3C-EA20-3CEC-EC7E-70AFA69225C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BCEE037-3B23-8377-4599-1D4D499F18FE}"/>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192986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2829-AC73-590D-970B-384CCA4D981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E63B722-988B-4095-BD3F-204829CDA7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4402D8C1-3F90-4F1A-C9CA-523BD82EF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539AD61-5F45-3C13-7AED-11A91FE313A8}"/>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6" name="Footer Placeholder 5">
            <a:extLst>
              <a:ext uri="{FF2B5EF4-FFF2-40B4-BE49-F238E27FC236}">
                <a16:creationId xmlns:a16="http://schemas.microsoft.com/office/drawing/2014/main" id="{D3229250-A19C-1DF2-F0F9-042C388359D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EC51725-7366-0A92-EB7C-B12C6C2072B6}"/>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153321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6341-AA18-2FF2-1E53-1A3D6CD34137}"/>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C75AAD3-B534-1889-043A-30F2C336A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F4501F-F611-70F0-1E11-FFF165F5E0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AEE9F20D-ED22-32DC-8D59-C1A525D628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738D79-8999-D7E9-66EC-1EBF426EA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67362D9-46D5-15AD-CE2D-761CB152778C}"/>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8" name="Footer Placeholder 7">
            <a:extLst>
              <a:ext uri="{FF2B5EF4-FFF2-40B4-BE49-F238E27FC236}">
                <a16:creationId xmlns:a16="http://schemas.microsoft.com/office/drawing/2014/main" id="{E747C427-9516-B972-B7BF-22CA871A197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3559881-FA39-8509-166D-04BC41713F6E}"/>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234996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229-9328-BA28-2BF1-54CF9F71CAE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F74927C-B97D-3237-C025-A6249C858EDD}"/>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4" name="Footer Placeholder 3">
            <a:extLst>
              <a:ext uri="{FF2B5EF4-FFF2-40B4-BE49-F238E27FC236}">
                <a16:creationId xmlns:a16="http://schemas.microsoft.com/office/drawing/2014/main" id="{76FC3D09-395C-956A-E0EE-05B6B1C9C24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83E4970E-9878-4426-F69A-CF21F801DB28}"/>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341789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E2862-59DE-B59C-FBE7-98DF0FD011CC}"/>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3" name="Footer Placeholder 2">
            <a:extLst>
              <a:ext uri="{FF2B5EF4-FFF2-40B4-BE49-F238E27FC236}">
                <a16:creationId xmlns:a16="http://schemas.microsoft.com/office/drawing/2014/main" id="{0BF6F0B0-C402-EF34-EC39-C441616A5D09}"/>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4CCA7BB-54D6-71F3-8C86-DC2C16BDF485}"/>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330171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9441-4983-6A7F-3730-10DF4DD1A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D7C7ED0-F222-B364-8EC1-C5166BE50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F124C0F-C0DE-8321-9A3F-554FABFD9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C64AD-B606-D98C-A840-D81AA06F1B52}"/>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6" name="Footer Placeholder 5">
            <a:extLst>
              <a:ext uri="{FF2B5EF4-FFF2-40B4-BE49-F238E27FC236}">
                <a16:creationId xmlns:a16="http://schemas.microsoft.com/office/drawing/2014/main" id="{C90F926B-7621-C95C-C033-8CDF958184A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DB01B0-410A-1DFA-066C-1C40B60FB189}"/>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427853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70B4-E740-C25A-7594-5F3D276A4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E65E0FB-7DF8-E5C7-B7E0-68582438D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87CBC90-E3D8-4FF1-9B7B-465060CFB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47367-A057-2769-9DED-3E15784B81B9}"/>
              </a:ext>
            </a:extLst>
          </p:cNvPr>
          <p:cNvSpPr>
            <a:spLocks noGrp="1"/>
          </p:cNvSpPr>
          <p:nvPr>
            <p:ph type="dt" sz="half" idx="10"/>
          </p:nvPr>
        </p:nvSpPr>
        <p:spPr/>
        <p:txBody>
          <a:bodyPr/>
          <a:lstStyle/>
          <a:p>
            <a:fld id="{1B3F1B10-8624-41CB-BC24-9B9DDC764AF7}" type="datetimeFigureOut">
              <a:rPr lang="en-NZ" smtClean="0"/>
              <a:t>4/02/2025</a:t>
            </a:fld>
            <a:endParaRPr lang="en-NZ"/>
          </a:p>
        </p:txBody>
      </p:sp>
      <p:sp>
        <p:nvSpPr>
          <p:cNvPr id="6" name="Footer Placeholder 5">
            <a:extLst>
              <a:ext uri="{FF2B5EF4-FFF2-40B4-BE49-F238E27FC236}">
                <a16:creationId xmlns:a16="http://schemas.microsoft.com/office/drawing/2014/main" id="{9E3D8D60-8182-8023-8408-0726537854F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280C632-63D0-08B0-ABA1-25250D2B3F24}"/>
              </a:ext>
            </a:extLst>
          </p:cNvPr>
          <p:cNvSpPr>
            <a:spLocks noGrp="1"/>
          </p:cNvSpPr>
          <p:nvPr>
            <p:ph type="sldNum" sz="quarter" idx="12"/>
          </p:nvPr>
        </p:nvSpPr>
        <p:spPr/>
        <p:txBody>
          <a:bodyPr/>
          <a:lstStyle/>
          <a:p>
            <a:fld id="{A979C8A8-CF49-4008-87AC-9C48983C0762}" type="slidenum">
              <a:rPr lang="en-NZ" smtClean="0"/>
              <a:t>‹#›</a:t>
            </a:fld>
            <a:endParaRPr lang="en-NZ"/>
          </a:p>
        </p:txBody>
      </p:sp>
    </p:spTree>
    <p:extLst>
      <p:ext uri="{BB962C8B-B14F-4D97-AF65-F5344CB8AC3E}">
        <p14:creationId xmlns:p14="http://schemas.microsoft.com/office/powerpoint/2010/main" val="251682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933FE6-28B1-74A2-6121-AA1B35AC0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C5A919A-D371-F88C-E3DD-29984EE3A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50FCA8B-11A0-C476-1A59-528759C1D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3F1B10-8624-41CB-BC24-9B9DDC764AF7}" type="datetimeFigureOut">
              <a:rPr lang="en-NZ" smtClean="0"/>
              <a:t>4/02/2025</a:t>
            </a:fld>
            <a:endParaRPr lang="en-NZ"/>
          </a:p>
        </p:txBody>
      </p:sp>
      <p:sp>
        <p:nvSpPr>
          <p:cNvPr id="5" name="Footer Placeholder 4">
            <a:extLst>
              <a:ext uri="{FF2B5EF4-FFF2-40B4-BE49-F238E27FC236}">
                <a16:creationId xmlns:a16="http://schemas.microsoft.com/office/drawing/2014/main" id="{26F8029E-9492-EEF4-E557-E21024918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2A56F8E-9851-AB55-E0FD-DBD8F828E0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79C8A8-CF49-4008-87AC-9C48983C0762}" type="slidenum">
              <a:rPr lang="en-NZ" smtClean="0"/>
              <a:t>‹#›</a:t>
            </a:fld>
            <a:endParaRPr lang="en-NZ"/>
          </a:p>
        </p:txBody>
      </p:sp>
    </p:spTree>
    <p:extLst>
      <p:ext uri="{BB962C8B-B14F-4D97-AF65-F5344CB8AC3E}">
        <p14:creationId xmlns:p14="http://schemas.microsoft.com/office/powerpoint/2010/main" val="323830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dairynz.co.nz/milking/milking-intervals/full-season-once-a-day-oad-milkin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E47A6A25-0EC6-E6C1-7D3B-585919AA6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3863"/>
            <a:ext cx="9085263"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968B7-2019-0A55-26D3-4A9DD04307D0}"/>
              </a:ext>
            </a:extLst>
          </p:cNvPr>
          <p:cNvSpPr>
            <a:spLocks noGrp="1"/>
          </p:cNvSpPr>
          <p:nvPr>
            <p:ph type="title"/>
          </p:nvPr>
        </p:nvSpPr>
        <p:spPr>
          <a:xfrm>
            <a:off x="630936" y="640080"/>
            <a:ext cx="4818888" cy="1481328"/>
          </a:xfrm>
        </p:spPr>
        <p:txBody>
          <a:bodyPr anchor="b">
            <a:normAutofit/>
          </a:bodyPr>
          <a:lstStyle/>
          <a:p>
            <a:r>
              <a:rPr lang="en-NZ" sz="5400"/>
              <a:t>Milk collection</a:t>
            </a:r>
          </a:p>
        </p:txBody>
      </p:sp>
      <p:sp>
        <p:nvSpPr>
          <p:cNvPr id="51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472122-33DC-0D48-D113-619A6C94E5BD}"/>
              </a:ext>
            </a:extLst>
          </p:cNvPr>
          <p:cNvSpPr>
            <a:spLocks noGrp="1"/>
          </p:cNvSpPr>
          <p:nvPr>
            <p:ph idx="1"/>
          </p:nvPr>
        </p:nvSpPr>
        <p:spPr>
          <a:xfrm>
            <a:off x="630936" y="2660904"/>
            <a:ext cx="5331714" cy="3740658"/>
          </a:xfrm>
        </p:spPr>
        <p:txBody>
          <a:bodyPr anchor="t">
            <a:normAutofit/>
          </a:bodyPr>
          <a:lstStyle/>
          <a:p>
            <a:pPr marL="0" indent="0">
              <a:buNone/>
            </a:pPr>
            <a:r>
              <a:rPr lang="en-US" sz="1800" dirty="0"/>
              <a:t>Tankers pick up the milk every 24 to 48 hours, and the milk must be kept chilled in the vats. Before transport, the tanker tests the milk to ensure it meets the required standards and is free from contamination. If the milk doesn't meet these standards, it must be disposed of.</a:t>
            </a:r>
          </a:p>
          <a:p>
            <a:pPr marL="0" indent="0">
              <a:buNone/>
            </a:pPr>
            <a:r>
              <a:rPr lang="en-US" sz="1800" dirty="0"/>
              <a:t>In New Zealand, milk must be chilled to a temperature of </a:t>
            </a:r>
            <a:r>
              <a:rPr lang="en-US" sz="1800" b="1" dirty="0"/>
              <a:t>less than 6°C</a:t>
            </a:r>
            <a:r>
              <a:rPr lang="en-US" sz="1800" dirty="0"/>
              <a:t> within </a:t>
            </a:r>
            <a:r>
              <a:rPr lang="en-US" sz="1800" b="1" dirty="0"/>
              <a:t>two hours</a:t>
            </a:r>
            <a:r>
              <a:rPr lang="en-US" sz="1800" dirty="0"/>
              <a:t> of completion of milking to maintain its quality and safety. This helps prevent bacterial growth and ensures the milk meets the required standards for processing and transport.</a:t>
            </a:r>
            <a:endParaRPr lang="en-NZ" sz="1800" dirty="0"/>
          </a:p>
        </p:txBody>
      </p:sp>
      <p:pic>
        <p:nvPicPr>
          <p:cNvPr id="5122" name="Picture 2" descr="Rules will ensure best quality milk reach factories">
            <a:extLst>
              <a:ext uri="{FF2B5EF4-FFF2-40B4-BE49-F238E27FC236}">
                <a16:creationId xmlns:a16="http://schemas.microsoft.com/office/drawing/2014/main" id="{074220AB-0EEC-F220-B918-5A71441C08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81887"/>
            <a:ext cx="5458968" cy="409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5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399B4-A632-051B-0E8F-C9F5DC803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9E4B8-8E3F-1394-85E2-622E2C69CC87}"/>
              </a:ext>
            </a:extLst>
          </p:cNvPr>
          <p:cNvSpPr>
            <a:spLocks noGrp="1"/>
          </p:cNvSpPr>
          <p:nvPr>
            <p:ph type="title"/>
          </p:nvPr>
        </p:nvSpPr>
        <p:spPr/>
        <p:txBody>
          <a:bodyPr/>
          <a:lstStyle/>
          <a:p>
            <a:r>
              <a:rPr lang="en-NZ" dirty="0"/>
              <a:t>Milking intervals</a:t>
            </a:r>
          </a:p>
        </p:txBody>
      </p:sp>
      <p:sp>
        <p:nvSpPr>
          <p:cNvPr id="3" name="Content Placeholder 2">
            <a:extLst>
              <a:ext uri="{FF2B5EF4-FFF2-40B4-BE49-F238E27FC236}">
                <a16:creationId xmlns:a16="http://schemas.microsoft.com/office/drawing/2014/main" id="{563CD5E1-20CF-EDD8-89F9-E2CFEB052FB6}"/>
              </a:ext>
            </a:extLst>
          </p:cNvPr>
          <p:cNvSpPr>
            <a:spLocks noGrp="1"/>
          </p:cNvSpPr>
          <p:nvPr>
            <p:ph sz="half" idx="1"/>
          </p:nvPr>
        </p:nvSpPr>
        <p:spPr/>
        <p:txBody>
          <a:bodyPr>
            <a:normAutofit fontScale="92500" lnSpcReduction="10000"/>
          </a:bodyPr>
          <a:lstStyle/>
          <a:p>
            <a:pPr marL="0" indent="0">
              <a:buNone/>
            </a:pPr>
            <a:r>
              <a:rPr lang="en-NZ" dirty="0"/>
              <a:t>The traditional milking interval is twice a day.</a:t>
            </a:r>
          </a:p>
          <a:p>
            <a:pPr marL="0" indent="0">
              <a:buNone/>
            </a:pPr>
            <a:r>
              <a:rPr lang="en-NZ" dirty="0"/>
              <a:t>However </a:t>
            </a:r>
          </a:p>
          <a:p>
            <a:pPr marL="0" indent="0">
              <a:buNone/>
            </a:pPr>
            <a:r>
              <a:rPr lang="en-NZ" dirty="0"/>
              <a:t>Some farmers </a:t>
            </a:r>
          </a:p>
          <a:p>
            <a:r>
              <a:rPr lang="en-NZ" dirty="0"/>
              <a:t>milk once a day for whole or part of the season.</a:t>
            </a:r>
          </a:p>
          <a:p>
            <a:r>
              <a:rPr lang="en-NZ" dirty="0"/>
              <a:t>have a flexible milking interval for whole of part of the season.</a:t>
            </a:r>
          </a:p>
          <a:p>
            <a:pPr marL="0" indent="0">
              <a:buNone/>
            </a:pPr>
            <a:endParaRPr lang="en-NZ" dirty="0"/>
          </a:p>
          <a:p>
            <a:endParaRPr lang="en-NZ" dirty="0"/>
          </a:p>
          <a:p>
            <a:endParaRPr lang="en-NZ" dirty="0"/>
          </a:p>
          <a:p>
            <a:endParaRPr lang="en-NZ" dirty="0"/>
          </a:p>
          <a:p>
            <a:endParaRPr lang="en-NZ" dirty="0"/>
          </a:p>
        </p:txBody>
      </p:sp>
      <p:sp>
        <p:nvSpPr>
          <p:cNvPr id="4" name="Content Placeholder 3">
            <a:extLst>
              <a:ext uri="{FF2B5EF4-FFF2-40B4-BE49-F238E27FC236}">
                <a16:creationId xmlns:a16="http://schemas.microsoft.com/office/drawing/2014/main" id="{BB3CCE7B-B415-389E-352B-8817D4497E4C}"/>
              </a:ext>
            </a:extLst>
          </p:cNvPr>
          <p:cNvSpPr>
            <a:spLocks noGrp="1"/>
          </p:cNvSpPr>
          <p:nvPr>
            <p:ph sz="half" idx="2"/>
          </p:nvPr>
        </p:nvSpPr>
        <p:spPr/>
        <p:txBody>
          <a:bodyPr>
            <a:normAutofit fontScale="92500" lnSpcReduction="10000"/>
          </a:bodyPr>
          <a:lstStyle/>
          <a:p>
            <a:pPr marL="0" indent="0">
              <a:lnSpc>
                <a:spcPct val="115000"/>
              </a:lnSpc>
              <a:spcBef>
                <a:spcPts val="0"/>
              </a:spcBef>
              <a:spcAft>
                <a:spcPts val="800"/>
              </a:spcAft>
              <a:buSzPts val="1000"/>
              <a:buNone/>
              <a:tabLst>
                <a:tab pos="457200" algn="l"/>
              </a:tabLst>
            </a:pPr>
            <a:r>
              <a:rPr lang="en-NZ" sz="2800" kern="100" dirty="0">
                <a:latin typeface="Aptos" panose="020B0004020202020204" pitchFamily="34" charset="0"/>
                <a:cs typeface="Times New Roman" panose="02020603050405020304" pitchFamily="18" charset="0"/>
              </a:rPr>
              <a:t>Flexible milking is a term for milking practices that fall between the traditional once-a-day (OAD) or twice-a-day (TAD) milking</a:t>
            </a:r>
          </a:p>
          <a:p>
            <a:pPr marL="0" indent="0">
              <a:lnSpc>
                <a:spcPct val="115000"/>
              </a:lnSpc>
              <a:spcBef>
                <a:spcPts val="0"/>
              </a:spcBef>
              <a:spcAft>
                <a:spcPts val="800"/>
              </a:spcAft>
              <a:buSzPts val="1000"/>
              <a:buNone/>
              <a:tabLst>
                <a:tab pos="457200" algn="l"/>
              </a:tabLst>
            </a:pPr>
            <a:r>
              <a:rPr lang="en-NZ" sz="2800" kern="100" dirty="0">
                <a:latin typeface="Aptos" panose="020B0004020202020204" pitchFamily="34" charset="0"/>
                <a:cs typeface="Times New Roman" panose="02020603050405020304" pitchFamily="18" charset="0"/>
              </a:rPr>
              <a:t>Examples are</a:t>
            </a:r>
          </a:p>
          <a:p>
            <a:pPr marL="342900" indent="-342900">
              <a:lnSpc>
                <a:spcPct val="115000"/>
              </a:lnSpc>
              <a:spcBef>
                <a:spcPts val="0"/>
              </a:spcBef>
              <a:spcAft>
                <a:spcPts val="800"/>
              </a:spcAft>
              <a:buSzPts val="1000"/>
              <a:buFont typeface="Symbol" panose="05050102010706020507" pitchFamily="18" charset="2"/>
              <a:buChar char=""/>
              <a:tabLst>
                <a:tab pos="457200" algn="l"/>
              </a:tabLst>
            </a:pPr>
            <a:r>
              <a:rPr lang="en-NZ" sz="2800" kern="100" dirty="0">
                <a:latin typeface="Aptos" panose="020B0004020202020204" pitchFamily="34" charset="0"/>
                <a:cs typeface="Times New Roman" panose="02020603050405020304" pitchFamily="18" charset="0"/>
              </a:rPr>
              <a:t>milking three times in two days (3-in-2) </a:t>
            </a:r>
          </a:p>
          <a:p>
            <a:pPr marL="342900" indent="-342900">
              <a:lnSpc>
                <a:spcPct val="115000"/>
              </a:lnSpc>
              <a:spcBef>
                <a:spcPts val="0"/>
              </a:spcBef>
              <a:spcAft>
                <a:spcPts val="800"/>
              </a:spcAft>
              <a:buSzPts val="1000"/>
              <a:buFont typeface="Symbol" panose="05050102010706020507" pitchFamily="18" charset="2"/>
              <a:buChar char=""/>
              <a:tabLst>
                <a:tab pos="457200" algn="l"/>
              </a:tabLst>
            </a:pPr>
            <a:r>
              <a:rPr lang="en-NZ" sz="2800" kern="100" dirty="0">
                <a:latin typeface="Aptos" panose="020B0004020202020204" pitchFamily="34" charset="0"/>
                <a:cs typeface="Times New Roman" panose="02020603050405020304" pitchFamily="18" charset="0"/>
              </a:rPr>
              <a:t> ten milkings in seven days (10-in-7)</a:t>
            </a:r>
          </a:p>
          <a:p>
            <a:endParaRPr lang="en-NZ" dirty="0"/>
          </a:p>
        </p:txBody>
      </p:sp>
    </p:spTree>
    <p:extLst>
      <p:ext uri="{BB962C8B-B14F-4D97-AF65-F5344CB8AC3E}">
        <p14:creationId xmlns:p14="http://schemas.microsoft.com/office/powerpoint/2010/main" val="219167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52D3-BF54-6F17-6077-F1AFE88CC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88025-B94C-AEAD-FF04-F05A665BB37D}"/>
              </a:ext>
            </a:extLst>
          </p:cNvPr>
          <p:cNvSpPr>
            <a:spLocks noGrp="1"/>
          </p:cNvSpPr>
          <p:nvPr>
            <p:ph type="title"/>
          </p:nvPr>
        </p:nvSpPr>
        <p:spPr/>
        <p:txBody>
          <a:bodyPr/>
          <a:lstStyle/>
          <a:p>
            <a:r>
              <a:rPr lang="en-NZ" dirty="0"/>
              <a:t>Reason farmers milk once –a-day of flexible milking</a:t>
            </a:r>
          </a:p>
        </p:txBody>
      </p:sp>
      <p:sp>
        <p:nvSpPr>
          <p:cNvPr id="3" name="Content Placeholder 2">
            <a:extLst>
              <a:ext uri="{FF2B5EF4-FFF2-40B4-BE49-F238E27FC236}">
                <a16:creationId xmlns:a16="http://schemas.microsoft.com/office/drawing/2014/main" id="{B05BDA70-0D28-C361-99A8-C58ABAD3E720}"/>
              </a:ext>
            </a:extLst>
          </p:cNvPr>
          <p:cNvSpPr>
            <a:spLocks noGrp="1"/>
          </p:cNvSpPr>
          <p:nvPr>
            <p:ph sz="half" idx="1"/>
          </p:nvPr>
        </p:nvSpPr>
        <p:spPr/>
        <p:txBody>
          <a:bodyPr>
            <a:normAutofit fontScale="55000" lnSpcReduction="20000"/>
          </a:bodyPr>
          <a:lstStyle/>
          <a:p>
            <a:pPr marL="0" indent="0">
              <a:lnSpc>
                <a:spcPct val="115000"/>
              </a:lnSpc>
              <a:spcBef>
                <a:spcPts val="0"/>
              </a:spcBef>
              <a:spcAft>
                <a:spcPts val="800"/>
              </a:spcAft>
              <a:buNone/>
            </a:pPr>
            <a:r>
              <a:rPr lang="en-NZ" sz="2900" b="1" kern="100" dirty="0">
                <a:effectLst/>
                <a:latin typeface="Aptos" panose="020B0004020202020204" pitchFamily="34" charset="0"/>
                <a:ea typeface="Aptos" panose="020B0004020202020204" pitchFamily="34" charset="0"/>
                <a:cs typeface="Times New Roman" panose="02020603050405020304" pitchFamily="18" charset="0"/>
              </a:rPr>
              <a:t>Reasons farmers consider once-a-day milking (OAD)</a:t>
            </a:r>
            <a:endParaRPr lang="en-NZ" sz="2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spcAft>
                <a:spcPts val="800"/>
              </a:spcAft>
              <a:buNone/>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The advantages depends on it the farm system or layout and can include:</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Less time spent milking cows</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To reduce staff pressure</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Feed shortage (plan to milk OAD before feed runs short rather than be forced into it)</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Stock health (lame cows, light cows, heifers, milk-fever prone cows)</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Reproduction (non-cyclers, heifers or whole herd in a feed shortage)</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Small dairy shed for herd size</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Farm layout (walking distance to shed)</a:t>
            </a:r>
          </a:p>
          <a:p>
            <a:endParaRPr lang="en-NZ" dirty="0"/>
          </a:p>
        </p:txBody>
      </p:sp>
      <p:sp>
        <p:nvSpPr>
          <p:cNvPr id="4" name="Content Placeholder 3">
            <a:extLst>
              <a:ext uri="{FF2B5EF4-FFF2-40B4-BE49-F238E27FC236}">
                <a16:creationId xmlns:a16="http://schemas.microsoft.com/office/drawing/2014/main" id="{01DFE41F-F0A5-DB6A-4833-1BEF9BDC85CB}"/>
              </a:ext>
            </a:extLst>
          </p:cNvPr>
          <p:cNvSpPr>
            <a:spLocks noGrp="1"/>
          </p:cNvSpPr>
          <p:nvPr>
            <p:ph sz="half" idx="2"/>
          </p:nvPr>
        </p:nvSpPr>
        <p:spPr/>
        <p:txBody>
          <a:bodyPr>
            <a:normAutofit fontScale="55000" lnSpcReduction="20000"/>
          </a:bodyPr>
          <a:lstStyle/>
          <a:p>
            <a:pPr marL="0" indent="0">
              <a:lnSpc>
                <a:spcPct val="115000"/>
              </a:lnSpc>
              <a:spcBef>
                <a:spcPts val="0"/>
              </a:spcBef>
              <a:spcAft>
                <a:spcPts val="800"/>
              </a:spcAft>
              <a:buSzPts val="1000"/>
              <a:buNone/>
              <a:tabLst>
                <a:tab pos="457200" algn="l"/>
              </a:tabLst>
            </a:pPr>
            <a:r>
              <a:rPr lang="en-NZ" sz="2900" b="1" kern="100" dirty="0">
                <a:latin typeface="Aptos" panose="020B0004020202020204" pitchFamily="34" charset="0"/>
                <a:cs typeface="Times New Roman" panose="02020603050405020304" pitchFamily="18" charset="0"/>
              </a:rPr>
              <a:t>Reasons for a flexible milking system</a:t>
            </a:r>
          </a:p>
          <a:p>
            <a:pPr marL="0" indent="0">
              <a:lnSpc>
                <a:spcPct val="115000"/>
              </a:lnSpc>
              <a:spcBef>
                <a:spcPts val="0"/>
              </a:spcBef>
              <a:spcAft>
                <a:spcPts val="800"/>
              </a:spcAft>
              <a:buSzPts val="1000"/>
              <a:buNone/>
              <a:tabLst>
                <a:tab pos="457200" algn="l"/>
              </a:tabLst>
            </a:pPr>
            <a:r>
              <a:rPr lang="en-NZ" sz="2900" kern="100" dirty="0">
                <a:latin typeface="Aptos" panose="020B0004020202020204" pitchFamily="34" charset="0"/>
                <a:cs typeface="Times New Roman" panose="02020603050405020304" pitchFamily="18" charset="0"/>
              </a:rPr>
              <a:t>The benefits of flexible milking are improved staff wellbeing and cow health,</a:t>
            </a:r>
          </a:p>
          <a:p>
            <a:pPr marL="0" indent="0">
              <a:lnSpc>
                <a:spcPct val="115000"/>
              </a:lnSpc>
              <a:spcBef>
                <a:spcPts val="0"/>
              </a:spcBef>
              <a:spcAft>
                <a:spcPts val="800"/>
              </a:spcAft>
              <a:buSzPts val="1000"/>
              <a:buNone/>
              <a:tabLst>
                <a:tab pos="457200" algn="l"/>
              </a:tabLst>
            </a:pPr>
            <a:r>
              <a:rPr lang="en-NZ" sz="2900" kern="100" dirty="0">
                <a:latin typeface="Aptos" panose="020B0004020202020204" pitchFamily="34" charset="0"/>
                <a:cs typeface="Times New Roman" panose="02020603050405020304" pitchFamily="18" charset="0"/>
              </a:rPr>
              <a:t> but, </a:t>
            </a:r>
          </a:p>
          <a:p>
            <a:pPr marL="0" indent="0">
              <a:lnSpc>
                <a:spcPct val="115000"/>
              </a:lnSpc>
              <a:spcBef>
                <a:spcPts val="0"/>
              </a:spcBef>
              <a:spcAft>
                <a:spcPts val="800"/>
              </a:spcAft>
              <a:buSzPts val="1000"/>
              <a:buNone/>
              <a:tabLst>
                <a:tab pos="457200" algn="l"/>
              </a:tabLst>
            </a:pPr>
            <a:r>
              <a:rPr lang="en-NZ" sz="2900" kern="100" dirty="0">
                <a:latin typeface="Aptos" panose="020B0004020202020204" pitchFamily="34" charset="0"/>
                <a:cs typeface="Times New Roman" panose="02020603050405020304" pitchFamily="18" charset="0"/>
              </a:rPr>
              <a:t>there are some challenges, such as grazing and pasture management.</a:t>
            </a:r>
          </a:p>
          <a:p>
            <a:pPr marL="0" indent="0">
              <a:lnSpc>
                <a:spcPct val="115000"/>
              </a:lnSpc>
              <a:spcBef>
                <a:spcPts val="0"/>
              </a:spcBef>
              <a:spcAft>
                <a:spcPts val="800"/>
              </a:spcAft>
              <a:buSzPts val="1000"/>
              <a:buNone/>
              <a:tabLst>
                <a:tab pos="457200" algn="l"/>
              </a:tabLst>
            </a:pPr>
            <a:endParaRPr lang="en-NZ" sz="2900" kern="100" dirty="0">
              <a:latin typeface="Aptos" panose="020B0004020202020204" pitchFamily="34" charset="0"/>
              <a:cs typeface="Times New Roman" panose="02020603050405020304" pitchFamily="18" charset="0"/>
            </a:endParaRPr>
          </a:p>
          <a:p>
            <a:pPr marL="0" indent="0">
              <a:lnSpc>
                <a:spcPct val="115000"/>
              </a:lnSpc>
              <a:spcBef>
                <a:spcPts val="0"/>
              </a:spcBef>
              <a:spcAft>
                <a:spcPts val="800"/>
              </a:spcAft>
              <a:buSzPts val="1000"/>
              <a:buNone/>
              <a:tabLst>
                <a:tab pos="457200" algn="l"/>
              </a:tabLst>
            </a:pPr>
            <a:r>
              <a:rPr lang="en-NZ" sz="2900" kern="100" dirty="0">
                <a:latin typeface="Aptos" panose="020B0004020202020204" pitchFamily="34" charset="0"/>
                <a:cs typeface="Times New Roman" panose="02020603050405020304" pitchFamily="18" charset="0"/>
              </a:rPr>
              <a:t>Video</a:t>
            </a:r>
          </a:p>
          <a:p>
            <a:pPr marL="0" indent="0">
              <a:lnSpc>
                <a:spcPct val="115000"/>
              </a:lnSpc>
              <a:spcBef>
                <a:spcPts val="0"/>
              </a:spcBef>
              <a:spcAft>
                <a:spcPts val="800"/>
              </a:spcAft>
              <a:buSzPts val="1000"/>
              <a:buNone/>
              <a:tabLst>
                <a:tab pos="457200" algn="l"/>
              </a:tabLst>
            </a:pPr>
            <a:r>
              <a:rPr lang="en-NZ" sz="2900" kern="100" dirty="0">
                <a:latin typeface="Aptos" panose="020B0004020202020204" pitchFamily="34" charset="0"/>
                <a:cs typeface="Times New Roman" panose="02020603050405020304" pitchFamily="18" charset="0"/>
                <a:hlinkClick r:id="rId2"/>
              </a:rPr>
              <a:t>Why once a day?</a:t>
            </a:r>
            <a:endParaRPr lang="en-NZ" sz="2900" kern="100" dirty="0">
              <a:latin typeface="Aptos" panose="020B0004020202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252316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52660-4B06-607D-6418-E6877AFC3CCB}"/>
              </a:ext>
            </a:extLst>
          </p:cNvPr>
          <p:cNvSpPr>
            <a:spLocks noGrp="1"/>
          </p:cNvSpPr>
          <p:nvPr>
            <p:ph type="title"/>
          </p:nvPr>
        </p:nvSpPr>
        <p:spPr>
          <a:xfrm>
            <a:off x="630936" y="640080"/>
            <a:ext cx="4818888" cy="1481328"/>
          </a:xfrm>
        </p:spPr>
        <p:txBody>
          <a:bodyPr anchor="b">
            <a:normAutofit/>
          </a:bodyPr>
          <a:lstStyle/>
          <a:p>
            <a:r>
              <a:rPr lang="en-NZ" sz="5000"/>
              <a:t>Calendar of Operations</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3A95C-260C-DF9F-3732-EFFFACB05CB5}"/>
              </a:ext>
            </a:extLst>
          </p:cNvPr>
          <p:cNvSpPr>
            <a:spLocks noGrp="1"/>
          </p:cNvSpPr>
          <p:nvPr>
            <p:ph idx="1"/>
          </p:nvPr>
        </p:nvSpPr>
        <p:spPr>
          <a:xfrm>
            <a:off x="630936" y="2660904"/>
            <a:ext cx="4818888" cy="3547872"/>
          </a:xfrm>
        </p:spPr>
        <p:txBody>
          <a:bodyPr anchor="t">
            <a:normAutofit/>
          </a:bodyPr>
          <a:lstStyle/>
          <a:p>
            <a:pPr marL="0" indent="0">
              <a:buNone/>
            </a:pPr>
            <a:r>
              <a:rPr lang="en-US" sz="2200"/>
              <a:t>While each dairy farm may operate slightly differently, they generally follow a seasonal pattern. This pattern aligns with the growth of pasture, ensuring that pasture growth is matched with the feed demands of the animals throughout the year</a:t>
            </a:r>
            <a:endParaRPr lang="en-NZ" sz="2200"/>
          </a:p>
        </p:txBody>
      </p:sp>
      <p:pic>
        <p:nvPicPr>
          <p:cNvPr id="4" name="Picture 3" descr="A black circle with white text&#10;&#10;Description automatically generated">
            <a:extLst>
              <a:ext uri="{FF2B5EF4-FFF2-40B4-BE49-F238E27FC236}">
                <a16:creationId xmlns:a16="http://schemas.microsoft.com/office/drawing/2014/main" id="{2A355D73-8A8E-78F1-2A77-95C44B326274}"/>
              </a:ext>
            </a:extLst>
          </p:cNvPr>
          <p:cNvPicPr>
            <a:picLocks noChangeAspect="1"/>
          </p:cNvPicPr>
          <p:nvPr/>
        </p:nvPicPr>
        <p:blipFill>
          <a:blip r:embed="rId2" cstate="print">
            <a:extLst>
              <a:ext uri="{28A0092B-C50C-407E-A947-70E740481C1C}">
                <a14:useLocalDpi xmlns:a14="http://schemas.microsoft.com/office/drawing/2010/main" val="0"/>
              </a:ext>
            </a:extLst>
          </a:blip>
          <a:srcRect l="4109" t="9534" r="1157" b="11131"/>
          <a:stretch>
            <a:fillRect/>
          </a:stretch>
        </p:blipFill>
        <p:spPr bwMode="auto">
          <a:xfrm>
            <a:off x="5050182" y="866014"/>
            <a:ext cx="6507834" cy="4414489"/>
          </a:xfrm>
          <a:prstGeom prst="rect">
            <a:avLst/>
          </a:prstGeom>
          <a:noFill/>
        </p:spPr>
      </p:pic>
    </p:spTree>
    <p:extLst>
      <p:ext uri="{BB962C8B-B14F-4D97-AF65-F5344CB8AC3E}">
        <p14:creationId xmlns:p14="http://schemas.microsoft.com/office/powerpoint/2010/main" val="183553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0F688-EBFF-8D38-D1DD-44E2FCF24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B2398-3EDA-82ED-195C-787C6432ED66}"/>
              </a:ext>
            </a:extLst>
          </p:cNvPr>
          <p:cNvSpPr>
            <a:spLocks noGrp="1"/>
          </p:cNvSpPr>
          <p:nvPr>
            <p:ph type="title"/>
          </p:nvPr>
        </p:nvSpPr>
        <p:spPr/>
        <p:txBody>
          <a:bodyPr/>
          <a:lstStyle/>
          <a:p>
            <a:pPr algn="ctr"/>
            <a:r>
              <a:rPr lang="en-NZ" dirty="0"/>
              <a:t>The dairy farming calendar is based around pasture growth.</a:t>
            </a:r>
          </a:p>
        </p:txBody>
      </p:sp>
      <p:pic>
        <p:nvPicPr>
          <p:cNvPr id="7" name="Content Placeholder 6">
            <a:extLst>
              <a:ext uri="{FF2B5EF4-FFF2-40B4-BE49-F238E27FC236}">
                <a16:creationId xmlns:a16="http://schemas.microsoft.com/office/drawing/2014/main" id="{5EBE142E-6F05-81E8-A4BA-D55A28A4027B}"/>
              </a:ext>
            </a:extLst>
          </p:cNvPr>
          <p:cNvPicPr>
            <a:picLocks noGrp="1" noChangeAspect="1"/>
          </p:cNvPicPr>
          <p:nvPr>
            <p:ph sz="half" idx="1"/>
          </p:nvPr>
        </p:nvPicPr>
        <p:blipFill>
          <a:blip r:embed="rId2"/>
          <a:stretch>
            <a:fillRect/>
          </a:stretch>
        </p:blipFill>
        <p:spPr>
          <a:xfrm>
            <a:off x="2423921" y="1807836"/>
            <a:ext cx="7891653" cy="4694348"/>
          </a:xfrm>
        </p:spPr>
      </p:pic>
    </p:spTree>
    <p:extLst>
      <p:ext uri="{BB962C8B-B14F-4D97-AF65-F5344CB8AC3E}">
        <p14:creationId xmlns:p14="http://schemas.microsoft.com/office/powerpoint/2010/main" val="232164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03DE9-5283-D111-BAEB-82CE542D0DA1}"/>
              </a:ext>
            </a:extLst>
          </p:cNvPr>
          <p:cNvSpPr>
            <a:spLocks noGrp="1"/>
          </p:cNvSpPr>
          <p:nvPr>
            <p:ph type="title"/>
          </p:nvPr>
        </p:nvSpPr>
        <p:spPr>
          <a:xfrm>
            <a:off x="640080" y="329184"/>
            <a:ext cx="6894576" cy="1783080"/>
          </a:xfrm>
        </p:spPr>
        <p:txBody>
          <a:bodyPr anchor="b">
            <a:normAutofit/>
          </a:bodyPr>
          <a:lstStyle/>
          <a:p>
            <a:r>
              <a:rPr lang="en-GB" sz="6100" b="1"/>
              <a:t>Winter</a:t>
            </a:r>
            <a:r>
              <a:rPr lang="en-GB" sz="6100"/>
              <a:t> </a:t>
            </a:r>
            <a:r>
              <a:rPr lang="en-GB" sz="6100" i="1"/>
              <a:t>June –Aug </a:t>
            </a:r>
            <a:br>
              <a:rPr lang="en-GB" sz="6100" i="1"/>
            </a:br>
            <a:endParaRPr lang="en-NZ" sz="6100"/>
          </a:p>
        </p:txBody>
      </p:sp>
      <p:sp>
        <p:nvSpPr>
          <p:cNvPr id="6160"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8CA176-A599-99CE-6577-CB242CDF4751}"/>
              </a:ext>
            </a:extLst>
          </p:cNvPr>
          <p:cNvSpPr>
            <a:spLocks noGrp="1"/>
          </p:cNvSpPr>
          <p:nvPr>
            <p:ph idx="1"/>
          </p:nvPr>
        </p:nvSpPr>
        <p:spPr>
          <a:xfrm>
            <a:off x="640080" y="2706624"/>
            <a:ext cx="6894576" cy="3483864"/>
          </a:xfrm>
        </p:spPr>
        <p:txBody>
          <a:bodyPr>
            <a:normAutofit/>
          </a:bodyPr>
          <a:lstStyle/>
          <a:p>
            <a:r>
              <a:rPr lang="en-US" sz="1700"/>
              <a:t>Calving and milking begin, making this the busiest time of the year for dairy farmers. </a:t>
            </a:r>
          </a:p>
          <a:p>
            <a:r>
              <a:rPr lang="en-US" sz="1700"/>
              <a:t>As cows begin lactating, the first few days of milk—known as colostrum—must be kept separate. Colostrum is vital as it contains antibodies that help immunise the calf against diseases, along with essential vitamins to give the newborn calf a strong start in life. Calving usually lasts 9-10 weeks.</a:t>
            </a:r>
          </a:p>
          <a:p>
            <a:r>
              <a:rPr lang="en-US" sz="1700"/>
              <a:t>Heifer calves from high producing cows are kept and reared as replacements.</a:t>
            </a:r>
          </a:p>
          <a:p>
            <a:r>
              <a:rPr lang="en-US" sz="1700"/>
              <a:t>Male Friesian of dairy beef calves are often sold to farmers who raise them for the bull beef  or prime meat industry. Male calves not kept for rearing for beef are sold as Bobby Calves as four-day-old.</a:t>
            </a:r>
          </a:p>
          <a:p>
            <a:endParaRPr lang="en-NZ" sz="1700"/>
          </a:p>
        </p:txBody>
      </p:sp>
      <p:pic>
        <p:nvPicPr>
          <p:cNvPr id="6150" name="Picture 6" descr="Tips for Calf Rearing">
            <a:extLst>
              <a:ext uri="{FF2B5EF4-FFF2-40B4-BE49-F238E27FC236}">
                <a16:creationId xmlns:a16="http://schemas.microsoft.com/office/drawing/2014/main" id="{23CA6248-5669-C3F1-A81D-7750A6F4D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83" r="19392" b="-1"/>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Feeding Calves For Success | The Cow Vets (2000) Ltd">
            <a:extLst>
              <a:ext uri="{FF2B5EF4-FFF2-40B4-BE49-F238E27FC236}">
                <a16:creationId xmlns:a16="http://schemas.microsoft.com/office/drawing/2014/main" id="{A0B5657D-F5DB-5307-251A-55B2CCC46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88" r="-1" b="7067"/>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89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5A4E4-A630-B299-D0FE-A40B3CDF441C}"/>
              </a:ext>
            </a:extLst>
          </p:cNvPr>
          <p:cNvSpPr>
            <a:spLocks noGrp="1"/>
          </p:cNvSpPr>
          <p:nvPr>
            <p:ph type="title"/>
          </p:nvPr>
        </p:nvSpPr>
        <p:spPr>
          <a:xfrm>
            <a:off x="640080" y="329184"/>
            <a:ext cx="6894576" cy="1783080"/>
          </a:xfrm>
        </p:spPr>
        <p:txBody>
          <a:bodyPr anchor="b">
            <a:normAutofit/>
          </a:bodyPr>
          <a:lstStyle/>
          <a:p>
            <a:r>
              <a:rPr lang="en-GB" sz="6100" b="1"/>
              <a:t>Spring</a:t>
            </a:r>
            <a:r>
              <a:rPr lang="en-GB" sz="6100"/>
              <a:t> </a:t>
            </a:r>
            <a:r>
              <a:rPr lang="en-GB" sz="6100" i="1"/>
              <a:t>Sep- Nov</a:t>
            </a:r>
            <a:br>
              <a:rPr lang="en-GB" sz="6100" i="1"/>
            </a:br>
            <a:endParaRPr lang="en-NZ" sz="6100"/>
          </a:p>
        </p:txBody>
      </p:sp>
      <p:sp>
        <p:nvSpPr>
          <p:cNvPr id="1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62539D-AB5F-BE5F-BD8F-0CE3C0B1E5CA}"/>
              </a:ext>
            </a:extLst>
          </p:cNvPr>
          <p:cNvSpPr>
            <a:spLocks noGrp="1"/>
          </p:cNvSpPr>
          <p:nvPr>
            <p:ph idx="1"/>
          </p:nvPr>
        </p:nvSpPr>
        <p:spPr>
          <a:xfrm>
            <a:off x="640080" y="2706624"/>
            <a:ext cx="6894576" cy="3483864"/>
          </a:xfrm>
        </p:spPr>
        <p:txBody>
          <a:bodyPr>
            <a:normAutofit/>
          </a:bodyPr>
          <a:lstStyle/>
          <a:p>
            <a:r>
              <a:rPr lang="en-US" sz="2000"/>
              <a:t>In late spring, around late October, cows are artificially inseminated (AI) to get them back in calf. This practice allows the use of genetically superior bull semen of both dairy and beef bulls. A  beef bull is still used to breed any cows that do not conceive through AI. </a:t>
            </a:r>
          </a:p>
          <a:p>
            <a:r>
              <a:rPr lang="en-US" sz="2000"/>
              <a:t>Silage is made in late October, ensuring it's harvested before it flowers for optimal quality. </a:t>
            </a:r>
          </a:p>
          <a:p>
            <a:r>
              <a:rPr lang="en-US" sz="2000"/>
              <a:t>Hay production takes place in November and December</a:t>
            </a:r>
          </a:p>
          <a:p>
            <a:r>
              <a:rPr lang="en-US" sz="2000"/>
              <a:t>Summer feed crops such as maize and turnips are planted.</a:t>
            </a:r>
          </a:p>
          <a:p>
            <a:endParaRPr lang="en-NZ" sz="2000"/>
          </a:p>
        </p:txBody>
      </p:sp>
      <p:pic>
        <p:nvPicPr>
          <p:cNvPr id="4" name="Picture 4">
            <a:extLst>
              <a:ext uri="{FF2B5EF4-FFF2-40B4-BE49-F238E27FC236}">
                <a16:creationId xmlns:a16="http://schemas.microsoft.com/office/drawing/2014/main" id="{496658E8-3606-4543-D327-8756C392E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61" r="23908" b="-3"/>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p:spPr>
      </p:pic>
      <p:pic>
        <p:nvPicPr>
          <p:cNvPr id="5" name="Picture 4" descr="Greenfield cow standing">
            <a:extLst>
              <a:ext uri="{FF2B5EF4-FFF2-40B4-BE49-F238E27FC236}">
                <a16:creationId xmlns:a16="http://schemas.microsoft.com/office/drawing/2014/main" id="{C8270E25-75CF-6F27-A533-2EC20FBFC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90" r="-1" b="13866"/>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92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69CC2-818F-3E1D-6FD8-1EED73DC87F5}"/>
              </a:ext>
            </a:extLst>
          </p:cNvPr>
          <p:cNvSpPr>
            <a:spLocks noGrp="1"/>
          </p:cNvSpPr>
          <p:nvPr>
            <p:ph type="title"/>
          </p:nvPr>
        </p:nvSpPr>
        <p:spPr>
          <a:xfrm>
            <a:off x="640080" y="329184"/>
            <a:ext cx="6894576" cy="1783080"/>
          </a:xfrm>
        </p:spPr>
        <p:txBody>
          <a:bodyPr anchor="b">
            <a:normAutofit/>
          </a:bodyPr>
          <a:lstStyle/>
          <a:p>
            <a:r>
              <a:rPr lang="en-GB" sz="6100" b="1"/>
              <a:t>Summer</a:t>
            </a:r>
            <a:r>
              <a:rPr lang="en-GB" sz="6100"/>
              <a:t> </a:t>
            </a:r>
            <a:r>
              <a:rPr lang="en-GB" sz="6100" i="1"/>
              <a:t>Dec-Feb</a:t>
            </a:r>
            <a:r>
              <a:rPr lang="en-GB" sz="6100"/>
              <a:t> </a:t>
            </a:r>
            <a:br>
              <a:rPr lang="en-GB" sz="6100"/>
            </a:br>
            <a:endParaRPr lang="en-NZ" sz="6100"/>
          </a:p>
        </p:txBody>
      </p:sp>
      <p:sp>
        <p:nvSpPr>
          <p:cNvPr id="8203"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068EA0-F17F-B8F9-ACF1-6DBBBD69B504}"/>
              </a:ext>
            </a:extLst>
          </p:cNvPr>
          <p:cNvSpPr>
            <a:spLocks noGrp="1"/>
          </p:cNvSpPr>
          <p:nvPr>
            <p:ph idx="1"/>
          </p:nvPr>
        </p:nvSpPr>
        <p:spPr>
          <a:xfrm>
            <a:off x="640080" y="2706624"/>
            <a:ext cx="6894576" cy="3483864"/>
          </a:xfrm>
        </p:spPr>
        <p:txBody>
          <a:bodyPr>
            <a:normAutofit/>
          </a:bodyPr>
          <a:lstStyle/>
          <a:p>
            <a:r>
              <a:rPr lang="en-US" sz="2000"/>
              <a:t>Farmers with irrigation begin irrigating their pastures to maintain growth, while those without irrigation start supplementing the cows' feed.</a:t>
            </a:r>
          </a:p>
          <a:p>
            <a:r>
              <a:rPr lang="en-US" sz="2000"/>
              <a:t>Supplementary feeds include:</a:t>
            </a:r>
          </a:p>
          <a:p>
            <a:pPr>
              <a:buFont typeface="Arial" panose="020B0604020202020204" pitchFamily="34" charset="0"/>
              <a:buChar char="•"/>
            </a:pPr>
            <a:r>
              <a:rPr lang="en-US" sz="2000"/>
              <a:t>Pasture silage or balage</a:t>
            </a:r>
          </a:p>
          <a:p>
            <a:pPr>
              <a:buFont typeface="Arial" panose="020B0604020202020204" pitchFamily="34" charset="0"/>
              <a:buChar char="•"/>
            </a:pPr>
            <a:r>
              <a:rPr lang="en-US" sz="2000"/>
              <a:t>Palm kernel</a:t>
            </a:r>
          </a:p>
          <a:p>
            <a:pPr>
              <a:buFont typeface="Arial" panose="020B0604020202020204" pitchFamily="34" charset="0"/>
              <a:buChar char="•"/>
            </a:pPr>
            <a:r>
              <a:rPr lang="en-US" sz="2000"/>
              <a:t>Crops such as maize and turnips</a:t>
            </a:r>
          </a:p>
          <a:p>
            <a:r>
              <a:rPr lang="en-US" sz="2000"/>
              <a:t>As grass quality declines during this time, cows' milk production begins to drop. Therefore, poorer milk producers are culled.</a:t>
            </a:r>
          </a:p>
          <a:p>
            <a:pPr marL="0" indent="0">
              <a:buNone/>
            </a:pPr>
            <a:endParaRPr lang="en-NZ" sz="2000"/>
          </a:p>
        </p:txBody>
      </p:sp>
      <p:pic>
        <p:nvPicPr>
          <p:cNvPr id="8196" name="Picture 4" descr="Cows Lined Up Eating The Maize Silage ...">
            <a:extLst>
              <a:ext uri="{FF2B5EF4-FFF2-40B4-BE49-F238E27FC236}">
                <a16:creationId xmlns:a16="http://schemas.microsoft.com/office/drawing/2014/main" id="{95816101-32BB-703A-A334-414D483D7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5" r="11129" b="-1"/>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8194" name="Picture 2" descr="More milk with your supplementary feed ...">
            <a:extLst>
              <a:ext uri="{FF2B5EF4-FFF2-40B4-BE49-F238E27FC236}">
                <a16:creationId xmlns:a16="http://schemas.microsoft.com/office/drawing/2014/main" id="{052000CB-CEE5-67CF-C290-C52945EBD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3815"/>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90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ABAA9-87C9-CB77-609B-9B03D23D17AA}"/>
              </a:ext>
            </a:extLst>
          </p:cNvPr>
          <p:cNvSpPr>
            <a:spLocks noGrp="1"/>
          </p:cNvSpPr>
          <p:nvPr>
            <p:ph type="title"/>
          </p:nvPr>
        </p:nvSpPr>
        <p:spPr>
          <a:xfrm>
            <a:off x="640080" y="329184"/>
            <a:ext cx="6894576" cy="1783080"/>
          </a:xfrm>
        </p:spPr>
        <p:txBody>
          <a:bodyPr anchor="b">
            <a:normAutofit/>
          </a:bodyPr>
          <a:lstStyle/>
          <a:p>
            <a:r>
              <a:rPr lang="en-GB" sz="6100" b="1"/>
              <a:t>Autumn</a:t>
            </a:r>
            <a:r>
              <a:rPr lang="en-GB" sz="6100"/>
              <a:t> </a:t>
            </a:r>
            <a:r>
              <a:rPr lang="en-GB" sz="6100" i="1"/>
              <a:t>Mar-May</a:t>
            </a:r>
            <a:r>
              <a:rPr lang="en-GB" sz="6100"/>
              <a:t> </a:t>
            </a:r>
            <a:br>
              <a:rPr lang="en-GB" sz="6100"/>
            </a:br>
            <a:endParaRPr lang="en-NZ" sz="6100"/>
          </a:p>
        </p:txBody>
      </p:sp>
      <p:sp>
        <p:nvSpPr>
          <p:cNvPr id="7179"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64A235-FB44-A7BD-941B-4F82570FFB76}"/>
              </a:ext>
            </a:extLst>
          </p:cNvPr>
          <p:cNvSpPr>
            <a:spLocks noGrp="1"/>
          </p:cNvSpPr>
          <p:nvPr>
            <p:ph idx="1"/>
          </p:nvPr>
        </p:nvSpPr>
        <p:spPr>
          <a:xfrm>
            <a:off x="640080" y="2706624"/>
            <a:ext cx="6894576" cy="3483864"/>
          </a:xfrm>
        </p:spPr>
        <p:txBody>
          <a:bodyPr>
            <a:normAutofit/>
          </a:bodyPr>
          <a:lstStyle/>
          <a:p>
            <a:r>
              <a:rPr lang="en-US" sz="1700"/>
              <a:t>Culling of poor producing cows continues throughout autumn.</a:t>
            </a:r>
          </a:p>
          <a:p>
            <a:r>
              <a:rPr lang="en-US" sz="1700"/>
              <a:t>From late April to May, cows are gradually dried off, starting with once-a-day milking, and by mid to late -May, milking stops completely.</a:t>
            </a:r>
          </a:p>
          <a:p>
            <a:r>
              <a:rPr lang="en-US" sz="1700"/>
              <a:t>Topdressing is carried out during this time, with the type of fertiliser used depending on the season. A poor autumn may require nitrogen-based fertilisers, such as urea, to maintain pasture growth.</a:t>
            </a:r>
          </a:p>
          <a:p>
            <a:r>
              <a:rPr lang="en-US" sz="1700"/>
              <a:t>While the cows are dry, the dairy shed undergoes maintenance, including replacing milking cups and other parts of the milking plant.</a:t>
            </a:r>
          </a:p>
          <a:p>
            <a:r>
              <a:rPr lang="en-US" sz="1700"/>
              <a:t>General farm maintenance is also carried out during this period.</a:t>
            </a:r>
          </a:p>
          <a:p>
            <a:endParaRPr lang="en-NZ" sz="1700"/>
          </a:p>
        </p:txBody>
      </p:sp>
      <p:pic>
        <p:nvPicPr>
          <p:cNvPr id="7172" name="Picture 4" descr="Transitioning on to winter crops">
            <a:extLst>
              <a:ext uri="{FF2B5EF4-FFF2-40B4-BE49-F238E27FC236}">
                <a16:creationId xmlns:a16="http://schemas.microsoft.com/office/drawing/2014/main" id="{4A84FF20-76AC-71C4-81E1-2A0906CCA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14" r="13642"/>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Synthetic Nitrogen Fertiliser | Tasman ...">
            <a:extLst>
              <a:ext uri="{FF2B5EF4-FFF2-40B4-BE49-F238E27FC236}">
                <a16:creationId xmlns:a16="http://schemas.microsoft.com/office/drawing/2014/main" id="{3E9E8BB1-6387-578F-2BE3-4C54178B0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34" b="-1"/>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2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AF0C5-5290-3413-F3CE-E63FD4CC1FA2}"/>
              </a:ext>
            </a:extLst>
          </p:cNvPr>
          <p:cNvSpPr>
            <a:spLocks noGrp="1"/>
          </p:cNvSpPr>
          <p:nvPr>
            <p:ph type="title"/>
          </p:nvPr>
        </p:nvSpPr>
        <p:spPr>
          <a:xfrm>
            <a:off x="630936" y="640080"/>
            <a:ext cx="4818888" cy="1481328"/>
          </a:xfrm>
        </p:spPr>
        <p:txBody>
          <a:bodyPr anchor="b">
            <a:normAutofit/>
          </a:bodyPr>
          <a:lstStyle/>
          <a:p>
            <a:r>
              <a:rPr lang="en-NZ" sz="5000"/>
              <a:t>Managing feed deficits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C76093-01E3-6101-CBFF-F209D4048606}"/>
              </a:ext>
            </a:extLst>
          </p:cNvPr>
          <p:cNvSpPr>
            <a:spLocks noGrp="1"/>
          </p:cNvSpPr>
          <p:nvPr>
            <p:ph idx="1"/>
          </p:nvPr>
        </p:nvSpPr>
        <p:spPr>
          <a:xfrm>
            <a:off x="630936" y="2660904"/>
            <a:ext cx="4818888" cy="3547872"/>
          </a:xfrm>
        </p:spPr>
        <p:txBody>
          <a:bodyPr anchor="t">
            <a:normAutofit/>
          </a:bodyPr>
          <a:lstStyle/>
          <a:p>
            <a:pPr marL="0" indent="0">
              <a:buNone/>
            </a:pPr>
            <a:r>
              <a:rPr lang="en-US" sz="2200"/>
              <a:t>Farmers make silage and/or balage from surplus spring pasture to store for feeding cows during periods of pasture shortage, particularly in summer and winter</a:t>
            </a:r>
            <a:endParaRPr lang="en-NZ" sz="2200"/>
          </a:p>
        </p:txBody>
      </p:sp>
      <p:pic>
        <p:nvPicPr>
          <p:cNvPr id="4" name="Content Placeholder 6">
            <a:extLst>
              <a:ext uri="{FF2B5EF4-FFF2-40B4-BE49-F238E27FC236}">
                <a16:creationId xmlns:a16="http://schemas.microsoft.com/office/drawing/2014/main" id="{B0D67BEC-155A-341A-FF9D-8A877C9F13B8}"/>
              </a:ext>
            </a:extLst>
          </p:cNvPr>
          <p:cNvPicPr>
            <a:picLocks noChangeAspect="1"/>
          </p:cNvPicPr>
          <p:nvPr/>
        </p:nvPicPr>
        <p:blipFill>
          <a:blip r:embed="rId2"/>
          <a:stretch>
            <a:fillRect/>
          </a:stretch>
        </p:blipFill>
        <p:spPr>
          <a:xfrm>
            <a:off x="5127469" y="899783"/>
            <a:ext cx="6878222" cy="4092541"/>
          </a:xfrm>
          <a:prstGeom prst="rect">
            <a:avLst/>
          </a:prstGeom>
        </p:spPr>
      </p:pic>
    </p:spTree>
    <p:extLst>
      <p:ext uri="{BB962C8B-B14F-4D97-AF65-F5344CB8AC3E}">
        <p14:creationId xmlns:p14="http://schemas.microsoft.com/office/powerpoint/2010/main" val="364809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A22F5-C6E7-E567-9D66-E007346D08CE}"/>
              </a:ext>
            </a:extLst>
          </p:cNvPr>
          <p:cNvSpPr>
            <a:spLocks noGrp="1"/>
          </p:cNvSpPr>
          <p:nvPr>
            <p:ph type="ctrTitle"/>
          </p:nvPr>
        </p:nvSpPr>
        <p:spPr>
          <a:xfrm>
            <a:off x="638882" y="639193"/>
            <a:ext cx="3571810" cy="3573516"/>
          </a:xfrm>
        </p:spPr>
        <p:txBody>
          <a:bodyPr>
            <a:normAutofit/>
          </a:bodyPr>
          <a:lstStyle/>
          <a:p>
            <a:pPr algn="l"/>
            <a:r>
              <a:rPr lang="en-NZ" sz="6100" dirty="0"/>
              <a:t>Dairy Faming in New Zealand</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 Regional dairy statistics | Dairy_Statistics_2022-23_book.knit">
            <a:extLst>
              <a:ext uri="{FF2B5EF4-FFF2-40B4-BE49-F238E27FC236}">
                <a16:creationId xmlns:a16="http://schemas.microsoft.com/office/drawing/2014/main" id="{48F3242E-9DE5-5612-1859-D11C68B5C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25213" y="640080"/>
            <a:ext cx="6472782" cy="5550408"/>
          </a:xfrm>
          <a:prstGeom prst="rect">
            <a:avLst/>
          </a:prstGeom>
          <a:noFill/>
        </p:spPr>
      </p:pic>
    </p:spTree>
    <p:extLst>
      <p:ext uri="{BB962C8B-B14F-4D97-AF65-F5344CB8AC3E}">
        <p14:creationId xmlns:p14="http://schemas.microsoft.com/office/powerpoint/2010/main" val="2689354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6FC8D-8EE2-02B2-3A5A-85BDAD75F0B7}"/>
            </a:ext>
          </a:extLst>
        </p:cNvPr>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209607C1-B65F-3859-7A15-04E873DD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3863"/>
            <a:ext cx="9085263"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44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7" name="Rectangle 92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D5AC4-E96C-E4EC-EBCB-6D07A575621A}"/>
              </a:ext>
            </a:extLst>
          </p:cNvPr>
          <p:cNvSpPr>
            <a:spLocks noGrp="1"/>
          </p:cNvSpPr>
          <p:nvPr>
            <p:ph type="title"/>
          </p:nvPr>
        </p:nvSpPr>
        <p:spPr>
          <a:xfrm>
            <a:off x="630936" y="640080"/>
            <a:ext cx="4818888" cy="1481328"/>
          </a:xfrm>
        </p:spPr>
        <p:txBody>
          <a:bodyPr anchor="b">
            <a:normAutofit/>
          </a:bodyPr>
          <a:lstStyle/>
          <a:p>
            <a:r>
              <a:rPr lang="en-NZ" sz="5400"/>
              <a:t>Dairy Farming</a:t>
            </a:r>
          </a:p>
        </p:txBody>
      </p:sp>
      <p:sp>
        <p:nvSpPr>
          <p:cNvPr id="922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39E466-137D-E2C6-89A5-1973999A6879}"/>
              </a:ext>
            </a:extLst>
          </p:cNvPr>
          <p:cNvSpPr>
            <a:spLocks noGrp="1"/>
          </p:cNvSpPr>
          <p:nvPr>
            <p:ph idx="1"/>
          </p:nvPr>
        </p:nvSpPr>
        <p:spPr>
          <a:xfrm>
            <a:off x="630936" y="2660904"/>
            <a:ext cx="4818888" cy="3547872"/>
          </a:xfrm>
        </p:spPr>
        <p:txBody>
          <a:bodyPr anchor="t">
            <a:normAutofit/>
          </a:bodyPr>
          <a:lstStyle/>
          <a:p>
            <a:r>
              <a:rPr lang="en-NZ" sz="1700"/>
              <a:t>Dairy farms need to grow lots of grass all year to feed cows. Dairy farming is found in many regions. The biggest regions are Waikato, Taranaki, Canterbury and Southland. These regions have:-</a:t>
            </a:r>
          </a:p>
          <a:p>
            <a:r>
              <a:rPr lang="en-NZ" sz="1700"/>
              <a:t>Areas of flat to rolling country that is easily accessible by machinery.</a:t>
            </a:r>
          </a:p>
          <a:p>
            <a:r>
              <a:rPr lang="en-NZ" sz="1700"/>
              <a:t>Moderate temperatures for growing grass and crops to feed cow outside all year round.</a:t>
            </a:r>
          </a:p>
          <a:p>
            <a:r>
              <a:rPr lang="en-NZ" sz="1700"/>
              <a:t>Reliable rainfall either natural rain or from irrigation.</a:t>
            </a:r>
          </a:p>
          <a:p>
            <a:r>
              <a:rPr lang="en-NZ" sz="1700"/>
              <a:t>Fertile soils.</a:t>
            </a:r>
          </a:p>
        </p:txBody>
      </p:sp>
      <p:pic>
        <p:nvPicPr>
          <p:cNvPr id="9218" name="Picture 2" descr="Rural Offers/Enquiries Over NZ$8,400,000 + GST: 670 The Peaks Road,  Hawarden, Hurunui | Bayleys">
            <a:extLst>
              <a:ext uri="{FF2B5EF4-FFF2-40B4-BE49-F238E27FC236}">
                <a16:creationId xmlns:a16="http://schemas.microsoft.com/office/drawing/2014/main" id="{2D61D2E9-B2BF-C695-0082-B4CF5CA5CF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3057" y="1618489"/>
            <a:ext cx="5980684" cy="336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08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436-B60E-DE9B-9E0D-8C7CF45C634F}"/>
              </a:ext>
            </a:extLst>
          </p:cNvPr>
          <p:cNvSpPr>
            <a:spLocks noGrp="1"/>
          </p:cNvSpPr>
          <p:nvPr>
            <p:ph type="title"/>
          </p:nvPr>
        </p:nvSpPr>
        <p:spPr/>
        <p:txBody>
          <a:bodyPr/>
          <a:lstStyle/>
          <a:p>
            <a:r>
              <a:rPr lang="en-NZ" dirty="0"/>
              <a:t>Dairy breeds</a:t>
            </a:r>
          </a:p>
        </p:txBody>
      </p:sp>
      <p:pic>
        <p:nvPicPr>
          <p:cNvPr id="5" name="Content Placeholder 4">
            <a:extLst>
              <a:ext uri="{FF2B5EF4-FFF2-40B4-BE49-F238E27FC236}">
                <a16:creationId xmlns:a16="http://schemas.microsoft.com/office/drawing/2014/main" id="{64699EE9-C2BB-1EBD-85B9-2C9572E1A80B}"/>
              </a:ext>
            </a:extLst>
          </p:cNvPr>
          <p:cNvPicPr>
            <a:picLocks noGrp="1" noChangeAspect="1"/>
          </p:cNvPicPr>
          <p:nvPr>
            <p:ph idx="1"/>
          </p:nvPr>
        </p:nvPicPr>
        <p:blipFill>
          <a:blip r:embed="rId3"/>
          <a:stretch>
            <a:fillRect/>
          </a:stretch>
        </p:blipFill>
        <p:spPr>
          <a:xfrm>
            <a:off x="4267367" y="425364"/>
            <a:ext cx="7662933" cy="2832186"/>
          </a:xfrm>
        </p:spPr>
      </p:pic>
      <p:pic>
        <p:nvPicPr>
          <p:cNvPr id="3" name="Picture 3">
            <a:extLst>
              <a:ext uri="{FF2B5EF4-FFF2-40B4-BE49-F238E27FC236}">
                <a16:creationId xmlns:a16="http://schemas.microsoft.com/office/drawing/2014/main" id="{5766E739-65D2-A3BC-97A6-F63489FB6B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09016" y="3775900"/>
            <a:ext cx="3857366" cy="2545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airy Cattle NZ - Crossbred Cows ...">
            <a:extLst>
              <a:ext uri="{FF2B5EF4-FFF2-40B4-BE49-F238E27FC236}">
                <a16:creationId xmlns:a16="http://schemas.microsoft.com/office/drawing/2014/main" id="{CAB0747E-655C-B94B-40DE-B0BD9E2755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5325" y="3768293"/>
            <a:ext cx="3837180" cy="255346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descr="A cow eating grass in a field&#10;&#10;Description automatically generated">
            <a:extLst>
              <a:ext uri="{FF2B5EF4-FFF2-40B4-BE49-F238E27FC236}">
                <a16:creationId xmlns:a16="http://schemas.microsoft.com/office/drawing/2014/main" id="{B919FF1B-9ADB-92FA-C2D4-202825140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2505" y="3768293"/>
            <a:ext cx="3506697" cy="2545862"/>
          </a:xfrm>
          <a:prstGeom prst="rect">
            <a:avLst/>
          </a:prstGeom>
        </p:spPr>
      </p:pic>
    </p:spTree>
    <p:extLst>
      <p:ext uri="{BB962C8B-B14F-4D97-AF65-F5344CB8AC3E}">
        <p14:creationId xmlns:p14="http://schemas.microsoft.com/office/powerpoint/2010/main" val="133963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1EE285D5-8110-4AE6-AF36-F83E457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3C371-F4F6-5228-6F24-6772F84A7810}"/>
              </a:ext>
            </a:extLst>
          </p:cNvPr>
          <p:cNvSpPr>
            <a:spLocks noGrp="1"/>
          </p:cNvSpPr>
          <p:nvPr>
            <p:ph type="title"/>
          </p:nvPr>
        </p:nvSpPr>
        <p:spPr>
          <a:xfrm>
            <a:off x="629328" y="464408"/>
            <a:ext cx="4399872" cy="1642533"/>
          </a:xfrm>
        </p:spPr>
        <p:txBody>
          <a:bodyPr anchor="b">
            <a:normAutofit/>
          </a:bodyPr>
          <a:lstStyle/>
          <a:p>
            <a:r>
              <a:rPr lang="en-NZ" sz="5400"/>
              <a:t>Infrastructure on dairy farms</a:t>
            </a:r>
          </a:p>
        </p:txBody>
      </p:sp>
      <p:sp>
        <p:nvSpPr>
          <p:cNvPr id="104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57800"/>
            <a:ext cx="3877056" cy="18288"/>
          </a:xfrm>
          <a:custGeom>
            <a:avLst/>
            <a:gdLst>
              <a:gd name="connsiteX0" fmla="*/ 0 w 3877056"/>
              <a:gd name="connsiteY0" fmla="*/ 0 h 18288"/>
              <a:gd name="connsiteX1" fmla="*/ 723717 w 3877056"/>
              <a:gd name="connsiteY1" fmla="*/ 0 h 18288"/>
              <a:gd name="connsiteX2" fmla="*/ 1447434 w 3877056"/>
              <a:gd name="connsiteY2" fmla="*/ 0 h 18288"/>
              <a:gd name="connsiteX3" fmla="*/ 1977299 w 3877056"/>
              <a:gd name="connsiteY3" fmla="*/ 0 h 18288"/>
              <a:gd name="connsiteX4" fmla="*/ 2623475 w 3877056"/>
              <a:gd name="connsiteY4" fmla="*/ 0 h 18288"/>
              <a:gd name="connsiteX5" fmla="*/ 3192109 w 3877056"/>
              <a:gd name="connsiteY5" fmla="*/ 0 h 18288"/>
              <a:gd name="connsiteX6" fmla="*/ 3877056 w 3877056"/>
              <a:gd name="connsiteY6" fmla="*/ 0 h 18288"/>
              <a:gd name="connsiteX7" fmla="*/ 3877056 w 3877056"/>
              <a:gd name="connsiteY7" fmla="*/ 18288 h 18288"/>
              <a:gd name="connsiteX8" fmla="*/ 3230880 w 3877056"/>
              <a:gd name="connsiteY8" fmla="*/ 18288 h 18288"/>
              <a:gd name="connsiteX9" fmla="*/ 2662245 w 3877056"/>
              <a:gd name="connsiteY9" fmla="*/ 18288 h 18288"/>
              <a:gd name="connsiteX10" fmla="*/ 2016069 w 3877056"/>
              <a:gd name="connsiteY10" fmla="*/ 18288 h 18288"/>
              <a:gd name="connsiteX11" fmla="*/ 1408664 w 3877056"/>
              <a:gd name="connsiteY11" fmla="*/ 18288 h 18288"/>
              <a:gd name="connsiteX12" fmla="*/ 840029 w 3877056"/>
              <a:gd name="connsiteY12" fmla="*/ 18288 h 18288"/>
              <a:gd name="connsiteX13" fmla="*/ 0 w 3877056"/>
              <a:gd name="connsiteY13" fmla="*/ 18288 h 18288"/>
              <a:gd name="connsiteX14" fmla="*/ 0 w 3877056"/>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18288" fill="none" extrusionOk="0">
                <a:moveTo>
                  <a:pt x="0" y="0"/>
                </a:moveTo>
                <a:cubicBezTo>
                  <a:pt x="155902" y="14477"/>
                  <a:pt x="567164" y="18992"/>
                  <a:pt x="723717" y="0"/>
                </a:cubicBezTo>
                <a:cubicBezTo>
                  <a:pt x="880270" y="-18992"/>
                  <a:pt x="1230427" y="-33316"/>
                  <a:pt x="1447434" y="0"/>
                </a:cubicBezTo>
                <a:cubicBezTo>
                  <a:pt x="1664441" y="33316"/>
                  <a:pt x="1866557" y="5702"/>
                  <a:pt x="1977299" y="0"/>
                </a:cubicBezTo>
                <a:cubicBezTo>
                  <a:pt x="2088041" y="-5702"/>
                  <a:pt x="2302485" y="24099"/>
                  <a:pt x="2623475" y="0"/>
                </a:cubicBezTo>
                <a:cubicBezTo>
                  <a:pt x="2944465" y="-24099"/>
                  <a:pt x="2993399" y="-19795"/>
                  <a:pt x="3192109" y="0"/>
                </a:cubicBezTo>
                <a:cubicBezTo>
                  <a:pt x="3390819" y="19795"/>
                  <a:pt x="3581349" y="-26551"/>
                  <a:pt x="3877056" y="0"/>
                </a:cubicBezTo>
                <a:cubicBezTo>
                  <a:pt x="3877095" y="7328"/>
                  <a:pt x="3877675" y="9982"/>
                  <a:pt x="3877056" y="18288"/>
                </a:cubicBezTo>
                <a:cubicBezTo>
                  <a:pt x="3576596" y="42394"/>
                  <a:pt x="3502355" y="16962"/>
                  <a:pt x="3230880" y="18288"/>
                </a:cubicBezTo>
                <a:cubicBezTo>
                  <a:pt x="2959405" y="19614"/>
                  <a:pt x="2924948" y="18543"/>
                  <a:pt x="2662245" y="18288"/>
                </a:cubicBezTo>
                <a:cubicBezTo>
                  <a:pt x="2399543" y="18033"/>
                  <a:pt x="2231855" y="26028"/>
                  <a:pt x="2016069" y="18288"/>
                </a:cubicBezTo>
                <a:cubicBezTo>
                  <a:pt x="1800283" y="10548"/>
                  <a:pt x="1665927" y="755"/>
                  <a:pt x="1408664" y="18288"/>
                </a:cubicBezTo>
                <a:cubicBezTo>
                  <a:pt x="1151402" y="35821"/>
                  <a:pt x="1016899" y="28407"/>
                  <a:pt x="840029" y="18288"/>
                </a:cubicBezTo>
                <a:cubicBezTo>
                  <a:pt x="663160" y="8169"/>
                  <a:pt x="304031" y="-14425"/>
                  <a:pt x="0" y="18288"/>
                </a:cubicBezTo>
                <a:cubicBezTo>
                  <a:pt x="-593" y="9736"/>
                  <a:pt x="244" y="6610"/>
                  <a:pt x="0" y="0"/>
                </a:cubicBezTo>
                <a:close/>
              </a:path>
              <a:path w="3877056" h="18288" stroke="0" extrusionOk="0">
                <a:moveTo>
                  <a:pt x="0" y="0"/>
                </a:moveTo>
                <a:cubicBezTo>
                  <a:pt x="205869" y="28368"/>
                  <a:pt x="460328" y="6409"/>
                  <a:pt x="646176" y="0"/>
                </a:cubicBezTo>
                <a:cubicBezTo>
                  <a:pt x="832024" y="-6409"/>
                  <a:pt x="1043494" y="26447"/>
                  <a:pt x="1331123" y="0"/>
                </a:cubicBezTo>
                <a:cubicBezTo>
                  <a:pt x="1618752" y="-26447"/>
                  <a:pt x="1675797" y="-26969"/>
                  <a:pt x="1938528" y="0"/>
                </a:cubicBezTo>
                <a:cubicBezTo>
                  <a:pt x="2201259" y="26969"/>
                  <a:pt x="2439942" y="23453"/>
                  <a:pt x="2662245" y="0"/>
                </a:cubicBezTo>
                <a:cubicBezTo>
                  <a:pt x="2884548" y="-23453"/>
                  <a:pt x="3094562" y="-7899"/>
                  <a:pt x="3308421" y="0"/>
                </a:cubicBezTo>
                <a:cubicBezTo>
                  <a:pt x="3522280" y="7899"/>
                  <a:pt x="3615459" y="3066"/>
                  <a:pt x="3877056" y="0"/>
                </a:cubicBezTo>
                <a:cubicBezTo>
                  <a:pt x="3877383" y="8595"/>
                  <a:pt x="3876984" y="13110"/>
                  <a:pt x="3877056" y="18288"/>
                </a:cubicBezTo>
                <a:cubicBezTo>
                  <a:pt x="3624575" y="4903"/>
                  <a:pt x="3478089" y="20597"/>
                  <a:pt x="3230880" y="18288"/>
                </a:cubicBezTo>
                <a:cubicBezTo>
                  <a:pt x="2983671" y="15979"/>
                  <a:pt x="2743376" y="19903"/>
                  <a:pt x="2507163" y="18288"/>
                </a:cubicBezTo>
                <a:cubicBezTo>
                  <a:pt x="2270950" y="16673"/>
                  <a:pt x="1992617" y="19013"/>
                  <a:pt x="1822216" y="18288"/>
                </a:cubicBezTo>
                <a:cubicBezTo>
                  <a:pt x="1651815" y="17563"/>
                  <a:pt x="1370782" y="42338"/>
                  <a:pt x="1253581" y="18288"/>
                </a:cubicBezTo>
                <a:cubicBezTo>
                  <a:pt x="1136380" y="-5762"/>
                  <a:pt x="854528" y="8046"/>
                  <a:pt x="723717" y="18288"/>
                </a:cubicBezTo>
                <a:cubicBezTo>
                  <a:pt x="592906" y="28530"/>
                  <a:pt x="166343" y="24405"/>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2AE4B4-91BE-8BF6-9AAE-793BD1A72FF6}"/>
              </a:ext>
            </a:extLst>
          </p:cNvPr>
          <p:cNvSpPr>
            <a:spLocks noGrp="1"/>
          </p:cNvSpPr>
          <p:nvPr>
            <p:ph idx="1"/>
          </p:nvPr>
        </p:nvSpPr>
        <p:spPr>
          <a:xfrm>
            <a:off x="629489" y="2741264"/>
            <a:ext cx="4404039" cy="3386399"/>
          </a:xfrm>
        </p:spPr>
        <p:txBody>
          <a:bodyPr>
            <a:normAutofit/>
          </a:bodyPr>
          <a:lstStyle/>
          <a:p>
            <a:pPr marL="0" indent="0">
              <a:buNone/>
            </a:pPr>
            <a:r>
              <a:rPr lang="en-NZ" sz="1500"/>
              <a:t>The infrastructure on dairy farm varies but the will all have</a:t>
            </a:r>
          </a:p>
          <a:p>
            <a:r>
              <a:rPr lang="en-NZ" sz="1500"/>
              <a:t>Dairy shed</a:t>
            </a:r>
          </a:p>
          <a:p>
            <a:r>
              <a:rPr lang="en-NZ" sz="1500"/>
              <a:t>Calf and implement sheds</a:t>
            </a:r>
          </a:p>
          <a:p>
            <a:r>
              <a:rPr lang="en-NZ" sz="1500"/>
              <a:t>Tanker race</a:t>
            </a:r>
          </a:p>
          <a:p>
            <a:r>
              <a:rPr lang="en-NZ" sz="1500"/>
              <a:t>Raceways</a:t>
            </a:r>
          </a:p>
          <a:p>
            <a:r>
              <a:rPr lang="en-NZ" sz="1500"/>
              <a:t>Effluent ponds/solids separator</a:t>
            </a:r>
          </a:p>
          <a:p>
            <a:r>
              <a:rPr lang="en-NZ" sz="1500"/>
              <a:t>Effluent irrigator</a:t>
            </a:r>
          </a:p>
          <a:p>
            <a:r>
              <a:rPr lang="en-NZ" sz="1500"/>
              <a:t>Even sized paddocks with troughs</a:t>
            </a:r>
          </a:p>
          <a:p>
            <a:r>
              <a:rPr lang="en-NZ" sz="1500"/>
              <a:t>Farm houses</a:t>
            </a:r>
          </a:p>
        </p:txBody>
      </p:sp>
      <p:pic>
        <p:nvPicPr>
          <p:cNvPr id="1026" name="Picture 2" descr="Colliers | Major dairy farm sale in South Canterbury">
            <a:extLst>
              <a:ext uri="{FF2B5EF4-FFF2-40B4-BE49-F238E27FC236}">
                <a16:creationId xmlns:a16="http://schemas.microsoft.com/office/drawing/2014/main" id="{767E857C-E870-236F-9135-9164FD765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69" r="14888" b="-5"/>
          <a:stretch/>
        </p:blipFill>
        <p:spPr bwMode="auto">
          <a:xfrm>
            <a:off x="5376648" y="448967"/>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A staff guide to operating your effluent irrigation system">
            <a:extLst>
              <a:ext uri="{FF2B5EF4-FFF2-40B4-BE49-F238E27FC236}">
                <a16:creationId xmlns:a16="http://schemas.microsoft.com/office/drawing/2014/main" id="{E8F2B3FC-9C9D-1F40-2930-7D3599DC4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142" r="20892" b="-1"/>
          <a:stretch/>
        </p:blipFill>
        <p:spPr bwMode="auto">
          <a:xfrm>
            <a:off x="5371395" y="3215684"/>
            <a:ext cx="2809123" cy="3034623"/>
          </a:xfrm>
          <a:custGeom>
            <a:avLst/>
            <a:gdLst/>
            <a:ahLst/>
            <a:cxnLst/>
            <a:rect l="l" t="t" r="r" b="b"/>
            <a:pathLst>
              <a:path w="2809123" h="3034623">
                <a:moveTo>
                  <a:pt x="909359" y="1412"/>
                </a:moveTo>
                <a:cubicBezTo>
                  <a:pt x="958144" y="-855"/>
                  <a:pt x="1007041" y="-392"/>
                  <a:pt x="1055844" y="2812"/>
                </a:cubicBezTo>
                <a:cubicBezTo>
                  <a:pt x="1188892" y="11671"/>
                  <a:pt x="1321724" y="23752"/>
                  <a:pt x="1455098" y="27433"/>
                </a:cubicBezTo>
                <a:cubicBezTo>
                  <a:pt x="1585007" y="30886"/>
                  <a:pt x="1714916" y="19724"/>
                  <a:pt x="1844174" y="11211"/>
                </a:cubicBezTo>
                <a:cubicBezTo>
                  <a:pt x="2032760" y="-1215"/>
                  <a:pt x="2221452" y="7644"/>
                  <a:pt x="2410145" y="15353"/>
                </a:cubicBezTo>
                <a:cubicBezTo>
                  <a:pt x="2481555" y="18287"/>
                  <a:pt x="2552964" y="17014"/>
                  <a:pt x="2624374" y="15060"/>
                </a:cubicBezTo>
                <a:lnTo>
                  <a:pt x="2784992" y="11774"/>
                </a:lnTo>
                <a:lnTo>
                  <a:pt x="2785432" y="38761"/>
                </a:lnTo>
                <a:cubicBezTo>
                  <a:pt x="2800584" y="206742"/>
                  <a:pt x="2808948" y="374831"/>
                  <a:pt x="2808827" y="543247"/>
                </a:cubicBezTo>
                <a:cubicBezTo>
                  <a:pt x="2810305" y="612173"/>
                  <a:pt x="2806257" y="681111"/>
                  <a:pt x="2796705" y="749514"/>
                </a:cubicBezTo>
                <a:cubicBezTo>
                  <a:pt x="2780583" y="847684"/>
                  <a:pt x="2768461" y="946836"/>
                  <a:pt x="2778522" y="1046533"/>
                </a:cubicBezTo>
                <a:cubicBezTo>
                  <a:pt x="2785553" y="1115252"/>
                  <a:pt x="2789675" y="1183862"/>
                  <a:pt x="2789432" y="1252908"/>
                </a:cubicBezTo>
                <a:cubicBezTo>
                  <a:pt x="2789432" y="1411618"/>
                  <a:pt x="2787978" y="1570434"/>
                  <a:pt x="2791008" y="1729144"/>
                </a:cubicBezTo>
                <a:cubicBezTo>
                  <a:pt x="2793675" y="1870399"/>
                  <a:pt x="2799493" y="2011110"/>
                  <a:pt x="2784826" y="2152475"/>
                </a:cubicBezTo>
                <a:cubicBezTo>
                  <a:pt x="2763249" y="2361141"/>
                  <a:pt x="2770159" y="2570898"/>
                  <a:pt x="2772704" y="2780218"/>
                </a:cubicBezTo>
                <a:lnTo>
                  <a:pt x="2785201" y="3024103"/>
                </a:lnTo>
                <a:lnTo>
                  <a:pt x="2729575" y="3019707"/>
                </a:lnTo>
                <a:cubicBezTo>
                  <a:pt x="2664468" y="3010397"/>
                  <a:pt x="2600011" y="3001566"/>
                  <a:pt x="2534253" y="3013501"/>
                </a:cubicBezTo>
                <a:cubicBezTo>
                  <a:pt x="2505606" y="3018752"/>
                  <a:pt x="2476698" y="3022690"/>
                  <a:pt x="2447790" y="3025435"/>
                </a:cubicBezTo>
                <a:cubicBezTo>
                  <a:pt x="2373985" y="3030901"/>
                  <a:pt x="2299762" y="3028945"/>
                  <a:pt x="2226426" y="3019587"/>
                </a:cubicBezTo>
                <a:cubicBezTo>
                  <a:pt x="2141266" y="3010636"/>
                  <a:pt x="2055584" y="3025196"/>
                  <a:pt x="1970684" y="3013262"/>
                </a:cubicBezTo>
                <a:cubicBezTo>
                  <a:pt x="1902309" y="3004788"/>
                  <a:pt x="1833021" y="3004466"/>
                  <a:pt x="1764554" y="3012307"/>
                </a:cubicBezTo>
                <a:cubicBezTo>
                  <a:pt x="1635120" y="3026413"/>
                  <a:pt x="1504268" y="3025530"/>
                  <a:pt x="1375082" y="3009682"/>
                </a:cubicBezTo>
                <a:cubicBezTo>
                  <a:pt x="1299687" y="2999895"/>
                  <a:pt x="1222081" y="2994286"/>
                  <a:pt x="1148118" y="3011830"/>
                </a:cubicBezTo>
                <a:cubicBezTo>
                  <a:pt x="974281" y="3053123"/>
                  <a:pt x="800184" y="3029015"/>
                  <a:pt x="627259" y="3011830"/>
                </a:cubicBezTo>
                <a:cubicBezTo>
                  <a:pt x="534391" y="3001387"/>
                  <a:pt x="440493" y="3001148"/>
                  <a:pt x="347559" y="3011113"/>
                </a:cubicBezTo>
                <a:cubicBezTo>
                  <a:pt x="278929" y="3019957"/>
                  <a:pt x="209866" y="3025232"/>
                  <a:pt x="140699" y="3026927"/>
                </a:cubicBezTo>
                <a:lnTo>
                  <a:pt x="44501" y="3024299"/>
                </a:lnTo>
                <a:lnTo>
                  <a:pt x="26973" y="2893528"/>
                </a:lnTo>
                <a:cubicBezTo>
                  <a:pt x="-4174" y="2764506"/>
                  <a:pt x="-10619" y="2635110"/>
                  <a:pt x="19693" y="2504963"/>
                </a:cubicBezTo>
                <a:cubicBezTo>
                  <a:pt x="48311" y="2384006"/>
                  <a:pt x="46914" y="2257385"/>
                  <a:pt x="15637" y="2137152"/>
                </a:cubicBezTo>
                <a:cubicBezTo>
                  <a:pt x="8714" y="2106022"/>
                  <a:pt x="4478" y="2074304"/>
                  <a:pt x="2986" y="2042386"/>
                </a:cubicBezTo>
                <a:cubicBezTo>
                  <a:pt x="-6442" y="1925867"/>
                  <a:pt x="9430" y="1810973"/>
                  <a:pt x="22676" y="1695829"/>
                </a:cubicBezTo>
                <a:cubicBezTo>
                  <a:pt x="31508" y="1622442"/>
                  <a:pt x="44993" y="1548304"/>
                  <a:pt x="22676" y="1475668"/>
                </a:cubicBezTo>
                <a:cubicBezTo>
                  <a:pt x="7389" y="1425047"/>
                  <a:pt x="3989" y="1371313"/>
                  <a:pt x="12773" y="1319017"/>
                </a:cubicBezTo>
                <a:cubicBezTo>
                  <a:pt x="27582" y="1226202"/>
                  <a:pt x="30672" y="1131749"/>
                  <a:pt x="21961" y="1038096"/>
                </a:cubicBezTo>
                <a:cubicBezTo>
                  <a:pt x="16209" y="976348"/>
                  <a:pt x="17092" y="914112"/>
                  <a:pt x="24587" y="852564"/>
                </a:cubicBezTo>
                <a:cubicBezTo>
                  <a:pt x="34491" y="769801"/>
                  <a:pt x="49886" y="685536"/>
                  <a:pt x="31150" y="602524"/>
                </a:cubicBezTo>
                <a:cubicBezTo>
                  <a:pt x="1315" y="470626"/>
                  <a:pt x="7282" y="338854"/>
                  <a:pt x="19217" y="205958"/>
                </a:cubicBezTo>
                <a:cubicBezTo>
                  <a:pt x="23692" y="156512"/>
                  <a:pt x="28406" y="106785"/>
                  <a:pt x="29763" y="56918"/>
                </a:cubicBezTo>
                <a:lnTo>
                  <a:pt x="29335" y="22484"/>
                </a:lnTo>
                <a:lnTo>
                  <a:pt x="182423" y="11326"/>
                </a:lnTo>
                <a:cubicBezTo>
                  <a:pt x="307134" y="-180"/>
                  <a:pt x="431415" y="11326"/>
                  <a:pt x="556126" y="18689"/>
                </a:cubicBezTo>
                <a:cubicBezTo>
                  <a:pt x="625195" y="22602"/>
                  <a:pt x="694588" y="27319"/>
                  <a:pt x="763549" y="16388"/>
                </a:cubicBezTo>
                <a:cubicBezTo>
                  <a:pt x="811902" y="8674"/>
                  <a:pt x="860574" y="3678"/>
                  <a:pt x="909359" y="1412"/>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Solids Separation – AgFirst Engineering">
            <a:extLst>
              <a:ext uri="{FF2B5EF4-FFF2-40B4-BE49-F238E27FC236}">
                <a16:creationId xmlns:a16="http://schemas.microsoft.com/office/drawing/2014/main" id="{F3EC88BB-2DCF-6A6F-ECD9-44DBA8A60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482" r="10760" b="1"/>
          <a:stretch/>
        </p:blipFill>
        <p:spPr bwMode="auto">
          <a:xfrm>
            <a:off x="8344949" y="453323"/>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Effluent Pond Lining | Farm Ponds ...">
            <a:extLst>
              <a:ext uri="{FF2B5EF4-FFF2-40B4-BE49-F238E27FC236}">
                <a16:creationId xmlns:a16="http://schemas.microsoft.com/office/drawing/2014/main" id="{3C0AC839-B982-CA91-779A-C2B62B82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 b="490"/>
          <a:stretch/>
        </p:blipFill>
        <p:spPr bwMode="auto">
          <a:xfrm>
            <a:off x="8350554" y="4171427"/>
            <a:ext cx="3434858" cy="2084130"/>
          </a:xfrm>
          <a:custGeom>
            <a:avLst/>
            <a:gdLst/>
            <a:ahLst/>
            <a:cxnLst/>
            <a:rect l="l" t="t" r="r" b="b"/>
            <a:pathLst>
              <a:path w="3434858" h="2084130">
                <a:moveTo>
                  <a:pt x="1225971" y="1141"/>
                </a:moveTo>
                <a:cubicBezTo>
                  <a:pt x="1283624" y="3345"/>
                  <a:pt x="1341187" y="8746"/>
                  <a:pt x="1398467" y="17334"/>
                </a:cubicBezTo>
                <a:cubicBezTo>
                  <a:pt x="1484331" y="31639"/>
                  <a:pt x="1570921" y="22789"/>
                  <a:pt x="1657200" y="16728"/>
                </a:cubicBezTo>
                <a:cubicBezTo>
                  <a:pt x="1761649" y="9334"/>
                  <a:pt x="1865993" y="5334"/>
                  <a:pt x="1970648" y="17456"/>
                </a:cubicBezTo>
                <a:cubicBezTo>
                  <a:pt x="2045091" y="26183"/>
                  <a:pt x="2119948" y="18061"/>
                  <a:pt x="2194600" y="13213"/>
                </a:cubicBezTo>
                <a:cubicBezTo>
                  <a:pt x="2272509" y="6910"/>
                  <a:pt x="2350711" y="6910"/>
                  <a:pt x="2428622" y="13213"/>
                </a:cubicBezTo>
                <a:cubicBezTo>
                  <a:pt x="2499846" y="19540"/>
                  <a:pt x="2571412" y="18037"/>
                  <a:pt x="2642398" y="8727"/>
                </a:cubicBezTo>
                <a:cubicBezTo>
                  <a:pt x="2725458" y="-1455"/>
                  <a:pt x="2808518" y="6424"/>
                  <a:pt x="2891579" y="13819"/>
                </a:cubicBezTo>
                <a:cubicBezTo>
                  <a:pt x="3037765" y="27031"/>
                  <a:pt x="3183847" y="21092"/>
                  <a:pt x="3329721" y="11394"/>
                </a:cubicBezTo>
                <a:lnTo>
                  <a:pt x="3422995" y="10092"/>
                </a:lnTo>
                <a:lnTo>
                  <a:pt x="3423106" y="30386"/>
                </a:lnTo>
                <a:cubicBezTo>
                  <a:pt x="3435867" y="237971"/>
                  <a:pt x="3438238" y="446198"/>
                  <a:pt x="3430208" y="654090"/>
                </a:cubicBezTo>
                <a:cubicBezTo>
                  <a:pt x="3423106" y="827990"/>
                  <a:pt x="3429304" y="1002474"/>
                  <a:pt x="3417295" y="1176228"/>
                </a:cubicBezTo>
                <a:cubicBezTo>
                  <a:pt x="3411355" y="1261425"/>
                  <a:pt x="3404770" y="1348083"/>
                  <a:pt x="3419490" y="1431526"/>
                </a:cubicBezTo>
                <a:cubicBezTo>
                  <a:pt x="3444413" y="1572253"/>
                  <a:pt x="3430724" y="1710643"/>
                  <a:pt x="3415229" y="1849910"/>
                </a:cubicBezTo>
                <a:cubicBezTo>
                  <a:pt x="3410101" y="1894678"/>
                  <a:pt x="3408864" y="1939801"/>
                  <a:pt x="3411481" y="1984635"/>
                </a:cubicBezTo>
                <a:lnTo>
                  <a:pt x="3420281" y="2045052"/>
                </a:lnTo>
                <a:lnTo>
                  <a:pt x="3334389" y="2032837"/>
                </a:lnTo>
                <a:cubicBezTo>
                  <a:pt x="3297879" y="2029644"/>
                  <a:pt x="3261227" y="2028419"/>
                  <a:pt x="3224622" y="2029160"/>
                </a:cubicBezTo>
                <a:cubicBezTo>
                  <a:pt x="3151412" y="2030641"/>
                  <a:pt x="3078391" y="2039983"/>
                  <a:pt x="3007079" y="2057157"/>
                </a:cubicBezTo>
                <a:cubicBezTo>
                  <a:pt x="2872697" y="2088306"/>
                  <a:pt x="2737925" y="2094750"/>
                  <a:pt x="2602371" y="2064436"/>
                </a:cubicBezTo>
                <a:cubicBezTo>
                  <a:pt x="2476389" y="2035818"/>
                  <a:pt x="2344507" y="2037215"/>
                  <a:pt x="2219280" y="2068494"/>
                </a:cubicBezTo>
                <a:cubicBezTo>
                  <a:pt x="2186857" y="2075416"/>
                  <a:pt x="2153821" y="2079653"/>
                  <a:pt x="2120577" y="2081145"/>
                </a:cubicBezTo>
                <a:cubicBezTo>
                  <a:pt x="1999217" y="2090573"/>
                  <a:pt x="1879549" y="2074701"/>
                  <a:pt x="1759622" y="2061453"/>
                </a:cubicBezTo>
                <a:cubicBezTo>
                  <a:pt x="1683186" y="2052622"/>
                  <a:pt x="1605969" y="2039136"/>
                  <a:pt x="1530313" y="2061453"/>
                </a:cubicBezTo>
                <a:cubicBezTo>
                  <a:pt x="1477590" y="2076742"/>
                  <a:pt x="1421623" y="2080142"/>
                  <a:pt x="1367155" y="2071358"/>
                </a:cubicBezTo>
                <a:cubicBezTo>
                  <a:pt x="1270484" y="2056548"/>
                  <a:pt x="1172107" y="2053457"/>
                  <a:pt x="1074563" y="2062169"/>
                </a:cubicBezTo>
                <a:cubicBezTo>
                  <a:pt x="1010251" y="2067921"/>
                  <a:pt x="945429" y="2067038"/>
                  <a:pt x="881325" y="2059543"/>
                </a:cubicBezTo>
                <a:cubicBezTo>
                  <a:pt x="795121" y="2049639"/>
                  <a:pt x="707357" y="2034243"/>
                  <a:pt x="620895" y="2052980"/>
                </a:cubicBezTo>
                <a:cubicBezTo>
                  <a:pt x="483518" y="2082816"/>
                  <a:pt x="346272" y="2076848"/>
                  <a:pt x="207854" y="2064914"/>
                </a:cubicBezTo>
                <a:cubicBezTo>
                  <a:pt x="156354" y="2060439"/>
                  <a:pt x="104562" y="2055725"/>
                  <a:pt x="52622" y="2054367"/>
                </a:cubicBezTo>
                <a:lnTo>
                  <a:pt x="12047" y="2054851"/>
                </a:lnTo>
                <a:lnTo>
                  <a:pt x="2957" y="1815310"/>
                </a:lnTo>
                <a:cubicBezTo>
                  <a:pt x="-270" y="1732929"/>
                  <a:pt x="-1846" y="1650548"/>
                  <a:pt x="3487" y="1568139"/>
                </a:cubicBezTo>
                <a:cubicBezTo>
                  <a:pt x="12457" y="1429500"/>
                  <a:pt x="20094" y="1290971"/>
                  <a:pt x="12700" y="1152224"/>
                </a:cubicBezTo>
                <a:cubicBezTo>
                  <a:pt x="7675" y="1076879"/>
                  <a:pt x="5703" y="1001421"/>
                  <a:pt x="6775" y="925999"/>
                </a:cubicBezTo>
                <a:lnTo>
                  <a:pt x="11863" y="832882"/>
                </a:lnTo>
                <a:lnTo>
                  <a:pt x="20970" y="766654"/>
                </a:lnTo>
                <a:lnTo>
                  <a:pt x="24654" y="677192"/>
                </a:lnTo>
                <a:lnTo>
                  <a:pt x="25185" y="676317"/>
                </a:lnTo>
                <a:lnTo>
                  <a:pt x="25185" y="665409"/>
                </a:lnTo>
                <a:lnTo>
                  <a:pt x="24741" y="664535"/>
                </a:lnTo>
                <a:lnTo>
                  <a:pt x="20970" y="572951"/>
                </a:lnTo>
                <a:lnTo>
                  <a:pt x="18150" y="552445"/>
                </a:lnTo>
                <a:lnTo>
                  <a:pt x="15972" y="515645"/>
                </a:lnTo>
                <a:cubicBezTo>
                  <a:pt x="2990" y="410624"/>
                  <a:pt x="-416" y="304831"/>
                  <a:pt x="5790" y="199319"/>
                </a:cubicBezTo>
                <a:lnTo>
                  <a:pt x="13901" y="9025"/>
                </a:lnTo>
                <a:lnTo>
                  <a:pt x="109477" y="8001"/>
                </a:lnTo>
                <a:cubicBezTo>
                  <a:pt x="187346" y="8970"/>
                  <a:pt x="265007" y="27152"/>
                  <a:pt x="343084" y="23759"/>
                </a:cubicBezTo>
                <a:cubicBezTo>
                  <a:pt x="579702" y="13819"/>
                  <a:pt x="816423" y="17092"/>
                  <a:pt x="1052937" y="4121"/>
                </a:cubicBezTo>
                <a:cubicBezTo>
                  <a:pt x="1110576" y="-73"/>
                  <a:pt x="1168318" y="-1064"/>
                  <a:pt x="1225971" y="11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31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82B7-81FF-6BDC-0A30-81AA4990F60A}"/>
              </a:ext>
            </a:extLst>
          </p:cNvPr>
          <p:cNvSpPr>
            <a:spLocks noGrp="1"/>
          </p:cNvSpPr>
          <p:nvPr>
            <p:ph type="title"/>
          </p:nvPr>
        </p:nvSpPr>
        <p:spPr>
          <a:xfrm>
            <a:off x="838200" y="365125"/>
            <a:ext cx="6667500" cy="1325563"/>
          </a:xfrm>
        </p:spPr>
        <p:txBody>
          <a:bodyPr>
            <a:normAutofit fontScale="90000"/>
          </a:bodyPr>
          <a:lstStyle/>
          <a:p>
            <a:r>
              <a:rPr lang="en-NZ" b="1" dirty="0"/>
              <a:t>Other infrastructure dairy farms could have</a:t>
            </a:r>
            <a:br>
              <a:rPr lang="en-NZ" b="1" dirty="0"/>
            </a:br>
            <a:endParaRPr lang="en-NZ" dirty="0"/>
          </a:p>
        </p:txBody>
      </p:sp>
      <p:sp>
        <p:nvSpPr>
          <p:cNvPr id="3" name="Content Placeholder 2">
            <a:extLst>
              <a:ext uri="{FF2B5EF4-FFF2-40B4-BE49-F238E27FC236}">
                <a16:creationId xmlns:a16="http://schemas.microsoft.com/office/drawing/2014/main" id="{FCB1FE29-45F5-534F-E9A9-30B7756BE1E0}"/>
              </a:ext>
            </a:extLst>
          </p:cNvPr>
          <p:cNvSpPr>
            <a:spLocks noGrp="1"/>
          </p:cNvSpPr>
          <p:nvPr>
            <p:ph idx="1"/>
          </p:nvPr>
        </p:nvSpPr>
        <p:spPr>
          <a:xfrm>
            <a:off x="601594" y="1690688"/>
            <a:ext cx="4924425" cy="1614488"/>
          </a:xfrm>
        </p:spPr>
        <p:txBody>
          <a:bodyPr/>
          <a:lstStyle/>
          <a:p>
            <a:r>
              <a:rPr lang="en-NZ" dirty="0"/>
              <a:t>Irrigation</a:t>
            </a:r>
          </a:p>
          <a:p>
            <a:r>
              <a:rPr lang="en-NZ" dirty="0"/>
              <a:t>Feed pad or stand off pad or herd home</a:t>
            </a:r>
          </a:p>
        </p:txBody>
      </p:sp>
      <p:pic>
        <p:nvPicPr>
          <p:cNvPr id="5" name="Picture 2" descr="Irrigation NZ: Unfair to blame farmers » METRONEWS">
            <a:extLst>
              <a:ext uri="{FF2B5EF4-FFF2-40B4-BE49-F238E27FC236}">
                <a16:creationId xmlns:a16="http://schemas.microsoft.com/office/drawing/2014/main" id="{74CDA6ED-7216-0FE1-8593-60FEB77DE9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1795" y="287984"/>
            <a:ext cx="3791580" cy="26256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rrie's Feed Pad: An Innovative Approach to Feed Pad Design and  Construction | NumatAGRI NZ">
            <a:extLst>
              <a:ext uri="{FF2B5EF4-FFF2-40B4-BE49-F238E27FC236}">
                <a16:creationId xmlns:a16="http://schemas.microsoft.com/office/drawing/2014/main" id="{9CA7EFA5-33EC-6916-E9F2-A48F50C9C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132318"/>
            <a:ext cx="3955109" cy="25256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and-off pad - DairyNZ | DairyNZ">
            <a:extLst>
              <a:ext uri="{FF2B5EF4-FFF2-40B4-BE49-F238E27FC236}">
                <a16:creationId xmlns:a16="http://schemas.microsoft.com/office/drawing/2014/main" id="{8C9C3765-7DBB-33B8-F17C-C01B5760E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408" y="4132317"/>
            <a:ext cx="4490057" cy="25256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 is indoor dairy farming - SmartShelters NZ">
            <a:extLst>
              <a:ext uri="{FF2B5EF4-FFF2-40B4-BE49-F238E27FC236}">
                <a16:creationId xmlns:a16="http://schemas.microsoft.com/office/drawing/2014/main" id="{23AD83E6-DABD-31A2-DA74-17C0B02D5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07139" y="4176296"/>
            <a:ext cx="3244620" cy="243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1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FED37-2293-AE21-F6FB-377C518527BE}"/>
              </a:ext>
            </a:extLst>
          </p:cNvPr>
          <p:cNvSpPr>
            <a:spLocks noGrp="1"/>
          </p:cNvSpPr>
          <p:nvPr>
            <p:ph type="title"/>
          </p:nvPr>
        </p:nvSpPr>
        <p:spPr>
          <a:xfrm>
            <a:off x="640080" y="329184"/>
            <a:ext cx="6894576" cy="1783080"/>
          </a:xfrm>
        </p:spPr>
        <p:txBody>
          <a:bodyPr anchor="b">
            <a:normAutofit/>
          </a:bodyPr>
          <a:lstStyle/>
          <a:p>
            <a:r>
              <a:rPr lang="en-NZ" sz="5400"/>
              <a:t>Paddocks</a:t>
            </a:r>
          </a:p>
        </p:txBody>
      </p:sp>
      <p:sp>
        <p:nvSpPr>
          <p:cNvPr id="308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D3099C-AA8F-D6D4-0781-66603A1C49BA}"/>
              </a:ext>
            </a:extLst>
          </p:cNvPr>
          <p:cNvSpPr>
            <a:spLocks noGrp="1"/>
          </p:cNvSpPr>
          <p:nvPr>
            <p:ph idx="1"/>
          </p:nvPr>
        </p:nvSpPr>
        <p:spPr>
          <a:xfrm>
            <a:off x="640080" y="2706624"/>
            <a:ext cx="6894576" cy="3483864"/>
          </a:xfrm>
        </p:spPr>
        <p:txBody>
          <a:bodyPr>
            <a:normAutofit/>
          </a:bodyPr>
          <a:lstStyle/>
          <a:p>
            <a:pPr marL="0" indent="0">
              <a:buNone/>
            </a:pPr>
            <a:r>
              <a:rPr lang="en-US" sz="2200"/>
              <a:t>Dairy farms typically have multiple paddocks, which are usually rectangular in shape. Farmers use rotational grazing combined with break feeding to manage their pastures. This method makes break feeding more efficient and helps reduce pugging, as the rectangular shape of the break feed blocks encourages cows to graze more evenly.</a:t>
            </a:r>
            <a:endParaRPr lang="en-NZ" sz="2200"/>
          </a:p>
        </p:txBody>
      </p:sp>
      <p:pic>
        <p:nvPicPr>
          <p:cNvPr id="3076" name="Picture 4" descr="Farm mapping New Zealand">
            <a:extLst>
              <a:ext uri="{FF2B5EF4-FFF2-40B4-BE49-F238E27FC236}">
                <a16:creationId xmlns:a16="http://schemas.microsoft.com/office/drawing/2014/main" id="{AFD617AC-E223-1172-4E90-9E4C0E14E5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624139"/>
            <a:ext cx="4014216" cy="28400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ryer farm pics 048">
            <a:extLst>
              <a:ext uri="{FF2B5EF4-FFF2-40B4-BE49-F238E27FC236}">
                <a16:creationId xmlns:a16="http://schemas.microsoft.com/office/drawing/2014/main" id="{8482F90C-FABF-2C85-D8A4-3A7E954456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945888" y="3698192"/>
            <a:ext cx="3932168" cy="26247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036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07162-EFB9-F4E8-7232-8A297FEDEC46}"/>
              </a:ext>
            </a:extLst>
          </p:cNvPr>
          <p:cNvSpPr>
            <a:spLocks noGrp="1"/>
          </p:cNvSpPr>
          <p:nvPr>
            <p:ph type="title"/>
          </p:nvPr>
        </p:nvSpPr>
        <p:spPr>
          <a:xfrm>
            <a:off x="630936" y="640080"/>
            <a:ext cx="4818888" cy="1481328"/>
          </a:xfrm>
        </p:spPr>
        <p:txBody>
          <a:bodyPr anchor="b">
            <a:normAutofit/>
          </a:bodyPr>
          <a:lstStyle/>
          <a:p>
            <a:r>
              <a:rPr lang="en-NZ" sz="5400"/>
              <a:t>Farm design</a:t>
            </a:r>
          </a:p>
        </p:txBody>
      </p:sp>
      <p:sp>
        <p:nvSpPr>
          <p:cNvPr id="41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B37E00-6F6B-DA8D-EA71-F18345AB79C0}"/>
              </a:ext>
            </a:extLst>
          </p:cNvPr>
          <p:cNvSpPr>
            <a:spLocks noGrp="1"/>
          </p:cNvSpPr>
          <p:nvPr>
            <p:ph idx="1"/>
          </p:nvPr>
        </p:nvSpPr>
        <p:spPr>
          <a:xfrm>
            <a:off x="630936" y="2660904"/>
            <a:ext cx="5160264" cy="3547872"/>
          </a:xfrm>
        </p:spPr>
        <p:txBody>
          <a:bodyPr anchor="t">
            <a:normAutofit/>
          </a:bodyPr>
          <a:lstStyle/>
          <a:p>
            <a:r>
              <a:rPr lang="en-US" sz="1500" dirty="0"/>
              <a:t>Well-designed race ways  reduces incidents of lameness and  allows cows to move easily between paddocks and the milking shed.</a:t>
            </a:r>
          </a:p>
          <a:p>
            <a:r>
              <a:rPr lang="en-US" sz="1500" dirty="0"/>
              <a:t>A well-planned milking shed and system reduce stress for both cows and farm staff, improving efficiency and </a:t>
            </a:r>
            <a:r>
              <a:rPr lang="en-US" sz="1500" dirty="0" err="1"/>
              <a:t>minimising</a:t>
            </a:r>
            <a:r>
              <a:rPr lang="en-US" sz="1500" dirty="0"/>
              <a:t> the risk of injury.</a:t>
            </a:r>
          </a:p>
          <a:p>
            <a:r>
              <a:rPr lang="en-US" sz="1500" dirty="0"/>
              <a:t>Well-planned infrastructure allows for easy observation and management of cow health.</a:t>
            </a:r>
          </a:p>
          <a:p>
            <a:r>
              <a:rPr lang="en-US" sz="1500" dirty="0"/>
              <a:t>Effective design of paddocks and grazing areas supports rotational grazing, helping to maintain pasture quality and prevent overgrazing.</a:t>
            </a:r>
          </a:p>
          <a:p>
            <a:r>
              <a:rPr lang="en-US" sz="1500" dirty="0"/>
              <a:t>Good infrastructure makes daily tasks more efficient and less physically demanding for farm staff, reducing stress on both cows and staff.</a:t>
            </a:r>
            <a:endParaRPr lang="en-NZ" sz="1500" dirty="0"/>
          </a:p>
        </p:txBody>
      </p:sp>
      <p:pic>
        <p:nvPicPr>
          <p:cNvPr id="4104" name="Picture 8" descr="Clandeboye - PGG Wrightson Real Estate">
            <a:extLst>
              <a:ext uri="{FF2B5EF4-FFF2-40B4-BE49-F238E27FC236}">
                <a16:creationId xmlns:a16="http://schemas.microsoft.com/office/drawing/2014/main" id="{82D51B41-995A-0D31-1E37-BD57C7622D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102" y="1380744"/>
            <a:ext cx="5984107" cy="399439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93 Naylor Road And 633 Racecourse Road, Matakanui, Central Otago For Sale -  Property Brokers">
            <a:extLst>
              <a:ext uri="{FF2B5EF4-FFF2-40B4-BE49-F238E27FC236}">
                <a16:creationId xmlns:a16="http://schemas.microsoft.com/office/drawing/2014/main" id="{03C18924-6705-A8A8-2BA7-98EA7F1927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93 Naylor Road And 633 Racecourse Road, Matakanui, Central Otago For Sale -  Property Brokers">
            <a:extLst>
              <a:ext uri="{FF2B5EF4-FFF2-40B4-BE49-F238E27FC236}">
                <a16:creationId xmlns:a16="http://schemas.microsoft.com/office/drawing/2014/main" id="{E538761C-B077-019D-B848-AD215E467D8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3353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0DD9-40F9-9ACB-1B79-81403355E631}"/>
              </a:ext>
            </a:extLst>
          </p:cNvPr>
          <p:cNvSpPr>
            <a:spLocks noGrp="1"/>
          </p:cNvSpPr>
          <p:nvPr>
            <p:ph type="title"/>
          </p:nvPr>
        </p:nvSpPr>
        <p:spPr>
          <a:xfrm>
            <a:off x="838200" y="365125"/>
            <a:ext cx="3203448" cy="1325563"/>
          </a:xfrm>
        </p:spPr>
        <p:txBody>
          <a:bodyPr/>
          <a:lstStyle/>
          <a:p>
            <a:r>
              <a:rPr lang="en-NZ"/>
              <a:t>Dairy Sheds</a:t>
            </a:r>
            <a:endParaRPr lang="en-NZ" dirty="0"/>
          </a:p>
        </p:txBody>
      </p:sp>
      <p:sp>
        <p:nvSpPr>
          <p:cNvPr id="3" name="Content Placeholder 2">
            <a:extLst>
              <a:ext uri="{FF2B5EF4-FFF2-40B4-BE49-F238E27FC236}">
                <a16:creationId xmlns:a16="http://schemas.microsoft.com/office/drawing/2014/main" id="{F01BB77B-A1F3-8629-3A3B-B68C9D43F4C6}"/>
              </a:ext>
            </a:extLst>
          </p:cNvPr>
          <p:cNvSpPr>
            <a:spLocks noGrp="1"/>
          </p:cNvSpPr>
          <p:nvPr>
            <p:ph idx="1"/>
          </p:nvPr>
        </p:nvSpPr>
        <p:spPr>
          <a:xfrm>
            <a:off x="838199" y="1825625"/>
            <a:ext cx="4276725" cy="4351338"/>
          </a:xfrm>
        </p:spPr>
        <p:txBody>
          <a:bodyPr>
            <a:normAutofit fontScale="92500" lnSpcReduction="20000"/>
          </a:bodyPr>
          <a:lstStyle/>
          <a:p>
            <a:pPr marL="0" indent="0">
              <a:buNone/>
            </a:pPr>
            <a:r>
              <a:rPr lang="en-GB"/>
              <a:t>There are 2  main types of dairy shed Herringbone and Rotary.</a:t>
            </a:r>
          </a:p>
          <a:p>
            <a:pPr marL="0" indent="0">
              <a:buNone/>
            </a:pPr>
            <a:r>
              <a:rPr lang="en-GB"/>
              <a:t>Dairy shed hygiene is important for </a:t>
            </a:r>
          </a:p>
          <a:p>
            <a:r>
              <a:rPr lang="en-GB"/>
              <a:t>Milk quality</a:t>
            </a:r>
          </a:p>
          <a:p>
            <a:r>
              <a:rPr lang="en-GB"/>
              <a:t>Reducing incidents of mastitis</a:t>
            </a:r>
          </a:p>
          <a:p>
            <a:r>
              <a:rPr lang="en-GB"/>
              <a:t>Meet health and food safety regulations  </a:t>
            </a:r>
          </a:p>
          <a:p>
            <a:r>
              <a:rPr lang="en-GB"/>
              <a:t>Minimising health risks for farm staff and cows. </a:t>
            </a:r>
          </a:p>
          <a:p>
            <a:pPr marL="0" indent="0">
              <a:buNone/>
            </a:pPr>
            <a:endParaRPr lang="en-NZ" dirty="0"/>
          </a:p>
        </p:txBody>
      </p:sp>
      <p:pic>
        <p:nvPicPr>
          <p:cNvPr id="4" name="Picture 2" descr="Allflex Livestock Intelligence ...">
            <a:extLst>
              <a:ext uri="{FF2B5EF4-FFF2-40B4-BE49-F238E27FC236}">
                <a16:creationId xmlns:a16="http://schemas.microsoft.com/office/drawing/2014/main" id="{371D2FEE-433B-6047-6D2B-E22F8D71D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78" r="486"/>
          <a:stretch/>
        </p:blipFill>
        <p:spPr bwMode="auto">
          <a:xfrm>
            <a:off x="5437128" y="96760"/>
            <a:ext cx="4058288" cy="2720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rringbone Bail and Pit Design ...">
            <a:extLst>
              <a:ext uri="{FF2B5EF4-FFF2-40B4-BE49-F238E27FC236}">
                <a16:creationId xmlns:a16="http://schemas.microsoft.com/office/drawing/2014/main" id="{C34B3FB6-956F-786F-5EF6-07FAA725C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65693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Rotary milking">
            <a:extLst>
              <a:ext uri="{FF2B5EF4-FFF2-40B4-BE49-F238E27FC236}">
                <a16:creationId xmlns:a16="http://schemas.microsoft.com/office/drawing/2014/main" id="{1E8F331B-324C-0E19-FEF5-72DD5098E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 r="-3" b="-3"/>
          <a:stretch/>
        </p:blipFill>
        <p:spPr bwMode="auto">
          <a:xfrm>
            <a:off x="5459102" y="2978896"/>
            <a:ext cx="4058288" cy="27205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Page251b">
            <a:extLst>
              <a:ext uri="{FF2B5EF4-FFF2-40B4-BE49-F238E27FC236}">
                <a16:creationId xmlns:a16="http://schemas.microsoft.com/office/drawing/2014/main" id="{FBE4E3F7-9427-2DC1-F1E0-37DEE48CE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0199" y="3429000"/>
            <a:ext cx="1759502" cy="175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33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TotalTime>
  <Words>1159</Words>
  <Application>Microsoft Office PowerPoint</Application>
  <PresentationFormat>Widescreen</PresentationFormat>
  <Paragraphs>98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Symbol</vt:lpstr>
      <vt:lpstr>Office Theme</vt:lpstr>
      <vt:lpstr>PowerPoint Presentation</vt:lpstr>
      <vt:lpstr>Dairy Faming in New Zealand</vt:lpstr>
      <vt:lpstr>Dairy Farming</vt:lpstr>
      <vt:lpstr>Dairy breeds</vt:lpstr>
      <vt:lpstr>Infrastructure on dairy farms</vt:lpstr>
      <vt:lpstr>Other infrastructure dairy farms could have </vt:lpstr>
      <vt:lpstr>Paddocks</vt:lpstr>
      <vt:lpstr>Farm design</vt:lpstr>
      <vt:lpstr>Dairy Sheds</vt:lpstr>
      <vt:lpstr>Milk collection</vt:lpstr>
      <vt:lpstr>Milking intervals</vt:lpstr>
      <vt:lpstr>Reason farmers milk once –a-day of flexible milking</vt:lpstr>
      <vt:lpstr>Calendar of Operations</vt:lpstr>
      <vt:lpstr>The dairy farming calendar is based around pasture growth.</vt:lpstr>
      <vt:lpstr>Winter June –Aug  </vt:lpstr>
      <vt:lpstr>Spring Sep- Nov </vt:lpstr>
      <vt:lpstr>Summer Dec-Feb  </vt:lpstr>
      <vt:lpstr>Autumn Mar-May  </vt:lpstr>
      <vt:lpstr>Managing feed deficits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3</cp:revision>
  <dcterms:created xsi:type="dcterms:W3CDTF">2025-01-30T00:23:41Z</dcterms:created>
  <dcterms:modified xsi:type="dcterms:W3CDTF">2025-02-03T22:21:02Z</dcterms:modified>
</cp:coreProperties>
</file>