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93" r:id="rId2"/>
    <p:sldId id="256" r:id="rId3"/>
    <p:sldId id="258" r:id="rId4"/>
    <p:sldId id="294" r:id="rId5"/>
    <p:sldId id="260" r:id="rId6"/>
    <p:sldId id="262" r:id="rId7"/>
    <p:sldId id="297" r:id="rId8"/>
    <p:sldId id="261" r:id="rId9"/>
    <p:sldId id="296" r:id="rId10"/>
    <p:sldId id="295" r:id="rId11"/>
    <p:sldId id="259" r:id="rId12"/>
    <p:sldId id="299" r:id="rId13"/>
    <p:sldId id="300" r:id="rId14"/>
    <p:sldId id="302" r:id="rId15"/>
    <p:sldId id="305" r:id="rId16"/>
    <p:sldId id="301" r:id="rId17"/>
    <p:sldId id="304" r:id="rId18"/>
    <p:sldId id="298" r:id="rId19"/>
    <p:sldId id="303" r:id="rId20"/>
    <p:sldId id="26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48BCE-542A-49E5-B9AC-856D53080CDB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8A17F-78DA-4291-A049-6D462F3D7C1D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13899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50000"/>
              </a:spcBef>
            </a:pPr>
            <a:endParaRPr lang="en-GB" b="1" dirty="0"/>
          </a:p>
          <a:p>
            <a:pPr>
              <a:spcBef>
                <a:spcPct val="50000"/>
              </a:spcBef>
            </a:pPr>
            <a:r>
              <a:rPr lang="en-GB" b="1" dirty="0"/>
              <a:t>Most farmers start calving in</a:t>
            </a:r>
          </a:p>
          <a:p>
            <a:pPr>
              <a:spcBef>
                <a:spcPct val="50000"/>
              </a:spcBef>
            </a:pPr>
            <a:r>
              <a:rPr lang="en-GB" b="1" dirty="0"/>
              <a:t>Winter</a:t>
            </a:r>
            <a:r>
              <a:rPr lang="en-GB" dirty="0"/>
              <a:t> </a:t>
            </a:r>
            <a:r>
              <a:rPr lang="en-GB" i="1" dirty="0"/>
              <a:t>June –Aug </a:t>
            </a:r>
          </a:p>
          <a:p>
            <a:pPr>
              <a:spcBef>
                <a:spcPct val="50000"/>
              </a:spcBef>
            </a:pPr>
            <a:r>
              <a:rPr lang="en-GB" dirty="0"/>
              <a:t>Calving and milking begin. This is the busiest time of the year for a dairy farmer. </a:t>
            </a:r>
          </a:p>
          <a:p>
            <a:pPr>
              <a:spcBef>
                <a:spcPct val="50000"/>
              </a:spcBef>
            </a:pPr>
            <a:r>
              <a:rPr lang="en-GB" dirty="0"/>
              <a:t> Calving usually begins in July and the cows start </a:t>
            </a:r>
            <a:r>
              <a:rPr lang="en-GB" b="1" dirty="0"/>
              <a:t>lactating (milking).   This is to match feed supply.</a:t>
            </a:r>
          </a:p>
          <a:p>
            <a:pPr>
              <a:spcBef>
                <a:spcPct val="50000"/>
              </a:spcBef>
            </a:pPr>
            <a:r>
              <a:rPr lang="en-GB" dirty="0"/>
              <a:t>The first few days of milk from the cow has to be kept separate as this milk has </a:t>
            </a:r>
            <a:r>
              <a:rPr lang="en-GB" b="1" dirty="0"/>
              <a:t>colostrum </a:t>
            </a:r>
            <a:r>
              <a:rPr lang="en-GB" dirty="0"/>
              <a:t>in it. Colostrum is milk that immunises the calf against diseases, has lots of vitamins and gives the new born calf a good start in life. </a:t>
            </a:r>
          </a:p>
          <a:p>
            <a:pPr>
              <a:spcBef>
                <a:spcPct val="50000"/>
              </a:spcBef>
            </a:pPr>
            <a:r>
              <a:rPr lang="en-GB" dirty="0"/>
              <a:t>Farmers aim to have all cows calving in under 10 weeks few weeks. The more concentrated the calving the more efficient the farm system.</a:t>
            </a:r>
          </a:p>
          <a:p>
            <a:pPr>
              <a:spcBef>
                <a:spcPct val="50000"/>
              </a:spcBef>
            </a:pPr>
            <a:endParaRPr lang="en-GB" dirty="0"/>
          </a:p>
          <a:p>
            <a:pPr>
              <a:spcBef>
                <a:spcPct val="50000"/>
              </a:spcBef>
            </a:pPr>
            <a:r>
              <a:rPr lang="en-GB" dirty="0"/>
              <a:t>Some farmers calve in autumn especially in northland  to match pasture growth as winters a mild and summers are generally hot and dry.</a:t>
            </a:r>
            <a:endParaRPr lang="en-NZ" dirty="0"/>
          </a:p>
          <a:p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8A17F-78DA-4291-A049-6D462F3D7C1D}" type="slidenum">
              <a:rPr lang="en-NZ" smtClean="0"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759891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N </a:t>
            </a:r>
            <a:r>
              <a:rPr lang="en-NZ" dirty="0" err="1"/>
              <a:t>fertliser</a:t>
            </a:r>
            <a:r>
              <a:rPr lang="en-NZ" dirty="0"/>
              <a:t> is spread onto pasture to boost pasture growth in late winter early spring.</a:t>
            </a:r>
          </a:p>
          <a:p>
            <a:endParaRPr lang="en-NZ" dirty="0"/>
          </a:p>
          <a:p>
            <a:r>
              <a:rPr lang="en-NZ" dirty="0"/>
              <a:t>N fertiliser is also add  to paddocks after silage has been made to speed up growth.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5D8A17F-78DA-4291-A049-6D462F3D7C1D}" type="slidenum">
              <a:rPr lang="en-NZ" smtClean="0"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079541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4613E-35F3-F8D9-B833-598E3FDCD3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3A153A-5151-9E8F-8D75-66BB8D046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DACE6-1E58-EC9C-2572-966D0F278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8549E-33DA-2D70-1C87-49C87E854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40A2C6-D9FF-2F82-7F25-4B6E6E71B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4606029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1251D-45A0-669A-90C4-2F629169C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B7B9EF-DE4B-66E3-C865-A2D5FB5CE4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65C246-3CAA-7212-C18A-9E74CC9EC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368E5-0614-726E-5158-7F6E22AAA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2EFFA6-68E4-CFCE-C665-86969ABA4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20879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EBC2B6-B57A-2CFA-03CB-9FA2346F22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184030-8FC5-B2FE-4B82-8D72B0EBF0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7650FA-D311-656E-DC02-DBFC39F1A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91C251-AEE8-B2FF-B64C-6597A161E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A905E5-DDA0-34AE-5DB9-A22D5B0AF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4920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EDBF4E-2AD6-FE31-0F57-B41BCD61BB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A0F1DB-25DA-94B3-0F58-913494347E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95799-D51E-897B-9167-8DF7012BB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87D28-22CB-D886-0303-1B9787619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79FBC8-19D0-C02A-58E7-B8A1F4EE7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0484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AF8A-1509-E41A-2523-9DFE2F8BD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2B2B3B-9E3B-1E3E-092E-845E93B4DB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03688-8F46-A0E7-E485-513ED81FC0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0B31C3-0083-8E5E-6A43-0086CA064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A7664-7EDC-7105-7B9C-FD167580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9431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2884-A37C-95B1-DABC-392C29498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319EA3-D69B-06F4-7CDC-E955F5B71F0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69CAFC2-1519-7F9F-0747-4B0D1BBFE4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65E6E8-A354-F51B-0C13-CA811735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19D3AF-A0B7-5D8D-8229-EDDC21AE6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AB8EF7-A84C-F293-F8FA-43194E413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197238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A894C3-2A2A-46FF-3BC4-09BACBE0C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5DE546-96CB-0F26-FF39-B3913F02B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D0E724B-D71F-25F9-4D83-10124BF2E1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ABEC2BE-DA9A-5C49-A6A6-EF36CECE43A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0B474A-418C-95CD-9F0A-2FF6FBE6F6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175203-5B46-141A-1B16-762D874BF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AB6613-0620-5FD3-8114-2595CFECC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91FC5C-C21F-88A0-8F73-DBFFE08D1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35704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83EB2-3DFC-095E-EC63-274A3BF9D2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78C892C-7A28-CE80-D159-D68A1954A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AADF65-A644-EC4B-060B-84DE336EE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961EF4-DAEB-8F30-1BB1-28102387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2862440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73E33-B99B-794A-2B25-0F7747A120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B39654-77B9-EEC1-AEB9-A5C98B91F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B58625-ADA1-7952-ECBE-B144C3815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053602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F1AAA-7FE1-6ADA-5100-4F20CDBF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563C5C-25C5-D05E-24C1-329F3D4B52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FC5D36-3114-BAF1-0EB8-85EA370715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9CC2BF-45DB-13D5-11E2-8C8861E8B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D0D9-59A7-BC85-A992-227D49051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1248EF-FC49-9EAA-1FA7-C4CC42C2CD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34740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1B1729-12C8-F083-7054-A46644381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A1476-1518-0434-6DCA-9ECE67BAA6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012AD-45F6-EACE-E402-D0E8FC90A8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564C15-D9C0-3C7E-0F1F-688BEEF9E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543DAB-71FB-A0FB-26EB-FC3D9B7DB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2AB868-44A7-93E4-F829-58279D8D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367210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998EB3-6310-A029-BDE2-644AE7CA9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N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2B0FA-B301-A2B1-F6A8-7C22096020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F76CEA-A5FA-35F4-F251-604DC6FB88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23976-AF9E-428D-B4B7-12743E1C5607}" type="datetimeFigureOut">
              <a:rPr lang="en-NZ" smtClean="0"/>
              <a:t>4/02/2025</a:t>
            </a:fld>
            <a:endParaRPr lang="en-N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8B0C69-5774-366F-6ABD-048417361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N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2FB65-2A99-F204-A736-1F68AA51828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04DD738-5C70-471B-A761-E449AE22CA8F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06864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E47A6A25-0EC6-E6C1-7D3B-585919AA6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423863"/>
            <a:ext cx="90852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111F62-9332-D3A4-A0D4-7A113CF1F1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97B2B-11B6-0A76-3641-5C32C23D0E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dirty="0"/>
              <a:t>Paddocks Shut for Silage</a:t>
            </a:r>
            <a:endParaRPr lang="en-NZ" dirty="0"/>
          </a:p>
        </p:txBody>
      </p:sp>
      <p:pic>
        <p:nvPicPr>
          <p:cNvPr id="4" name="Picture 4" descr="Cryer farm pics 007">
            <a:extLst>
              <a:ext uri="{FF2B5EF4-FFF2-40B4-BE49-F238E27FC236}">
                <a16:creationId xmlns:a16="http://schemas.microsoft.com/office/drawing/2014/main" id="{565EDBBE-0230-4A84-6B60-36391AC245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2200275"/>
            <a:ext cx="5147686" cy="343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5DE9723-8060-843E-5784-1A5F231D9C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 r="16043"/>
          <a:stretch/>
        </p:blipFill>
        <p:spPr>
          <a:xfrm>
            <a:off x="6991350" y="1027905"/>
            <a:ext cx="4482497" cy="4659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47687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368CC2-80AF-A1BE-CB2F-49AD8E99D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11530A-4EFD-D20A-1721-9728D1637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200"/>
              <a:t>Mating (Artificial insemination)</a:t>
            </a:r>
            <a:endParaRPr lang="en-US" sz="520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F0622DAC-74E8-05AE-A26D-70FDA3FD19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105" y="2909751"/>
            <a:ext cx="3797536" cy="2848152"/>
          </a:xfrm>
          <a:prstGeom prst="rect">
            <a:avLst/>
          </a:prstGeom>
          <a:noFill/>
        </p:spPr>
      </p:pic>
      <p:pic>
        <p:nvPicPr>
          <p:cNvPr id="4" name="Picture 5" descr="DSCF0002">
            <a:extLst>
              <a:ext uri="{FF2B5EF4-FFF2-40B4-BE49-F238E27FC236}">
                <a16:creationId xmlns:a16="http://schemas.microsoft.com/office/drawing/2014/main" id="{EAD45E93-567E-CD24-A6EB-677BA0F4F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1791" y="2909751"/>
            <a:ext cx="3797536" cy="28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Greenfield cow standing">
            <a:extLst>
              <a:ext uri="{FF2B5EF4-FFF2-40B4-BE49-F238E27FC236}">
                <a16:creationId xmlns:a16="http://schemas.microsoft.com/office/drawing/2014/main" id="{B9BE6018-BAA1-B38A-A070-3575FA4AFB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6448" y="2909751"/>
            <a:ext cx="3797536" cy="28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181855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C40747-4840-1352-C9C9-2E47CB9F3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377C06-0FF1-A938-6AF9-2C76B6049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/>
              <a:t>Making Silage</a:t>
            </a:r>
          </a:p>
        </p:txBody>
      </p:sp>
      <p:pic>
        <p:nvPicPr>
          <p:cNvPr id="6" name="Picture 6" descr="DSC00066">
            <a:extLst>
              <a:ext uri="{FF2B5EF4-FFF2-40B4-BE49-F238E27FC236}">
                <a16:creationId xmlns:a16="http://schemas.microsoft.com/office/drawing/2014/main" id="{CD7CE20A-B7DD-FA2E-8932-385A63B57A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6759" y="2438210"/>
            <a:ext cx="3797536" cy="28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DSC00098">
            <a:extLst>
              <a:ext uri="{FF2B5EF4-FFF2-40B4-BE49-F238E27FC236}">
                <a16:creationId xmlns:a16="http://schemas.microsoft.com/office/drawing/2014/main" id="{3260C73C-5999-7E88-EF15-86614C758B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383" y="2438210"/>
            <a:ext cx="3797536" cy="2848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7" descr="DSC00162">
            <a:extLst>
              <a:ext uri="{FF2B5EF4-FFF2-40B4-BE49-F238E27FC236}">
                <a16:creationId xmlns:a16="http://schemas.microsoft.com/office/drawing/2014/main" id="{6FF79058-B941-CA33-B162-1A6498B5526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62" t="23394" r="-3419" b="-490"/>
          <a:stretch/>
        </p:blipFill>
        <p:spPr bwMode="auto">
          <a:xfrm>
            <a:off x="7964553" y="2438210"/>
            <a:ext cx="4288238" cy="2848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2009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C414EB-79B8-41E7-A03E-BA81B5539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96EAD4-15A0-BC55-7C3E-1852B465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/>
              <a:t>a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nd or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Balage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8EFA9A3F-F08D-8B0D-A8A8-F029D5707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8" r="-2" b="6988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 descr="Avoid puncturing bale wraps while transporting them.">
            <a:extLst>
              <a:ext uri="{FF2B5EF4-FFF2-40B4-BE49-F238E27FC236}">
                <a16:creationId xmlns:a16="http://schemas.microsoft.com/office/drawing/2014/main" id="{F4BA92B3-4F94-C968-81C8-24ED76AB3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91" r="-2" b="25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148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1B5F54-C0A4-E868-D1A4-B40CB3CC6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ED5833-B85B-4103-8A3B-CAB0308E6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2FD099-4DD6-AED1-CEA4-16F858424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860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Herd testing</a:t>
            </a:r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1757AE66-9B08-EB1E-09CB-E8483AEE5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282"/>
          <a:stretch>
            <a:fillRect/>
          </a:stretch>
        </p:blipFill>
        <p:spPr bwMode="auto">
          <a:xfrm>
            <a:off x="1078094" y="2365285"/>
            <a:ext cx="4034540" cy="3938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7">
            <a:extLst>
              <a:ext uri="{FF2B5EF4-FFF2-40B4-BE49-F238E27FC236}">
                <a16:creationId xmlns:a16="http://schemas.microsoft.com/office/drawing/2014/main" id="{1B4D7A70-4805-0ADC-C22D-D7B13CE0F3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36421" y="1057275"/>
            <a:ext cx="3938553" cy="5246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96593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72267B2-C393-46C5-6F50-3AF59D5CA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Storing and Spreading effluent</a:t>
            </a:r>
          </a:p>
        </p:txBody>
      </p:sp>
      <p:pic>
        <p:nvPicPr>
          <p:cNvPr id="1026" name="Picture 2" descr="Home - Dairy Effluent Storage Calculator">
            <a:extLst>
              <a:ext uri="{FF2B5EF4-FFF2-40B4-BE49-F238E27FC236}">
                <a16:creationId xmlns:a16="http://schemas.microsoft.com/office/drawing/2014/main" id="{9FBCC41F-BB7D-47CB-9768-904DBB7814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54" r="28064" b="2"/>
          <a:stretch/>
        </p:blipFill>
        <p:spPr bwMode="auto">
          <a:xfrm>
            <a:off x="198741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ow much effluent to irrigate?">
            <a:extLst>
              <a:ext uri="{FF2B5EF4-FFF2-40B4-BE49-F238E27FC236}">
                <a16:creationId xmlns:a16="http://schemas.microsoft.com/office/drawing/2014/main" id="{B2E2BD5B-4CCB-0B26-0E77-8B55811454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02" r="2" b="2"/>
          <a:stretch/>
        </p:blipFill>
        <p:spPr bwMode="auto">
          <a:xfrm>
            <a:off x="6189934" y="2410448"/>
            <a:ext cx="5803323" cy="3890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539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61E893C-C37E-0652-7CBC-5455DFD14A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70155189-D96C-4527-B0EC-654B946BE6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031E66-78B0-0FAE-297B-AD14E7012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8181" y="557189"/>
            <a:ext cx="9795637" cy="110485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200"/>
              <a:t>Supplementary Feeding</a:t>
            </a:r>
            <a:endParaRPr lang="en-US" sz="5200"/>
          </a:p>
        </p:txBody>
      </p:sp>
      <p:pic>
        <p:nvPicPr>
          <p:cNvPr id="6" name="Picture 5" descr="dexcel 067">
            <a:extLst>
              <a:ext uri="{FF2B5EF4-FFF2-40B4-BE49-F238E27FC236}">
                <a16:creationId xmlns:a16="http://schemas.microsoft.com/office/drawing/2014/main" id="{17F36128-90E0-52B7-D7C6-1BA46704C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47"/>
          <a:stretch>
            <a:fillRect/>
          </a:stretch>
        </p:blipFill>
        <p:spPr bwMode="auto">
          <a:xfrm>
            <a:off x="8006836" y="3285442"/>
            <a:ext cx="3977589" cy="252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Cryer farm pics 035">
            <a:extLst>
              <a:ext uri="{FF2B5EF4-FFF2-40B4-BE49-F238E27FC236}">
                <a16:creationId xmlns:a16="http://schemas.microsoft.com/office/drawing/2014/main" id="{AFD717D3-2862-3A47-D385-A8FEF06B9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2381" y="3285443"/>
            <a:ext cx="3797536" cy="2534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Cryer farm pics 032">
            <a:extLst>
              <a:ext uri="{FF2B5EF4-FFF2-40B4-BE49-F238E27FC236}">
                <a16:creationId xmlns:a16="http://schemas.microsoft.com/office/drawing/2014/main" id="{7B135E40-EF2C-8D3B-FEDE-7CD3A3BDC3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" y="3285443"/>
            <a:ext cx="3797536" cy="2525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324662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F1C866-AFFC-86EE-4D6B-4DFCFC43DA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35F99-759D-EAD9-C822-38E0BD545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dirty="0"/>
              <a:t>Break Feeding</a:t>
            </a:r>
            <a:endParaRPr lang="en-NZ" dirty="0"/>
          </a:p>
        </p:txBody>
      </p:sp>
      <p:pic>
        <p:nvPicPr>
          <p:cNvPr id="4" name="Picture 5" descr="Cryer farm pics 048">
            <a:extLst>
              <a:ext uri="{FF2B5EF4-FFF2-40B4-BE49-F238E27FC236}">
                <a16:creationId xmlns:a16="http://schemas.microsoft.com/office/drawing/2014/main" id="{5A8B0AF9-2904-15B0-74EA-952D2F449E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43163" y="1690688"/>
            <a:ext cx="6791325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62400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B22464-63EC-55FE-6545-1D2FD4A61C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24C6C3-B9BF-92F8-1ED1-2B1F327D1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Autumn Fertiliser Application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AFCE9909-6959-F543-9590-6E5B8D9E5D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75"/>
          <a:stretch>
            <a:fillRect/>
          </a:stretch>
        </p:blipFill>
        <p:spPr bwMode="auto">
          <a:xfrm>
            <a:off x="2665830" y="1845426"/>
            <a:ext cx="6857286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6967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1A45EB-7940-C43A-B385-B2A4CB47C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3F29798-D584-4792-9B62-3F5F5C36D6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8A31A1-8CEF-F9C6-56CB-EBEA4C781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805"/>
            <a:ext cx="10515600" cy="150588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Drying off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Cryer farm pics 047">
            <a:extLst>
              <a:ext uri="{FF2B5EF4-FFF2-40B4-BE49-F238E27FC236}">
                <a16:creationId xmlns:a16="http://schemas.microsoft.com/office/drawing/2014/main" id="{4F466817-4EDB-9523-DCF8-FE5F9B6CA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914" y="1845426"/>
            <a:ext cx="6667119" cy="445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5976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3F26C1-90EC-387E-3061-117BF1456DA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NZ" altLang="en-US" dirty="0"/>
              <a:t>Dairy Farming </a:t>
            </a:r>
            <a:br>
              <a:rPr lang="en-NZ" altLang="en-US" dirty="0"/>
            </a:br>
            <a:r>
              <a:rPr lang="en-NZ" altLang="en-US" dirty="0"/>
              <a:t>Calendar of Work</a:t>
            </a:r>
            <a:endParaRPr lang="en-NZ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2D6C1B-D07F-CACD-76E2-798517D3375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288829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41208-E1B2-F672-F90D-F5F45A06D4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036E5-9641-B01F-C51F-F388D65DF1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41BB5-1261-0443-3F6E-5A58F163CE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Z"/>
          </a:p>
        </p:txBody>
      </p:sp>
      <p:pic>
        <p:nvPicPr>
          <p:cNvPr id="4" name="Picture 1" descr="A picture containing logo&#10;&#10;Description automatically generated">
            <a:extLst>
              <a:ext uri="{FF2B5EF4-FFF2-40B4-BE49-F238E27FC236}">
                <a16:creationId xmlns:a16="http://schemas.microsoft.com/office/drawing/2014/main" id="{7103F42B-C709-53C6-7058-B2BFFE63D7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368" y="433388"/>
            <a:ext cx="9085263" cy="502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623649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90F688-EBFF-8D38-D1DD-44E2FCF242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7B2398-3EDA-82ED-195C-787C6432ED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dirty="0"/>
              <a:t>The dairy farming calendar is based around pasture growth.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EBE142E-6F05-81E8-A4BA-D55A28A4027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366772" y="2131686"/>
            <a:ext cx="7161276" cy="4259883"/>
          </a:xfrm>
        </p:spPr>
      </p:pic>
    </p:spTree>
    <p:extLst>
      <p:ext uri="{BB962C8B-B14F-4D97-AF65-F5344CB8AC3E}">
        <p14:creationId xmlns:p14="http://schemas.microsoft.com/office/powerpoint/2010/main" val="23216447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6A2D5-6628-A66E-0F57-799EDA12A1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altLang="en-US" dirty="0"/>
              <a:t>Late winter- Calving starts</a:t>
            </a:r>
            <a:endParaRPr lang="en-NZ" dirty="0"/>
          </a:p>
        </p:txBody>
      </p:sp>
      <p:pic>
        <p:nvPicPr>
          <p:cNvPr id="5" name="Picture 4" descr="Cryer farm pics 051">
            <a:extLst>
              <a:ext uri="{FF2B5EF4-FFF2-40B4-BE49-F238E27FC236}">
                <a16:creationId xmlns:a16="http://schemas.microsoft.com/office/drawing/2014/main" id="{94FAC77E-E81F-27C9-4C65-95BB9E92BD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7789" y="1678868"/>
            <a:ext cx="5636047" cy="3754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28091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CAB6D8E-6B73-3E13-0155-BA2C66E4D9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00" name="Rectangle 8199">
            <a:extLst>
              <a:ext uri="{FF2B5EF4-FFF2-40B4-BE49-F238E27FC236}">
                <a16:creationId xmlns:a16="http://schemas.microsoft.com/office/drawing/2014/main" id="{72018E1B-E0B9-4440-AFF3-4112E50A2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ECFC32-692A-B94E-DC32-8888A6BC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90"/>
            <a:ext cx="10515600" cy="1840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alt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Rearing calves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195" name="Picture 5" descr="IMG_0045">
            <a:extLst>
              <a:ext uri="{FF2B5EF4-FFF2-40B4-BE49-F238E27FC236}">
                <a16:creationId xmlns:a16="http://schemas.microsoft.com/office/drawing/2014/main" id="{0F707B83-0D5D-CF0B-B20E-0FC91F9C20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7" r="44493" b="2"/>
          <a:stretch/>
        </p:blipFill>
        <p:spPr>
          <a:xfrm>
            <a:off x="3232403" y="259485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9" descr="DSC00169">
            <a:extLst>
              <a:ext uri="{FF2B5EF4-FFF2-40B4-BE49-F238E27FC236}">
                <a16:creationId xmlns:a16="http://schemas.microsoft.com/office/drawing/2014/main" id="{1A120399-CFB5-0528-1026-1B0583F5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07" r="10163" b="3"/>
          <a:stretch/>
        </p:blipFill>
        <p:spPr bwMode="auto">
          <a:xfrm>
            <a:off x="9195365" y="2594854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8" descr="Cryer farm pics 027">
            <a:extLst>
              <a:ext uri="{FF2B5EF4-FFF2-40B4-BE49-F238E27FC236}">
                <a16:creationId xmlns:a16="http://schemas.microsoft.com/office/drawing/2014/main" id="{510C29B7-4F8B-7386-D840-45BA6EB38F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77" r="12159" b="4"/>
          <a:stretch/>
        </p:blipFill>
        <p:spPr bwMode="auto">
          <a:xfrm>
            <a:off x="6201780" y="259485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DC6A8FBA-E343-9196-1D84-4F21CD589B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7" r="34652" b="-1"/>
          <a:stretch/>
        </p:blipFill>
        <p:spPr bwMode="auto">
          <a:xfrm>
            <a:off x="263026" y="2594855"/>
            <a:ext cx="2827865" cy="373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1332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05E4F-D2B2-B79E-9224-3F13F1E114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278" name="Rectangle 11277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8399D7-CDA5-3439-91F7-5362422F5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Milking (Lactation)</a:t>
            </a:r>
            <a:endParaRPr lang="en-US" sz="52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Allflex Livestock Intelligence ...">
            <a:extLst>
              <a:ext uri="{FF2B5EF4-FFF2-40B4-BE49-F238E27FC236}">
                <a16:creationId xmlns:a16="http://schemas.microsoft.com/office/drawing/2014/main" id="{75D89949-75D8-6DC5-2CAF-6CC2693F9C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8" r="486"/>
          <a:stretch/>
        </p:blipFill>
        <p:spPr bwMode="auto">
          <a:xfrm>
            <a:off x="469176" y="1669554"/>
            <a:ext cx="4923292" cy="3300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Rotary milking">
            <a:extLst>
              <a:ext uri="{FF2B5EF4-FFF2-40B4-BE49-F238E27FC236}">
                <a16:creationId xmlns:a16="http://schemas.microsoft.com/office/drawing/2014/main" id="{A29B03BA-AE21-F0DC-A076-0E025626E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r="-3" b="-3"/>
          <a:stretch/>
        </p:blipFill>
        <p:spPr bwMode="auto">
          <a:xfrm>
            <a:off x="6731294" y="1669554"/>
            <a:ext cx="4823812" cy="32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Herringbone Bail and Pit Design ...">
            <a:extLst>
              <a:ext uri="{FF2B5EF4-FFF2-40B4-BE49-F238E27FC236}">
                <a16:creationId xmlns:a16="http://schemas.microsoft.com/office/drawing/2014/main" id="{13146588-E481-A5B7-955F-BACB0444B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7" y="5039321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Page251b">
            <a:extLst>
              <a:ext uri="{FF2B5EF4-FFF2-40B4-BE49-F238E27FC236}">
                <a16:creationId xmlns:a16="http://schemas.microsoft.com/office/drawing/2014/main" id="{788E0D92-E323-30CA-CDDE-0F5E0DDF8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549" y="4903279"/>
            <a:ext cx="1759502" cy="175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0774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4D063-E71B-9F33-CF42-1D9E6DB309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B45791-BC26-0B73-85D4-1E546497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altLang="en-US" dirty="0"/>
              <a:t>Putting on Nitrogen Fertiliser</a:t>
            </a:r>
            <a:endParaRPr lang="en-NZ" dirty="0"/>
          </a:p>
        </p:txBody>
      </p:sp>
      <p:pic>
        <p:nvPicPr>
          <p:cNvPr id="7171" name="Picture 1">
            <a:extLst>
              <a:ext uri="{FF2B5EF4-FFF2-40B4-BE49-F238E27FC236}">
                <a16:creationId xmlns:a16="http://schemas.microsoft.com/office/drawing/2014/main" id="{78ABBFAE-00ED-D506-79EE-CA327574A7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334" y="1546960"/>
            <a:ext cx="9304417" cy="5145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16873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67A018-367E-69FC-F507-698FB82EB7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ED1F24-7A51-77B9-5EF5-855EB9B17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NZ" altLang="en-US" sz="4400" dirty="0"/>
              <a:t>All cows calved</a:t>
            </a:r>
            <a:br>
              <a:rPr lang="en-NZ" altLang="en-US" sz="4400" dirty="0"/>
            </a:br>
            <a:r>
              <a:rPr lang="en-NZ" altLang="en-US" sz="4400" dirty="0"/>
              <a:t>Lactation average length 266 days</a:t>
            </a:r>
            <a:endParaRPr lang="en-NZ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263F0-8442-0673-A4AF-2B2DBA41C8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95475" y="1789113"/>
            <a:ext cx="8243888" cy="4533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32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BCDB60-6DDC-0790-1C55-C44EF0323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730E2-18B7-67CF-D8D3-745FD07E7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altLang="en-US" dirty="0"/>
              <a:t>Replacement heifers are weaned</a:t>
            </a:r>
            <a:endParaRPr lang="en-NZ" dirty="0"/>
          </a:p>
        </p:txBody>
      </p:sp>
      <p:pic>
        <p:nvPicPr>
          <p:cNvPr id="9219" name="Picture 5" descr="IMG_0046">
            <a:extLst>
              <a:ext uri="{FF2B5EF4-FFF2-40B4-BE49-F238E27FC236}">
                <a16:creationId xmlns:a16="http://schemas.microsoft.com/office/drawing/2014/main" id="{05403478-D221-CF80-F511-E32DFB2CF8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7888" y="1690688"/>
            <a:ext cx="7272337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3876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253</Words>
  <Application>Microsoft Office PowerPoint</Application>
  <PresentationFormat>Widescreen</PresentationFormat>
  <Paragraphs>32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Aptos</vt:lpstr>
      <vt:lpstr>Aptos Display</vt:lpstr>
      <vt:lpstr>Arial</vt:lpstr>
      <vt:lpstr>Office Theme</vt:lpstr>
      <vt:lpstr>PowerPoint Presentation</vt:lpstr>
      <vt:lpstr>Dairy Farming  Calendar of Work</vt:lpstr>
      <vt:lpstr>The dairy farming calendar is based around pasture growth.</vt:lpstr>
      <vt:lpstr>Late winter- Calving starts</vt:lpstr>
      <vt:lpstr>Rearing calves</vt:lpstr>
      <vt:lpstr>Milking (Lactation)</vt:lpstr>
      <vt:lpstr>Putting on Nitrogen Fertiliser</vt:lpstr>
      <vt:lpstr>All cows calved Lactation average length 266 days</vt:lpstr>
      <vt:lpstr>Replacement heifers are weaned</vt:lpstr>
      <vt:lpstr>Paddocks Shut for Silage</vt:lpstr>
      <vt:lpstr>Mating (Artificial insemination)</vt:lpstr>
      <vt:lpstr>Making Silage</vt:lpstr>
      <vt:lpstr>and or Balage</vt:lpstr>
      <vt:lpstr>Herd testing</vt:lpstr>
      <vt:lpstr>Storing and Spreading effluent</vt:lpstr>
      <vt:lpstr>Supplementary Feeding</vt:lpstr>
      <vt:lpstr>Break Feeding</vt:lpstr>
      <vt:lpstr>Autumn Fertiliser Application</vt:lpstr>
      <vt:lpstr>Drying off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Susan Stokes</dc:creator>
  <cp:lastModifiedBy>Susan Stokes</cp:lastModifiedBy>
  <cp:revision>3</cp:revision>
  <dcterms:created xsi:type="dcterms:W3CDTF">2025-01-30T18:40:44Z</dcterms:created>
  <dcterms:modified xsi:type="dcterms:W3CDTF">2025-02-03T22:13:29Z</dcterms:modified>
</cp:coreProperties>
</file>