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2" r:id="rId5"/>
    <p:sldId id="256" r:id="rId6"/>
    <p:sldId id="265" r:id="rId7"/>
    <p:sldId id="257" r:id="rId8"/>
    <p:sldId id="260" r:id="rId9"/>
    <p:sldId id="264" r:id="rId10"/>
    <p:sldId id="262" r:id="rId11"/>
    <p:sldId id="261" r:id="rId12"/>
    <p:sldId id="263" r:id="rId13"/>
    <p:sldId id="270" r:id="rId14"/>
    <p:sldId id="258" r:id="rId15"/>
    <p:sldId id="259" r:id="rId16"/>
    <p:sldId id="269" r:id="rId17"/>
    <p:sldId id="267"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E9B5-959D-C080-BC03-3ED6462C9B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B4BFA4A-FDD8-CF19-2CAB-B0BC35677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57D2FCD-6F0B-2A89-1970-35536E6861D3}"/>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5" name="Footer Placeholder 4">
            <a:extLst>
              <a:ext uri="{FF2B5EF4-FFF2-40B4-BE49-F238E27FC236}">
                <a16:creationId xmlns:a16="http://schemas.microsoft.com/office/drawing/2014/main" id="{CCE2E7BF-5099-39A3-9073-0A1AE290271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5D00B12-EFD0-3694-BC31-EED40BAED70C}"/>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6050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CA1D-FCCA-8B6B-BAEF-A7F3EC342ED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0A129C7-C5DF-02AC-80BB-00410BA1D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0A48E55-4E8A-C607-F8EE-DDAF28018B6C}"/>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5" name="Footer Placeholder 4">
            <a:extLst>
              <a:ext uri="{FF2B5EF4-FFF2-40B4-BE49-F238E27FC236}">
                <a16:creationId xmlns:a16="http://schemas.microsoft.com/office/drawing/2014/main" id="{B77428A5-2305-B431-6288-D78B77F217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DB5E81-3AC3-0148-C4FA-78AEE7530B66}"/>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144967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4F419-23D6-3483-E50A-3DAB8176E5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F65FE93-BAFC-0053-B03B-397E2CEDB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2883EB1-DDB0-A849-7568-A2E9EED624FC}"/>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5" name="Footer Placeholder 4">
            <a:extLst>
              <a:ext uri="{FF2B5EF4-FFF2-40B4-BE49-F238E27FC236}">
                <a16:creationId xmlns:a16="http://schemas.microsoft.com/office/drawing/2014/main" id="{F64EFDF6-BC3F-6CA5-D5E5-97F50F5DA32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45C1494-9F1B-554B-27F5-A236C01C4407}"/>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145719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E938-268C-F2E5-1FF7-CBA8D715577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AD05032-701E-042D-31DF-FD8E354F9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8693F85-FC67-1267-4A89-337BFC789DAA}"/>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5" name="Footer Placeholder 4">
            <a:extLst>
              <a:ext uri="{FF2B5EF4-FFF2-40B4-BE49-F238E27FC236}">
                <a16:creationId xmlns:a16="http://schemas.microsoft.com/office/drawing/2014/main" id="{5677F259-3767-8A84-2566-02A08458C0A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1AE1688-ABC1-910F-A6D2-19C3B2C6FEE2}"/>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174552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5572-2D2E-C055-B774-A3D0F9FCD0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BC2B07C-8935-143E-D03E-E7B5A79499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8EFEE-BCA1-78E1-284D-96D243C84C82}"/>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5" name="Footer Placeholder 4">
            <a:extLst>
              <a:ext uri="{FF2B5EF4-FFF2-40B4-BE49-F238E27FC236}">
                <a16:creationId xmlns:a16="http://schemas.microsoft.com/office/drawing/2014/main" id="{C9548C47-1434-32E1-CC92-201779B595D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E51CD07-285D-5A87-93C9-5D3A196AA151}"/>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160909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272E-40E3-36ED-4982-718B7C267B1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15A1750-3E15-184F-4567-7606EC75A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6724DD8-EBF1-AF50-C0BB-C1CCB0E1A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0314F97-C7FB-F212-F15B-1B2B902EA18B}"/>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6" name="Footer Placeholder 5">
            <a:extLst>
              <a:ext uri="{FF2B5EF4-FFF2-40B4-BE49-F238E27FC236}">
                <a16:creationId xmlns:a16="http://schemas.microsoft.com/office/drawing/2014/main" id="{182D8450-BD2E-EC8B-FC13-B6CE53478E3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0857D1C-F7A2-DD7C-8894-B05335B97084}"/>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365152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65BC-01AF-4072-956E-365A1741121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EFFDF33-6CD2-73B2-03A7-B4BEC6CD7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526CC-0284-831D-6CCA-C749075193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2ACBE24-9A5E-B973-9F93-29A5EDD46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1BDF6-4D30-7D10-9C20-7958D45906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AADA3E5-CF06-4DDC-D49B-CD83B0EECE33}"/>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8" name="Footer Placeholder 7">
            <a:extLst>
              <a:ext uri="{FF2B5EF4-FFF2-40B4-BE49-F238E27FC236}">
                <a16:creationId xmlns:a16="http://schemas.microsoft.com/office/drawing/2014/main" id="{935446DE-B02E-550E-B158-44F82BADC1A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C86E501-F894-174F-884C-CB5AF158983C}"/>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12670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DC1E-0E73-A298-D8F3-879FA8B380B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CC44ADD-FB03-06E0-2C5C-55B931EC374C}"/>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4" name="Footer Placeholder 3">
            <a:extLst>
              <a:ext uri="{FF2B5EF4-FFF2-40B4-BE49-F238E27FC236}">
                <a16:creationId xmlns:a16="http://schemas.microsoft.com/office/drawing/2014/main" id="{A7D420AE-9E3F-0BC3-5A47-8874D2ECADA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B114ED9-81FF-938D-0093-941975163D4E}"/>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72144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D6BF1-F861-A32B-3ECD-1F71B19EE2A9}"/>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3" name="Footer Placeholder 2">
            <a:extLst>
              <a:ext uri="{FF2B5EF4-FFF2-40B4-BE49-F238E27FC236}">
                <a16:creationId xmlns:a16="http://schemas.microsoft.com/office/drawing/2014/main" id="{FBD94034-B8B1-A02F-3E27-9501D672EE6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8CBDDBD-152D-3117-3800-7DA70E0ECCCC}"/>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130638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7E5E-71D5-0035-3894-755FFFC7F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703D0C2-1599-6F66-34B8-FC8B482DA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E6C501C-044C-6EAD-05FA-6DA4EC5C5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DFE26-CF6D-6EBE-D716-41E239A932C1}"/>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6" name="Footer Placeholder 5">
            <a:extLst>
              <a:ext uri="{FF2B5EF4-FFF2-40B4-BE49-F238E27FC236}">
                <a16:creationId xmlns:a16="http://schemas.microsoft.com/office/drawing/2014/main" id="{23745993-634E-CE71-0616-97492EAD6E0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8EDD6E-BAB1-BAE0-48AB-9DFE02D03E71}"/>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245066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F92A-A30F-7B97-A4BE-C1C19D1CC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1FB9FA7-73C5-BA86-31EE-15F87881E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AD3E638-F0AD-FAC0-84A3-D06BB7AF8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E11ED-55E0-33D0-0A66-C1FE2051BE2F}"/>
              </a:ext>
            </a:extLst>
          </p:cNvPr>
          <p:cNvSpPr>
            <a:spLocks noGrp="1"/>
          </p:cNvSpPr>
          <p:nvPr>
            <p:ph type="dt" sz="half" idx="10"/>
          </p:nvPr>
        </p:nvSpPr>
        <p:spPr/>
        <p:txBody>
          <a:bodyPr/>
          <a:lstStyle/>
          <a:p>
            <a:fld id="{B4060E00-75E1-4CDB-A317-39B0CC0CD35C}" type="datetimeFigureOut">
              <a:rPr lang="en-NZ" smtClean="0"/>
              <a:t>9/03/2025</a:t>
            </a:fld>
            <a:endParaRPr lang="en-NZ"/>
          </a:p>
        </p:txBody>
      </p:sp>
      <p:sp>
        <p:nvSpPr>
          <p:cNvPr id="6" name="Footer Placeholder 5">
            <a:extLst>
              <a:ext uri="{FF2B5EF4-FFF2-40B4-BE49-F238E27FC236}">
                <a16:creationId xmlns:a16="http://schemas.microsoft.com/office/drawing/2014/main" id="{44C933B7-E617-F296-C787-B7BBB735269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07650E3-D634-FBB8-1F20-23C39B4DA73E}"/>
              </a:ext>
            </a:extLst>
          </p:cNvPr>
          <p:cNvSpPr>
            <a:spLocks noGrp="1"/>
          </p:cNvSpPr>
          <p:nvPr>
            <p:ph type="sldNum" sz="quarter" idx="12"/>
          </p:nvPr>
        </p:nvSpPr>
        <p:spPr/>
        <p:txBody>
          <a:bodyPr/>
          <a:lstStyle/>
          <a:p>
            <a:fld id="{B8D6FDB7-9E97-41D2-B80B-7E785DFB25E7}" type="slidenum">
              <a:rPr lang="en-NZ" smtClean="0"/>
              <a:t>‹#›</a:t>
            </a:fld>
            <a:endParaRPr lang="en-NZ"/>
          </a:p>
        </p:txBody>
      </p:sp>
    </p:spTree>
    <p:extLst>
      <p:ext uri="{BB962C8B-B14F-4D97-AF65-F5344CB8AC3E}">
        <p14:creationId xmlns:p14="http://schemas.microsoft.com/office/powerpoint/2010/main" val="324063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07A7D-B88E-7A32-A72E-3E4F009A1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C4603D3-7017-7728-E663-D338DB54A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4C6638-7591-4C45-0F84-D244F9D9A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060E00-75E1-4CDB-A317-39B0CC0CD35C}" type="datetimeFigureOut">
              <a:rPr lang="en-NZ" smtClean="0"/>
              <a:t>9/03/2025</a:t>
            </a:fld>
            <a:endParaRPr lang="en-NZ"/>
          </a:p>
        </p:txBody>
      </p:sp>
      <p:sp>
        <p:nvSpPr>
          <p:cNvPr id="5" name="Footer Placeholder 4">
            <a:extLst>
              <a:ext uri="{FF2B5EF4-FFF2-40B4-BE49-F238E27FC236}">
                <a16:creationId xmlns:a16="http://schemas.microsoft.com/office/drawing/2014/main" id="{3555688B-44B7-8F8A-BF1C-2E78DB397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BB11C313-8C1C-8248-8631-1E8B393CC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D6FDB7-9E97-41D2-B80B-7E785DFB25E7}" type="slidenum">
              <a:rPr lang="en-NZ" smtClean="0"/>
              <a:t>‹#›</a:t>
            </a:fld>
            <a:endParaRPr lang="en-NZ"/>
          </a:p>
        </p:txBody>
      </p:sp>
    </p:spTree>
    <p:extLst>
      <p:ext uri="{BB962C8B-B14F-4D97-AF65-F5344CB8AC3E}">
        <p14:creationId xmlns:p14="http://schemas.microsoft.com/office/powerpoint/2010/main" val="1728642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eara.govt.nz/en/interactive/19219/beef-cut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quizlet.com/698744081/external-anatomy-of-a-bull-diagra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41" y="365999"/>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4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5CED1-F997-B7E7-A3FA-ED29969B1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7D15B-58F0-2C49-56DE-5EC1004CDD1C}"/>
              </a:ext>
            </a:extLst>
          </p:cNvPr>
          <p:cNvSpPr>
            <a:spLocks noGrp="1"/>
          </p:cNvSpPr>
          <p:nvPr>
            <p:ph type="title"/>
          </p:nvPr>
        </p:nvSpPr>
        <p:spPr/>
        <p:txBody>
          <a:bodyPr/>
          <a:lstStyle/>
          <a:p>
            <a:r>
              <a:rPr lang="en-NZ" dirty="0"/>
              <a:t>Meat processing</a:t>
            </a:r>
          </a:p>
        </p:txBody>
      </p:sp>
      <p:pic>
        <p:nvPicPr>
          <p:cNvPr id="7" name="Content Placeholder 6">
            <a:extLst>
              <a:ext uri="{FF2B5EF4-FFF2-40B4-BE49-F238E27FC236}">
                <a16:creationId xmlns:a16="http://schemas.microsoft.com/office/drawing/2014/main" id="{8F9501E4-3634-3963-2EC4-BA1543017218}"/>
              </a:ext>
            </a:extLst>
          </p:cNvPr>
          <p:cNvPicPr>
            <a:picLocks noGrp="1" noChangeAspect="1"/>
          </p:cNvPicPr>
          <p:nvPr>
            <p:ph sz="half" idx="2"/>
          </p:nvPr>
        </p:nvPicPr>
        <p:blipFill>
          <a:blip r:embed="rId2"/>
          <a:stretch>
            <a:fillRect/>
          </a:stretch>
        </p:blipFill>
        <p:spPr bwMode="auto">
          <a:xfrm>
            <a:off x="6666633" y="3742894"/>
            <a:ext cx="4450546" cy="2749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lection of Hawke's Bay Museums Trust, Ruawharo Tā-ū-rangi, 2020/33/7">
            <a:extLst>
              <a:ext uri="{FF2B5EF4-FFF2-40B4-BE49-F238E27FC236}">
                <a16:creationId xmlns:a16="http://schemas.microsoft.com/office/drawing/2014/main" id="{19A1BEE7-0D00-07B2-3B4A-19780D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633" y="924227"/>
            <a:ext cx="4450546" cy="27037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lo beef slaughterhouse at Whakatū freezing works">
            <a:extLst>
              <a:ext uri="{FF2B5EF4-FFF2-40B4-BE49-F238E27FC236}">
                <a16:creationId xmlns:a16="http://schemas.microsoft.com/office/drawing/2014/main" id="{BABBCFA7-2E91-12DD-D210-6EE67EF98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07" y="2931161"/>
            <a:ext cx="4879061" cy="3561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51E9B0-7F6F-9F41-01CF-DD0127C64286}"/>
              </a:ext>
            </a:extLst>
          </p:cNvPr>
          <p:cNvSpPr txBox="1"/>
          <p:nvPr/>
        </p:nvSpPr>
        <p:spPr>
          <a:xfrm>
            <a:off x="838200" y="2162793"/>
            <a:ext cx="2209800" cy="523220"/>
          </a:xfrm>
          <a:prstGeom prst="rect">
            <a:avLst/>
          </a:prstGeom>
          <a:noFill/>
        </p:spPr>
        <p:txBody>
          <a:bodyPr wrap="square" rtlCol="0">
            <a:spAutoFit/>
          </a:bodyPr>
          <a:lstStyle/>
          <a:p>
            <a:r>
              <a:rPr lang="en-NZ" sz="2800" dirty="0"/>
              <a:t>1920’s</a:t>
            </a:r>
          </a:p>
        </p:txBody>
      </p:sp>
      <p:sp>
        <p:nvSpPr>
          <p:cNvPr id="5" name="TextBox 4">
            <a:extLst>
              <a:ext uri="{FF2B5EF4-FFF2-40B4-BE49-F238E27FC236}">
                <a16:creationId xmlns:a16="http://schemas.microsoft.com/office/drawing/2014/main" id="{5662F174-93E6-C8B5-8291-73CA3E05FC47}"/>
              </a:ext>
            </a:extLst>
          </p:cNvPr>
          <p:cNvSpPr txBox="1"/>
          <p:nvPr/>
        </p:nvSpPr>
        <p:spPr>
          <a:xfrm>
            <a:off x="6666633" y="417983"/>
            <a:ext cx="1359569" cy="523220"/>
          </a:xfrm>
          <a:prstGeom prst="rect">
            <a:avLst/>
          </a:prstGeom>
          <a:noFill/>
        </p:spPr>
        <p:txBody>
          <a:bodyPr wrap="square" rtlCol="0">
            <a:spAutoFit/>
          </a:bodyPr>
          <a:lstStyle/>
          <a:p>
            <a:r>
              <a:rPr lang="en-NZ" sz="2800" dirty="0"/>
              <a:t>1970’s</a:t>
            </a:r>
          </a:p>
        </p:txBody>
      </p:sp>
    </p:spTree>
    <p:extLst>
      <p:ext uri="{BB962C8B-B14F-4D97-AF65-F5344CB8AC3E}">
        <p14:creationId xmlns:p14="http://schemas.microsoft.com/office/powerpoint/2010/main" val="264955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8BE9D-3C17-A461-7806-035B6282A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9ACC6-7BA7-5D4A-6F6C-1B69781236DB}"/>
              </a:ext>
            </a:extLst>
          </p:cNvPr>
          <p:cNvSpPr>
            <a:spLocks noGrp="1"/>
          </p:cNvSpPr>
          <p:nvPr>
            <p:ph type="title"/>
          </p:nvPr>
        </p:nvSpPr>
        <p:spPr/>
        <p:txBody>
          <a:bodyPr/>
          <a:lstStyle/>
          <a:p>
            <a:r>
              <a:rPr lang="en-NZ" dirty="0"/>
              <a:t>Modern meat processing</a:t>
            </a:r>
          </a:p>
        </p:txBody>
      </p:sp>
      <p:pic>
        <p:nvPicPr>
          <p:cNvPr id="1026" name="Picture 2" descr="Warning changes won't be enough | Otago Daily Times Online News">
            <a:extLst>
              <a:ext uri="{FF2B5EF4-FFF2-40B4-BE49-F238E27FC236}">
                <a16:creationId xmlns:a16="http://schemas.microsoft.com/office/drawing/2014/main" id="{7194404B-A69C-A548-BD69-13F2C0076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599" y="1290958"/>
            <a:ext cx="3824021" cy="2064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uterised weighing and grading">
            <a:extLst>
              <a:ext uri="{FF2B5EF4-FFF2-40B4-BE49-F238E27FC236}">
                <a16:creationId xmlns:a16="http://schemas.microsoft.com/office/drawing/2014/main" id="{05EF7FAC-CC8A-F9E8-FED1-1E7F6BE49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599" y="3752850"/>
            <a:ext cx="3514725" cy="263604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3E42058-8170-98FD-B4D6-825ADB2B2D9B}"/>
              </a:ext>
            </a:extLst>
          </p:cNvPr>
          <p:cNvSpPr>
            <a:spLocks noGrp="1"/>
          </p:cNvSpPr>
          <p:nvPr>
            <p:ph sz="half" idx="2"/>
          </p:nvPr>
        </p:nvSpPr>
        <p:spPr>
          <a:xfrm>
            <a:off x="466343" y="1690688"/>
            <a:ext cx="7360133" cy="4351338"/>
          </a:xfrm>
        </p:spPr>
        <p:txBody>
          <a:bodyPr>
            <a:normAutofit fontScale="92500" lnSpcReduction="10000"/>
          </a:bodyPr>
          <a:lstStyle/>
          <a:p>
            <a:r>
              <a:rPr lang="en-NZ" dirty="0"/>
              <a:t>The processing and marketing of beef has changed dramatically since 1985. Specialist beef processing plants has improved efficiency.  Traditionally, beef was boned after 24 hours of chilling. This has process has been superseded by hot- boning. </a:t>
            </a:r>
          </a:p>
          <a:p>
            <a:r>
              <a:rPr lang="en-NZ" dirty="0"/>
              <a:t>Hot-boning is </a:t>
            </a:r>
            <a:r>
              <a:rPr lang="en-US" b="0" i="0" dirty="0">
                <a:solidFill>
                  <a:srgbClr val="040C28"/>
                </a:solidFill>
                <a:effectLst/>
                <a:latin typeface="Google Sans"/>
              </a:rPr>
              <a:t>the process of removing meat from the bones of a meat carcass after slaughter before the carcass has been chilled. </a:t>
            </a:r>
            <a:r>
              <a:rPr lang="en-US" b="0" i="0" dirty="0">
                <a:solidFill>
                  <a:srgbClr val="1F1F1F"/>
                </a:solidFill>
                <a:effectLst/>
                <a:latin typeface="Google Sans"/>
              </a:rPr>
              <a:t>This technique has many economic advantages including reduced chiller space requirements, quicker meat turnover in the abattoir, lower chilling costs, and reduced weight loss.</a:t>
            </a:r>
            <a:endParaRPr lang="en-NZ" dirty="0"/>
          </a:p>
        </p:txBody>
      </p:sp>
    </p:spTree>
    <p:extLst>
      <p:ext uri="{BB962C8B-B14F-4D97-AF65-F5344CB8AC3E}">
        <p14:creationId xmlns:p14="http://schemas.microsoft.com/office/powerpoint/2010/main" val="248723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6473-5D41-15D7-5366-5219AA890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057C5-7735-4C43-F586-F5F69AA71C69}"/>
              </a:ext>
            </a:extLst>
          </p:cNvPr>
          <p:cNvSpPr>
            <a:spLocks noGrp="1"/>
          </p:cNvSpPr>
          <p:nvPr>
            <p:ph type="title"/>
          </p:nvPr>
        </p:nvSpPr>
        <p:spPr>
          <a:xfrm>
            <a:off x="838200" y="365125"/>
            <a:ext cx="2746248" cy="1325563"/>
          </a:xfrm>
        </p:spPr>
        <p:txBody>
          <a:bodyPr>
            <a:normAutofit/>
          </a:bodyPr>
          <a:lstStyle/>
          <a:p>
            <a:r>
              <a:rPr lang="en-NZ" dirty="0"/>
              <a:t>Beef Cuts</a:t>
            </a:r>
            <a:br>
              <a:rPr lang="en-NZ" dirty="0"/>
            </a:br>
            <a:endParaRPr lang="en-NZ" dirty="0"/>
          </a:p>
        </p:txBody>
      </p:sp>
      <p:sp>
        <p:nvSpPr>
          <p:cNvPr id="3" name="Content Placeholder 2">
            <a:extLst>
              <a:ext uri="{FF2B5EF4-FFF2-40B4-BE49-F238E27FC236}">
                <a16:creationId xmlns:a16="http://schemas.microsoft.com/office/drawing/2014/main" id="{758FD248-A392-A51C-6BA5-0C349424296C}"/>
              </a:ext>
            </a:extLst>
          </p:cNvPr>
          <p:cNvSpPr>
            <a:spLocks noGrp="1"/>
          </p:cNvSpPr>
          <p:nvPr>
            <p:ph sz="half" idx="1"/>
          </p:nvPr>
        </p:nvSpPr>
        <p:spPr>
          <a:xfrm>
            <a:off x="838200" y="1825625"/>
            <a:ext cx="2324100" cy="4351338"/>
          </a:xfrm>
        </p:spPr>
        <p:txBody>
          <a:bodyPr/>
          <a:lstStyle/>
          <a:p>
            <a:pPr marL="0" indent="0">
              <a:buNone/>
            </a:pPr>
            <a:r>
              <a:rPr lang="en-NZ" dirty="0">
                <a:hlinkClick r:id="rId2"/>
              </a:rPr>
              <a:t>Click</a:t>
            </a:r>
            <a:r>
              <a:rPr lang="en-NZ" dirty="0"/>
              <a:t> on different parts of the beef carcass</a:t>
            </a:r>
          </a:p>
        </p:txBody>
      </p:sp>
      <p:pic>
        <p:nvPicPr>
          <p:cNvPr id="6" name="Picture 5">
            <a:extLst>
              <a:ext uri="{FF2B5EF4-FFF2-40B4-BE49-F238E27FC236}">
                <a16:creationId xmlns:a16="http://schemas.microsoft.com/office/drawing/2014/main" id="{BB15F8F4-3E07-0BE8-72B1-1EC7275D300D}"/>
              </a:ext>
            </a:extLst>
          </p:cNvPr>
          <p:cNvPicPr>
            <a:picLocks noChangeAspect="1"/>
          </p:cNvPicPr>
          <p:nvPr/>
        </p:nvPicPr>
        <p:blipFill>
          <a:blip r:embed="rId3"/>
          <a:stretch>
            <a:fillRect/>
          </a:stretch>
        </p:blipFill>
        <p:spPr>
          <a:xfrm>
            <a:off x="3731136" y="730568"/>
            <a:ext cx="8145012" cy="4991797"/>
          </a:xfrm>
          <a:prstGeom prst="rect">
            <a:avLst/>
          </a:prstGeom>
        </p:spPr>
      </p:pic>
    </p:spTree>
    <p:extLst>
      <p:ext uri="{BB962C8B-B14F-4D97-AF65-F5344CB8AC3E}">
        <p14:creationId xmlns:p14="http://schemas.microsoft.com/office/powerpoint/2010/main" val="61813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57B4-AE6E-CFC8-E06C-77D9BECC1715}"/>
              </a:ext>
            </a:extLst>
          </p:cNvPr>
          <p:cNvSpPr>
            <a:spLocks noGrp="1"/>
          </p:cNvSpPr>
          <p:nvPr>
            <p:ph type="title"/>
          </p:nvPr>
        </p:nvSpPr>
        <p:spPr/>
        <p:txBody>
          <a:bodyPr/>
          <a:lstStyle/>
          <a:p>
            <a:r>
              <a:rPr lang="en-NZ" dirty="0"/>
              <a:t>Parts of a Bull</a:t>
            </a:r>
          </a:p>
        </p:txBody>
      </p:sp>
      <p:pic>
        <p:nvPicPr>
          <p:cNvPr id="2052" name="Picture 4" descr="Bulls not equally prolific in the pasture | The Western Producer">
            <a:extLst>
              <a:ext uri="{FF2B5EF4-FFF2-40B4-BE49-F238E27FC236}">
                <a16:creationId xmlns:a16="http://schemas.microsoft.com/office/drawing/2014/main" id="{97DE4472-88D5-7911-9B56-FDCA4E431A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8170" y="1337690"/>
            <a:ext cx="7754029" cy="542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7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C86B-7777-71F5-88A2-8816C1703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82663-A717-0DF5-A796-63404BFA02B5}"/>
              </a:ext>
            </a:extLst>
          </p:cNvPr>
          <p:cNvSpPr>
            <a:spLocks noGrp="1"/>
          </p:cNvSpPr>
          <p:nvPr>
            <p:ph type="title"/>
          </p:nvPr>
        </p:nvSpPr>
        <p:spPr/>
        <p:txBody>
          <a:bodyPr/>
          <a:lstStyle/>
          <a:p>
            <a:r>
              <a:rPr lang="en-US" b="1" i="0" dirty="0">
                <a:solidFill>
                  <a:srgbClr val="282E3E"/>
                </a:solidFill>
                <a:effectLst/>
                <a:latin typeface="hurme_no2-webfont"/>
              </a:rPr>
              <a:t>External Anatomy of a Bull</a:t>
            </a:r>
            <a:br>
              <a:rPr lang="en-US" b="1" i="0" dirty="0">
                <a:solidFill>
                  <a:srgbClr val="282E3E"/>
                </a:solidFill>
                <a:effectLst/>
                <a:latin typeface="hurme_no2-webfont"/>
              </a:rPr>
            </a:br>
            <a:r>
              <a:rPr lang="en-US" b="1" i="0" dirty="0">
                <a:solidFill>
                  <a:srgbClr val="282E3E"/>
                </a:solidFill>
                <a:effectLst/>
                <a:latin typeface="hurme_no2-webfont"/>
                <a:hlinkClick r:id="rId2"/>
              </a:rPr>
              <a:t>Quizlet</a:t>
            </a:r>
            <a:endParaRPr lang="en-NZ" dirty="0"/>
          </a:p>
        </p:txBody>
      </p:sp>
      <p:pic>
        <p:nvPicPr>
          <p:cNvPr id="3074" name="Picture 2" descr="External Anatomy of a Bull Diagram | Quizlet">
            <a:extLst>
              <a:ext uri="{FF2B5EF4-FFF2-40B4-BE49-F238E27FC236}">
                <a16:creationId xmlns:a16="http://schemas.microsoft.com/office/drawing/2014/main" id="{3A901378-84CB-B9EE-10D3-44BC3BAFA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331" y="1476374"/>
            <a:ext cx="7317657"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3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DFC7A-52AA-0374-61D7-DD0FB9AE4D9B}"/>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B1F0462C-E56E-EDD0-8280-D0FCADD42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41" y="365999"/>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6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308-CA91-5501-8F56-B0D872226FB6}"/>
              </a:ext>
            </a:extLst>
          </p:cNvPr>
          <p:cNvSpPr>
            <a:spLocks noGrp="1"/>
          </p:cNvSpPr>
          <p:nvPr>
            <p:ph type="ctrTitle"/>
          </p:nvPr>
        </p:nvSpPr>
        <p:spPr/>
        <p:txBody>
          <a:bodyPr/>
          <a:lstStyle/>
          <a:p>
            <a:r>
              <a:rPr lang="en-NZ" dirty="0"/>
              <a:t>History of New Zealand </a:t>
            </a:r>
            <a:br>
              <a:rPr lang="en-NZ" dirty="0"/>
            </a:br>
            <a:r>
              <a:rPr lang="en-NZ" dirty="0"/>
              <a:t>Beef Farming</a:t>
            </a:r>
          </a:p>
        </p:txBody>
      </p:sp>
    </p:spTree>
    <p:extLst>
      <p:ext uri="{BB962C8B-B14F-4D97-AF65-F5344CB8AC3E}">
        <p14:creationId xmlns:p14="http://schemas.microsoft.com/office/powerpoint/2010/main" val="359218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35AE2-62D4-6FC9-762E-8DF5818DC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CD30C-DD72-19D6-17F6-0E4ABADF9775}"/>
              </a:ext>
            </a:extLst>
          </p:cNvPr>
          <p:cNvSpPr>
            <a:spLocks noGrp="1"/>
          </p:cNvSpPr>
          <p:nvPr>
            <p:ph type="title"/>
          </p:nvPr>
        </p:nvSpPr>
        <p:spPr>
          <a:xfrm>
            <a:off x="460248" y="365125"/>
            <a:ext cx="5794248" cy="1325563"/>
          </a:xfrm>
        </p:spPr>
        <p:txBody>
          <a:bodyPr>
            <a:normAutofit/>
          </a:bodyPr>
          <a:lstStyle/>
          <a:p>
            <a:r>
              <a:rPr lang="en-US" altLang="en-US" kern="1200" dirty="0">
                <a:solidFill>
                  <a:schemeClr val="tx1"/>
                </a:solidFill>
                <a:latin typeface="+mj-lt"/>
                <a:ea typeface="+mj-ea"/>
                <a:cs typeface="+mj-cs"/>
              </a:rPr>
              <a:t>1814 </a:t>
            </a:r>
            <a:endParaRPr lang="en-NZ" dirty="0"/>
          </a:p>
        </p:txBody>
      </p:sp>
      <p:sp>
        <p:nvSpPr>
          <p:cNvPr id="3" name="Content Placeholder 2">
            <a:extLst>
              <a:ext uri="{FF2B5EF4-FFF2-40B4-BE49-F238E27FC236}">
                <a16:creationId xmlns:a16="http://schemas.microsoft.com/office/drawing/2014/main" id="{86D554AA-8D90-EA4C-526F-9CA51D10F539}"/>
              </a:ext>
            </a:extLst>
          </p:cNvPr>
          <p:cNvSpPr>
            <a:spLocks noGrp="1"/>
          </p:cNvSpPr>
          <p:nvPr>
            <p:ph sz="half" idx="1"/>
          </p:nvPr>
        </p:nvSpPr>
        <p:spPr/>
        <p:txBody>
          <a:bodyPr/>
          <a:lstStyle/>
          <a:p>
            <a:r>
              <a:rPr lang="en-NZ" kern="100" dirty="0">
                <a:latin typeface="Aptos" panose="020B0004020202020204" pitchFamily="34" charset="0"/>
                <a:ea typeface="Aptos" panose="020B0004020202020204" pitchFamily="34" charset="0"/>
                <a:cs typeface="Times New Roman" panose="02020603050405020304" pitchFamily="18" charset="0"/>
              </a:rPr>
              <a:t>Reverend </a:t>
            </a:r>
            <a:r>
              <a:rPr lang="en-NZ" sz="2800" kern="100" dirty="0">
                <a:effectLst/>
                <a:latin typeface="Aptos" panose="020B0004020202020204" pitchFamily="34" charset="0"/>
                <a:ea typeface="Aptos" panose="020B0004020202020204" pitchFamily="34" charset="0"/>
                <a:cs typeface="Times New Roman" panose="02020603050405020304" pitchFamily="18" charset="0"/>
              </a:rPr>
              <a:t>Samuel Marsden </a:t>
            </a:r>
            <a:r>
              <a:rPr lang="en-NZ" kern="100" dirty="0">
                <a:latin typeface="Aptos" panose="020B0004020202020204" pitchFamily="34" charset="0"/>
                <a:ea typeface="Aptos" panose="020B0004020202020204" pitchFamily="34" charset="0"/>
                <a:cs typeface="Times New Roman" panose="02020603050405020304" pitchFamily="18" charset="0"/>
              </a:rPr>
              <a:t>imported cattle into New Zealand. These cattle were kept primarily for milk production rather than for meat.</a:t>
            </a:r>
            <a:endParaRPr lang="en-NZ"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pic>
        <p:nvPicPr>
          <p:cNvPr id="5" name="Picture 2" descr="Farming and the environment – timeline — Science Learning Hub">
            <a:extLst>
              <a:ext uri="{FF2B5EF4-FFF2-40B4-BE49-F238E27FC236}">
                <a16:creationId xmlns:a16="http://schemas.microsoft.com/office/drawing/2014/main" id="{692D3517-2BAE-A2AB-7FB9-2A55A4D31D9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39414" y="98425"/>
            <a:ext cx="4924698" cy="3283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6B7B05D-F3BD-68D5-1F63-CA2023D77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55" r="1939" b="-2"/>
          <a:stretch/>
        </p:blipFill>
        <p:spPr bwMode="auto">
          <a:xfrm>
            <a:off x="6666599" y="3574868"/>
            <a:ext cx="4897513" cy="32831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02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E19F-3E01-C7C4-A6C5-C67A0FED6214}"/>
              </a:ext>
            </a:extLst>
          </p:cNvPr>
          <p:cNvSpPr>
            <a:spLocks noGrp="1"/>
          </p:cNvSpPr>
          <p:nvPr>
            <p:ph type="title"/>
          </p:nvPr>
        </p:nvSpPr>
        <p:spPr/>
        <p:txBody>
          <a:bodyPr/>
          <a:lstStyle/>
          <a:p>
            <a:r>
              <a:rPr lang="en-NZ" dirty="0"/>
              <a:t>1840’s</a:t>
            </a:r>
          </a:p>
        </p:txBody>
      </p:sp>
      <p:sp>
        <p:nvSpPr>
          <p:cNvPr id="3" name="Content Placeholder 2">
            <a:extLst>
              <a:ext uri="{FF2B5EF4-FFF2-40B4-BE49-F238E27FC236}">
                <a16:creationId xmlns:a16="http://schemas.microsoft.com/office/drawing/2014/main" id="{4C7616F9-D005-53F3-FB49-1409C5566D3A}"/>
              </a:ext>
            </a:extLst>
          </p:cNvPr>
          <p:cNvSpPr>
            <a:spLocks noGrp="1"/>
          </p:cNvSpPr>
          <p:nvPr>
            <p:ph sz="half" idx="1"/>
          </p:nvPr>
        </p:nvSpPr>
        <p:spPr/>
        <p:txBody>
          <a:bodyPr>
            <a:normAutofit/>
          </a:bodyPr>
          <a:lstStyle/>
          <a:p>
            <a:r>
              <a:rPr lang="en-NZ" sz="1800" dirty="0">
                <a:effectLst/>
                <a:ea typeface="Aptos" panose="020B0004020202020204" pitchFamily="34" charset="0"/>
                <a:cs typeface="Times New Roman" panose="02020603050405020304" pitchFamily="18" charset="0"/>
              </a:rPr>
              <a:t>As more Europeans settled in New Zealand in the 1840s, more cattle were imported from Australia. Most were Durhams, now called Shorthorns.</a:t>
            </a:r>
          </a:p>
          <a:p>
            <a:r>
              <a:rPr lang="en-NZ" sz="1800" dirty="0">
                <a:effectLst/>
                <a:ea typeface="Aptos" panose="020B0004020202020204" pitchFamily="34" charset="0"/>
                <a:cs typeface="Times New Roman" panose="02020603050405020304" pitchFamily="18" charset="0"/>
              </a:rPr>
              <a:t>Beef cattle were able to survive on rough pasture and swampy areas, which did not suit sheep. They were also used to pull ploughs, carts and logs.</a:t>
            </a:r>
            <a:endParaRPr lang="en-NZ" sz="1800" dirty="0">
              <a:cs typeface="Times New Roman" panose="02020603050405020304" pitchFamily="18" charset="0"/>
            </a:endParaRPr>
          </a:p>
          <a:p>
            <a:r>
              <a:rPr lang="en-US" sz="1800" b="0" i="0" dirty="0">
                <a:solidFill>
                  <a:srgbClr val="333333"/>
                </a:solidFill>
                <a:effectLst/>
              </a:rPr>
              <a:t>Before refrigeration, </a:t>
            </a:r>
            <a:r>
              <a:rPr lang="en-NZ" sz="1800" b="0" i="0" dirty="0">
                <a:solidFill>
                  <a:srgbClr val="333333"/>
                </a:solidFill>
                <a:cs typeface="Times New Roman" panose="02020603050405020304" pitchFamily="18" charset="0"/>
              </a:rPr>
              <a:t>b</a:t>
            </a:r>
            <a:r>
              <a:rPr lang="en-NZ" sz="1800" dirty="0">
                <a:effectLst/>
                <a:ea typeface="Aptos" panose="020B0004020202020204" pitchFamily="34" charset="0"/>
                <a:cs typeface="Times New Roman" panose="02020603050405020304" pitchFamily="18" charset="0"/>
              </a:rPr>
              <a:t>eef cattle were  generally less important than dairy cattle and sheep. </a:t>
            </a:r>
            <a:r>
              <a:rPr lang="en-US" sz="1800" dirty="0">
                <a:solidFill>
                  <a:srgbClr val="333333"/>
                </a:solidFill>
                <a:ea typeface="Aptos" panose="020B0004020202020204" pitchFamily="34" charset="0"/>
                <a:cs typeface="Times New Roman" panose="02020603050405020304" pitchFamily="18" charset="0"/>
              </a:rPr>
              <a:t>S</a:t>
            </a:r>
            <a:r>
              <a:rPr lang="en-US" sz="1800" b="0" i="0" dirty="0">
                <a:solidFill>
                  <a:srgbClr val="333333"/>
                </a:solidFill>
                <a:effectLst/>
              </a:rPr>
              <a:t>heep farming for wool was profitable, because wool could be easily stored and transported, and had a ready market in Britain, Europe and the United States.</a:t>
            </a:r>
            <a:endParaRPr lang="en-NZ" sz="1800" dirty="0"/>
          </a:p>
        </p:txBody>
      </p:sp>
      <p:pic>
        <p:nvPicPr>
          <p:cNvPr id="9" name="Content Placeholder 8">
            <a:extLst>
              <a:ext uri="{FF2B5EF4-FFF2-40B4-BE49-F238E27FC236}">
                <a16:creationId xmlns:a16="http://schemas.microsoft.com/office/drawing/2014/main" id="{258318FF-8D35-6777-506B-0CC378D092B8}"/>
              </a:ext>
            </a:extLst>
          </p:cNvPr>
          <p:cNvPicPr>
            <a:picLocks noGrp="1" noChangeAspect="1"/>
          </p:cNvPicPr>
          <p:nvPr>
            <p:ph sz="half" idx="2"/>
          </p:nvPr>
        </p:nvPicPr>
        <p:blipFill>
          <a:blip r:embed="rId2"/>
          <a:stretch>
            <a:fillRect/>
          </a:stretch>
        </p:blipFill>
        <p:spPr bwMode="auto">
          <a:xfrm>
            <a:off x="6296417" y="-179387"/>
            <a:ext cx="5057383" cy="3516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llocks pulling cart – Freight and warehousing – Te Ara Encyclopedia of  New Zealand">
            <a:extLst>
              <a:ext uri="{FF2B5EF4-FFF2-40B4-BE49-F238E27FC236}">
                <a16:creationId xmlns:a16="http://schemas.microsoft.com/office/drawing/2014/main" id="{AB2D7A2C-078C-711D-5163-0AD12F617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2" y="3520419"/>
            <a:ext cx="5412021" cy="31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7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A9FD9-698C-853C-0416-9C0EBFEB1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96BCC-0335-7DEB-1798-5A736EA2ED12}"/>
              </a:ext>
            </a:extLst>
          </p:cNvPr>
          <p:cNvSpPr>
            <a:spLocks noGrp="1"/>
          </p:cNvSpPr>
          <p:nvPr>
            <p:ph type="title"/>
          </p:nvPr>
        </p:nvSpPr>
        <p:spPr/>
        <p:txBody>
          <a:bodyPr/>
          <a:lstStyle/>
          <a:p>
            <a:r>
              <a:rPr lang="en-NZ" dirty="0"/>
              <a:t>1860’s</a:t>
            </a:r>
          </a:p>
        </p:txBody>
      </p:sp>
      <p:sp>
        <p:nvSpPr>
          <p:cNvPr id="3" name="Content Placeholder 2">
            <a:extLst>
              <a:ext uri="{FF2B5EF4-FFF2-40B4-BE49-F238E27FC236}">
                <a16:creationId xmlns:a16="http://schemas.microsoft.com/office/drawing/2014/main" id="{24F6C6BC-2E55-46D3-B2DC-8D58665769A9}"/>
              </a:ext>
            </a:extLst>
          </p:cNvPr>
          <p:cNvSpPr>
            <a:spLocks noGrp="1"/>
          </p:cNvSpPr>
          <p:nvPr>
            <p:ph sz="half" idx="1"/>
          </p:nvPr>
        </p:nvSpPr>
        <p:spPr>
          <a:xfrm>
            <a:off x="838200" y="1766588"/>
            <a:ext cx="5181600" cy="4351338"/>
          </a:xfrm>
        </p:spPr>
        <p:txBody>
          <a:bodyPr/>
          <a:lstStyle/>
          <a:p>
            <a:pPr marL="0" indent="0">
              <a:buNone/>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In the 1860’s gold rushes, cattle were fattened and driven to the goldfields, to feed the miners.</a:t>
            </a:r>
          </a:p>
          <a:p>
            <a:pPr marL="0" indent="0">
              <a:buNone/>
            </a:pPr>
            <a:r>
              <a:rPr lang="en-NZ" sz="1800" kern="100" dirty="0">
                <a:latin typeface="Aptos" panose="020B0004020202020204" pitchFamily="34" charset="0"/>
                <a:ea typeface="Aptos" panose="020B0004020202020204" pitchFamily="34" charset="0"/>
                <a:cs typeface="Times New Roman" panose="02020603050405020304" pitchFamily="18" charset="0"/>
              </a:rPr>
              <a:t>By 1861, cattle numbers in the South island reached 97,000 and 96,000 in the North Island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dirty="0"/>
          </a:p>
        </p:txBody>
      </p:sp>
      <p:pic>
        <p:nvPicPr>
          <p:cNvPr id="2050" name="Picture 2" descr="West Coast Liquid Gold | Hokitika Museum">
            <a:extLst>
              <a:ext uri="{FF2B5EF4-FFF2-40B4-BE49-F238E27FC236}">
                <a16:creationId xmlns:a16="http://schemas.microsoft.com/office/drawing/2014/main" id="{19B8262B-29C4-DB47-9C29-2A6A3EF860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15125" y="508000"/>
            <a:ext cx="4743450" cy="343425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Bullock team 1895">
            <a:extLst>
              <a:ext uri="{FF2B5EF4-FFF2-40B4-BE49-F238E27FC236}">
                <a16:creationId xmlns:a16="http://schemas.microsoft.com/office/drawing/2014/main" id="{30704921-5A4A-A4DB-9458-CE4D743C5648}"/>
              </a:ext>
            </a:extLst>
          </p:cNvPr>
          <p:cNvSpPr>
            <a:spLocks noChangeAspect="1" noChangeArrowheads="1"/>
          </p:cNvSpPr>
          <p:nvPr/>
        </p:nvSpPr>
        <p:spPr bwMode="auto">
          <a:xfrm>
            <a:off x="6315075" y="3419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55342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02FF-F96C-DB50-DFF9-92AA62AB4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96F3D-4EAF-6818-A583-10051D257C54}"/>
              </a:ext>
            </a:extLst>
          </p:cNvPr>
          <p:cNvSpPr>
            <a:spLocks noGrp="1"/>
          </p:cNvSpPr>
          <p:nvPr>
            <p:ph type="title"/>
          </p:nvPr>
        </p:nvSpPr>
        <p:spPr/>
        <p:txBody>
          <a:bodyPr/>
          <a:lstStyle/>
          <a:p>
            <a:r>
              <a:rPr lang="en-NZ" dirty="0"/>
              <a:t>1882</a:t>
            </a:r>
            <a:br>
              <a:rPr lang="en-US" altLang="en-US" sz="4400" dirty="0"/>
            </a:br>
            <a:r>
              <a:rPr lang="en-US" altLang="en-US" sz="4400" dirty="0"/>
              <a:t>First Refrigerated Ship Dunedin</a:t>
            </a:r>
            <a:endParaRPr lang="en-NZ" dirty="0"/>
          </a:p>
        </p:txBody>
      </p:sp>
      <p:sp>
        <p:nvSpPr>
          <p:cNvPr id="3" name="Content Placeholder 2">
            <a:extLst>
              <a:ext uri="{FF2B5EF4-FFF2-40B4-BE49-F238E27FC236}">
                <a16:creationId xmlns:a16="http://schemas.microsoft.com/office/drawing/2014/main" id="{806FC14E-2830-FFB5-4BFE-D3495B90235D}"/>
              </a:ext>
            </a:extLst>
          </p:cNvPr>
          <p:cNvSpPr>
            <a:spLocks noGrp="1"/>
          </p:cNvSpPr>
          <p:nvPr>
            <p:ph sz="half" idx="1"/>
          </p:nvPr>
        </p:nvSpPr>
        <p:spPr/>
        <p:txBody>
          <a:bodyPr/>
          <a:lstStyle/>
          <a:p>
            <a:pPr marL="0" indent="0">
              <a:buNone/>
            </a:pPr>
            <a:r>
              <a:rPr lang="en-NZ" dirty="0"/>
              <a:t>With the advent of refrigeration,  the Auckland region became the largest producer of butter, cheese and beef from a cattle population that reached 205,000 by 1886.</a:t>
            </a:r>
          </a:p>
        </p:txBody>
      </p:sp>
      <p:pic>
        <p:nvPicPr>
          <p:cNvPr id="5" name="Content Placeholder 4">
            <a:extLst>
              <a:ext uri="{FF2B5EF4-FFF2-40B4-BE49-F238E27FC236}">
                <a16:creationId xmlns:a16="http://schemas.microsoft.com/office/drawing/2014/main" id="{F085FBCB-6CD1-BDBD-4957-157F5C9CB6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6462" r="18890" b="1"/>
          <a:stretch/>
        </p:blipFill>
        <p:spPr bwMode="auto">
          <a:xfrm>
            <a:off x="6395778" y="1767615"/>
            <a:ext cx="5159190" cy="4217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81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20C5-A796-2DC6-A46D-B20C84E1F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1D585-49AD-DBBB-5BBA-1DE87F9D4B00}"/>
              </a:ext>
            </a:extLst>
          </p:cNvPr>
          <p:cNvSpPr>
            <a:spLocks noGrp="1"/>
          </p:cNvSpPr>
          <p:nvPr>
            <p:ph type="title"/>
          </p:nvPr>
        </p:nvSpPr>
        <p:spPr/>
        <p:txBody>
          <a:bodyPr/>
          <a:lstStyle/>
          <a:p>
            <a:r>
              <a:rPr lang="en-NZ" dirty="0"/>
              <a:t> 1880’s to mid 1950’s</a:t>
            </a:r>
          </a:p>
        </p:txBody>
      </p:sp>
      <p:sp>
        <p:nvSpPr>
          <p:cNvPr id="3" name="Content Placeholder 2">
            <a:extLst>
              <a:ext uri="{FF2B5EF4-FFF2-40B4-BE49-F238E27FC236}">
                <a16:creationId xmlns:a16="http://schemas.microsoft.com/office/drawing/2014/main" id="{D733B66D-FBC2-9E7E-9135-BA3B874BAA2D}"/>
              </a:ext>
            </a:extLst>
          </p:cNvPr>
          <p:cNvSpPr>
            <a:spLocks noGrp="1"/>
          </p:cNvSpPr>
          <p:nvPr>
            <p:ph sz="half" idx="1"/>
          </p:nvPr>
        </p:nvSpPr>
        <p:spPr/>
        <p:txBody>
          <a:bodyPr/>
          <a:lstStyle/>
          <a:p>
            <a:r>
              <a:rPr lang="en-NZ" dirty="0"/>
              <a:t>In its infancy the beef industry was an linked to the dairy and transport industries. </a:t>
            </a:r>
          </a:p>
          <a:p>
            <a:r>
              <a:rPr lang="en-NZ" dirty="0"/>
              <a:t>Until the mid 1950’s, beef cattle were kept to maintain pasture in a suitable condition for sheep. </a:t>
            </a:r>
          </a:p>
        </p:txBody>
      </p:sp>
      <p:pic>
        <p:nvPicPr>
          <p:cNvPr id="3074" name="Picture 2">
            <a:extLst>
              <a:ext uri="{FF2B5EF4-FFF2-40B4-BE49-F238E27FC236}">
                <a16:creationId xmlns:a16="http://schemas.microsoft.com/office/drawing/2014/main" id="{CDEF388C-C6CB-80FB-771F-4852431D9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103" y="300355"/>
            <a:ext cx="3810000"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9D8F2B-23B8-0D75-EEA7-63C9E90C640A}"/>
              </a:ext>
            </a:extLst>
          </p:cNvPr>
          <p:cNvSpPr txBox="1"/>
          <p:nvPr/>
        </p:nvSpPr>
        <p:spPr>
          <a:xfrm>
            <a:off x="7088124" y="3105834"/>
            <a:ext cx="3810000" cy="646331"/>
          </a:xfrm>
          <a:prstGeom prst="rect">
            <a:avLst/>
          </a:prstGeom>
          <a:noFill/>
        </p:spPr>
        <p:txBody>
          <a:bodyPr wrap="square">
            <a:spAutoFit/>
          </a:bodyPr>
          <a:lstStyle/>
          <a:p>
            <a:r>
              <a:rPr lang="en-US" b="0" i="0" dirty="0">
                <a:solidFill>
                  <a:srgbClr val="202122"/>
                </a:solidFill>
                <a:effectLst/>
                <a:latin typeface="Arial" panose="020B0604020202020204" pitchFamily="34" charset="0"/>
              </a:rPr>
              <a:t>A bullock wagon team taking wool from a farm station</a:t>
            </a:r>
            <a:endParaRPr lang="en-NZ" dirty="0"/>
          </a:p>
        </p:txBody>
      </p:sp>
      <p:pic>
        <p:nvPicPr>
          <p:cNvPr id="3076" name="Picture 4" descr="generational stock records ...">
            <a:extLst>
              <a:ext uri="{FF2B5EF4-FFF2-40B4-BE49-F238E27FC236}">
                <a16:creationId xmlns:a16="http://schemas.microsoft.com/office/drawing/2014/main" id="{9DB19764-7DC1-8639-8146-75532C4E9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299" y="3828259"/>
            <a:ext cx="3284601" cy="266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6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795D-6A9E-BE5A-B684-95503E7B4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506EE-2BEC-677A-A264-36C83012AB61}"/>
              </a:ext>
            </a:extLst>
          </p:cNvPr>
          <p:cNvSpPr>
            <a:spLocks noGrp="1"/>
          </p:cNvSpPr>
          <p:nvPr>
            <p:ph type="title"/>
          </p:nvPr>
        </p:nvSpPr>
        <p:spPr/>
        <p:txBody>
          <a:bodyPr/>
          <a:lstStyle/>
          <a:p>
            <a:r>
              <a:rPr lang="en-NZ" b="0" i="0" dirty="0">
                <a:solidFill>
                  <a:srgbClr val="010101"/>
                </a:solidFill>
                <a:effectLst/>
                <a:latin typeface="+mn-lt"/>
              </a:rPr>
              <a:t>Sheep and cattle numbers</a:t>
            </a:r>
            <a:br>
              <a:rPr lang="en-NZ" b="0" i="0" dirty="0">
                <a:solidFill>
                  <a:srgbClr val="010101"/>
                </a:solidFill>
                <a:effectLst/>
                <a:latin typeface="Georgia" panose="02040502050405020303" pitchFamily="18" charset="0"/>
              </a:rPr>
            </a:br>
            <a:endParaRPr lang="en-NZ" dirty="0"/>
          </a:p>
        </p:txBody>
      </p:sp>
      <p:sp>
        <p:nvSpPr>
          <p:cNvPr id="3" name="Content Placeholder 2">
            <a:extLst>
              <a:ext uri="{FF2B5EF4-FFF2-40B4-BE49-F238E27FC236}">
                <a16:creationId xmlns:a16="http://schemas.microsoft.com/office/drawing/2014/main" id="{05C4B814-CACC-220D-5977-58E0693E5E42}"/>
              </a:ext>
            </a:extLst>
          </p:cNvPr>
          <p:cNvSpPr>
            <a:spLocks noGrp="1"/>
          </p:cNvSpPr>
          <p:nvPr>
            <p:ph sz="half" idx="1"/>
          </p:nvPr>
        </p:nvSpPr>
        <p:spPr>
          <a:xfrm>
            <a:off x="838200" y="1825625"/>
            <a:ext cx="3560064" cy="4351338"/>
          </a:xfrm>
        </p:spPr>
        <p:txBody>
          <a:bodyPr/>
          <a:lstStyle/>
          <a:p>
            <a:r>
              <a:rPr lang="en-US" b="0" i="0" dirty="0">
                <a:solidFill>
                  <a:srgbClr val="333333"/>
                </a:solidFill>
                <a:effectLst/>
              </a:rPr>
              <a:t>The ratio of sheep to cattle over the years illustrates the secondary role of beef cattle in New Zealand. </a:t>
            </a:r>
            <a:endParaRPr lang="en-NZ" dirty="0"/>
          </a:p>
        </p:txBody>
      </p:sp>
      <p:graphicFrame>
        <p:nvGraphicFramePr>
          <p:cNvPr id="5" name="Content Placeholder 4">
            <a:extLst>
              <a:ext uri="{FF2B5EF4-FFF2-40B4-BE49-F238E27FC236}">
                <a16:creationId xmlns:a16="http://schemas.microsoft.com/office/drawing/2014/main" id="{409AB3B0-E239-E34D-670B-6561236279F2}"/>
              </a:ext>
            </a:extLst>
          </p:cNvPr>
          <p:cNvGraphicFramePr>
            <a:graphicFrameLocks noGrp="1"/>
          </p:cNvGraphicFramePr>
          <p:nvPr>
            <p:ph sz="half" idx="2"/>
            <p:extLst>
              <p:ext uri="{D42A27DB-BD31-4B8C-83A1-F6EECF244321}">
                <p14:modId xmlns:p14="http://schemas.microsoft.com/office/powerpoint/2010/main" val="1236017246"/>
              </p:ext>
            </p:extLst>
          </p:nvPr>
        </p:nvGraphicFramePr>
        <p:xfrm>
          <a:off x="4855464" y="1601755"/>
          <a:ext cx="6774561" cy="3893790"/>
        </p:xfrm>
        <a:graphic>
          <a:graphicData uri="http://schemas.openxmlformats.org/drawingml/2006/table">
            <a:tbl>
              <a:tblPr firstRow="1" firstCol="1" bandRow="1">
                <a:tableStyleId>{5C22544A-7EE6-4342-B048-85BDC9FD1C3A}</a:tableStyleId>
              </a:tblPr>
              <a:tblGrid>
                <a:gridCol w="1476279">
                  <a:extLst>
                    <a:ext uri="{9D8B030D-6E8A-4147-A177-3AD203B41FA5}">
                      <a16:colId xmlns:a16="http://schemas.microsoft.com/office/drawing/2014/main" val="189135264"/>
                    </a:ext>
                  </a:extLst>
                </a:gridCol>
                <a:gridCol w="5298282">
                  <a:extLst>
                    <a:ext uri="{9D8B030D-6E8A-4147-A177-3AD203B41FA5}">
                      <a16:colId xmlns:a16="http://schemas.microsoft.com/office/drawing/2014/main" val="1913793316"/>
                    </a:ext>
                  </a:extLst>
                </a:gridCol>
              </a:tblGrid>
              <a:tr h="584160">
                <a:tc>
                  <a:txBody>
                    <a:bodyPr/>
                    <a:lstStyle/>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Sheep Cattle Ratio</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39951"/>
                  </a:ext>
                </a:extLst>
              </a:tr>
              <a:tr h="823671">
                <a:tc>
                  <a:txBody>
                    <a:bodyPr/>
                    <a:lstStyle/>
                    <a:p>
                      <a:pPr>
                        <a:lnSpc>
                          <a:spcPct val="115000"/>
                        </a:lnSpc>
                        <a:spcAft>
                          <a:spcPts val="800"/>
                        </a:spcAft>
                      </a:pPr>
                      <a:r>
                        <a:rPr lang="en-NZ" sz="1800" kern="100" dirty="0">
                          <a:effectLst/>
                        </a:rPr>
                        <a:t>1851</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6 sheep to 1 cattle beast including beef, dairy and draught cattle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70189725"/>
                  </a:ext>
                </a:extLst>
              </a:tr>
              <a:tr h="1317639">
                <a:tc>
                  <a:txBody>
                    <a:bodyPr/>
                    <a:lstStyle/>
                    <a:p>
                      <a:pPr>
                        <a:lnSpc>
                          <a:spcPct val="115000"/>
                        </a:lnSpc>
                        <a:spcAft>
                          <a:spcPts val="800"/>
                        </a:spcAft>
                      </a:pPr>
                      <a:r>
                        <a:rPr lang="en-NZ" sz="1800" kern="100">
                          <a:effectLst/>
                        </a:rPr>
                        <a:t>1950-1990</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12-14 sheep to 1 beef cattle beast</a:t>
                      </a:r>
                    </a:p>
                    <a:p>
                      <a:pPr>
                        <a:lnSpc>
                          <a:spcPct val="115000"/>
                        </a:lnSpc>
                        <a:spcAft>
                          <a:spcPts val="800"/>
                        </a:spcAft>
                      </a:pPr>
                      <a:r>
                        <a:rPr lang="en-NZ" sz="1800" kern="100" dirty="0">
                          <a:effectLst/>
                        </a:rPr>
                        <a:t>Sheep numbers peaked in 1982 to 70 million compared to cattle 5 million</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84213883"/>
                  </a:ext>
                </a:extLst>
              </a:tr>
              <a:tr h="584160">
                <a:tc>
                  <a:txBody>
                    <a:bodyPr/>
                    <a:lstStyle/>
                    <a:p>
                      <a:pPr>
                        <a:lnSpc>
                          <a:spcPct val="115000"/>
                        </a:lnSpc>
                        <a:spcAft>
                          <a:spcPts val="800"/>
                        </a:spcAft>
                      </a:pPr>
                      <a:r>
                        <a:rPr lang="en-NZ" sz="1800" kern="100" dirty="0">
                          <a:effectLst/>
                        </a:rPr>
                        <a:t>2000’s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9 sheep to 1 beef cattle beast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14847350"/>
                  </a:ext>
                </a:extLst>
              </a:tr>
              <a:tr h="584160">
                <a:tc>
                  <a:txBody>
                    <a:bodyPr/>
                    <a:lstStyle/>
                    <a:p>
                      <a:pPr>
                        <a:lnSpc>
                          <a:spcPct val="115000"/>
                        </a:lnSpc>
                        <a:spcAft>
                          <a:spcPts val="800"/>
                        </a:spcAft>
                      </a:pPr>
                      <a:r>
                        <a:rPr lang="en-NZ" sz="1800" kern="100">
                          <a:effectLst/>
                        </a:rPr>
                        <a:t>2020’s</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Less than 7 sheep to 1 beef cattle beast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64221429"/>
                  </a:ext>
                </a:extLst>
              </a:tr>
            </a:tbl>
          </a:graphicData>
        </a:graphic>
      </p:graphicFrame>
    </p:spTree>
    <p:extLst>
      <p:ext uri="{BB962C8B-B14F-4D97-AF65-F5344CB8AC3E}">
        <p14:creationId xmlns:p14="http://schemas.microsoft.com/office/powerpoint/2010/main" val="407376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00FA-99D9-F3C4-D614-5927A20B9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61D10-2159-3488-9CC7-212C257D76CF}"/>
              </a:ext>
            </a:extLst>
          </p:cNvPr>
          <p:cNvSpPr>
            <a:spLocks noGrp="1"/>
          </p:cNvSpPr>
          <p:nvPr>
            <p:ph type="title"/>
          </p:nvPr>
        </p:nvSpPr>
        <p:spPr/>
        <p:txBody>
          <a:bodyPr/>
          <a:lstStyle/>
          <a:p>
            <a:r>
              <a:rPr lang="en-NZ" dirty="0"/>
              <a:t>Three events that changed the beef industry</a:t>
            </a:r>
          </a:p>
        </p:txBody>
      </p:sp>
      <p:sp>
        <p:nvSpPr>
          <p:cNvPr id="3" name="Content Placeholder 2">
            <a:extLst>
              <a:ext uri="{FF2B5EF4-FFF2-40B4-BE49-F238E27FC236}">
                <a16:creationId xmlns:a16="http://schemas.microsoft.com/office/drawing/2014/main" id="{9D726E47-0118-90DA-7C0F-90CE80B24488}"/>
              </a:ext>
            </a:extLst>
          </p:cNvPr>
          <p:cNvSpPr>
            <a:spLocks noGrp="1"/>
          </p:cNvSpPr>
          <p:nvPr>
            <p:ph sz="half" idx="1"/>
          </p:nvPr>
        </p:nvSpPr>
        <p:spPr>
          <a:xfrm>
            <a:off x="838200" y="1825625"/>
            <a:ext cx="5181600" cy="1753317"/>
          </a:xfrm>
        </p:spPr>
        <p:txBody>
          <a:bodyPr>
            <a:normAutofit/>
          </a:bodyPr>
          <a:lstStyle/>
          <a:p>
            <a:pPr marL="342900" indent="-342900">
              <a:buFont typeface="+mj-lt"/>
              <a:buAutoNum type="arabicPeriod"/>
            </a:pPr>
            <a:r>
              <a:rPr lang="en-NZ" sz="1800" dirty="0"/>
              <a:t>The development and introduction of refrigeration</a:t>
            </a:r>
          </a:p>
          <a:p>
            <a:pPr marL="342900" indent="-342900">
              <a:buFont typeface="+mj-lt"/>
              <a:buAutoNum type="arabicPeriod"/>
            </a:pPr>
            <a:r>
              <a:rPr lang="en-NZ" sz="1800" dirty="0"/>
              <a:t>Rise of the chilled beef trade (its subsequent decline and then abandonment.</a:t>
            </a:r>
          </a:p>
          <a:p>
            <a:pPr marL="342900" indent="-342900">
              <a:buFont typeface="+mj-lt"/>
              <a:buAutoNum type="arabicPeriod"/>
            </a:pPr>
            <a:r>
              <a:rPr lang="en-NZ" sz="1800" dirty="0"/>
              <a:t>Rapid development of the US market</a:t>
            </a:r>
          </a:p>
        </p:txBody>
      </p:sp>
      <p:sp>
        <p:nvSpPr>
          <p:cNvPr id="4" name="Content Placeholder 3">
            <a:extLst>
              <a:ext uri="{FF2B5EF4-FFF2-40B4-BE49-F238E27FC236}">
                <a16:creationId xmlns:a16="http://schemas.microsoft.com/office/drawing/2014/main" id="{21098AF8-52F5-C077-4FD8-C1DEBF954257}"/>
              </a:ext>
            </a:extLst>
          </p:cNvPr>
          <p:cNvSpPr>
            <a:spLocks noGrp="1"/>
          </p:cNvSpPr>
          <p:nvPr>
            <p:ph sz="half" idx="2"/>
          </p:nvPr>
        </p:nvSpPr>
        <p:spPr>
          <a:xfrm>
            <a:off x="914400" y="3915473"/>
            <a:ext cx="5181600" cy="2265871"/>
          </a:xfrm>
        </p:spPr>
        <p:txBody>
          <a:bodyPr>
            <a:normAutofit/>
          </a:bodyPr>
          <a:lstStyle/>
          <a:p>
            <a:pPr marL="0" indent="0">
              <a:buNone/>
            </a:pPr>
            <a:r>
              <a:rPr lang="en-NZ" sz="1800" dirty="0"/>
              <a:t>Chilled Beef</a:t>
            </a:r>
          </a:p>
          <a:p>
            <a:pPr marL="0" indent="0">
              <a:buNone/>
            </a:pPr>
            <a:r>
              <a:rPr lang="en-NZ" sz="1800" dirty="0"/>
              <a:t>The chilled beef trade lead to the move to the Angus breed with a small compact carcass conformation (over fat) by present day standards. The post war cost of processing and shipping bone in quarters of beef and the lack of a satisfactory premium contributed to the end of this trade. </a:t>
            </a:r>
          </a:p>
        </p:txBody>
      </p:sp>
      <p:pic>
        <p:nvPicPr>
          <p:cNvPr id="4098" name="Picture 2" descr="First shipment of chilled beef for England – Beef farming – Te Ara  Encyclopedia of New Zealand">
            <a:extLst>
              <a:ext uri="{FF2B5EF4-FFF2-40B4-BE49-F238E27FC236}">
                <a16:creationId xmlns:a16="http://schemas.microsoft.com/office/drawing/2014/main" id="{A5BE03D9-AF9B-F52C-BE7C-C7803579F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272" y="1937766"/>
            <a:ext cx="4762500" cy="3448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BBE597-30AA-9380-B76B-0CE27EE09C01}"/>
              </a:ext>
            </a:extLst>
          </p:cNvPr>
          <p:cNvSpPr txBox="1"/>
          <p:nvPr/>
        </p:nvSpPr>
        <p:spPr>
          <a:xfrm>
            <a:off x="6748272" y="1472184"/>
            <a:ext cx="5039106" cy="369332"/>
          </a:xfrm>
          <a:prstGeom prst="rect">
            <a:avLst/>
          </a:prstGeom>
          <a:noFill/>
        </p:spPr>
        <p:txBody>
          <a:bodyPr wrap="square" rtlCol="0">
            <a:spAutoFit/>
          </a:bodyPr>
          <a:lstStyle/>
          <a:p>
            <a:r>
              <a:rPr lang="en-NZ" dirty="0"/>
              <a:t>First shipment of chilled to England in 1933 </a:t>
            </a:r>
          </a:p>
        </p:txBody>
      </p:sp>
    </p:spTree>
    <p:extLst>
      <p:ext uri="{BB962C8B-B14F-4D97-AF65-F5344CB8AC3E}">
        <p14:creationId xmlns:p14="http://schemas.microsoft.com/office/powerpoint/2010/main" val="113249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8642a34-e0cf-4b03-b88d-70a025ccdc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44005D23B1EE42BD1B0AAEA86C28CD" ma:contentTypeVersion="6" ma:contentTypeDescription="Create a new document." ma:contentTypeScope="" ma:versionID="0ab2f7cc7c3bcb1a280d9cb1891e67af">
  <xsd:schema xmlns:xsd="http://www.w3.org/2001/XMLSchema" xmlns:xs="http://www.w3.org/2001/XMLSchema" xmlns:p="http://schemas.microsoft.com/office/2006/metadata/properties" xmlns:ns3="58642a34-e0cf-4b03-b88d-70a025ccdced" targetNamespace="http://schemas.microsoft.com/office/2006/metadata/properties" ma:root="true" ma:fieldsID="0f6c0805fea47be28b5a8983bc204e54" ns3:_="">
    <xsd:import namespace="58642a34-e0cf-4b03-b88d-70a025ccdced"/>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42a34-e0cf-4b03-b88d-70a025ccdce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73CBE-CBA7-496E-9ACA-1E15EB8CD36E}">
  <ds:schemaRefs>
    <ds:schemaRef ds:uri="http://schemas.microsoft.com/sharepoint/v3/contenttype/forms"/>
  </ds:schemaRefs>
</ds:datastoreItem>
</file>

<file path=customXml/itemProps2.xml><?xml version="1.0" encoding="utf-8"?>
<ds:datastoreItem xmlns:ds="http://schemas.openxmlformats.org/officeDocument/2006/customXml" ds:itemID="{4F252EA8-EB0B-4CF0-8626-99BB04844067}">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58642a34-e0cf-4b03-b88d-70a025ccdced"/>
    <ds:schemaRef ds:uri="http://www.w3.org/XML/1998/namespace"/>
  </ds:schemaRefs>
</ds:datastoreItem>
</file>

<file path=customXml/itemProps3.xml><?xml version="1.0" encoding="utf-8"?>
<ds:datastoreItem xmlns:ds="http://schemas.openxmlformats.org/officeDocument/2006/customXml" ds:itemID="{7FC7E239-57CF-48E6-AFA3-E9B5275EE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42a34-e0cf-4b03-b88d-70a025ccd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673</TotalTime>
  <Words>557</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Georgia</vt:lpstr>
      <vt:lpstr>Google Sans</vt:lpstr>
      <vt:lpstr>hurme_no2-webfont</vt:lpstr>
      <vt:lpstr>Times New Roman</vt:lpstr>
      <vt:lpstr>Office Theme</vt:lpstr>
      <vt:lpstr>PowerPoint Presentation</vt:lpstr>
      <vt:lpstr>History of New Zealand  Beef Farming</vt:lpstr>
      <vt:lpstr>1814 </vt:lpstr>
      <vt:lpstr>1840’s</vt:lpstr>
      <vt:lpstr>1860’s</vt:lpstr>
      <vt:lpstr>1882 First Refrigerated Ship Dunedin</vt:lpstr>
      <vt:lpstr> 1880’s to mid 1950’s</vt:lpstr>
      <vt:lpstr>Sheep and cattle numbers </vt:lpstr>
      <vt:lpstr>Three events that changed the beef industry</vt:lpstr>
      <vt:lpstr>Meat processing</vt:lpstr>
      <vt:lpstr>Modern meat processing</vt:lpstr>
      <vt:lpstr>Beef Cuts </vt:lpstr>
      <vt:lpstr>Parts of a Bull</vt:lpstr>
      <vt:lpstr>External Anatomy of a Bull Quizlet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6</cp:revision>
  <dcterms:created xsi:type="dcterms:W3CDTF">2025-02-24T19:00:08Z</dcterms:created>
  <dcterms:modified xsi:type="dcterms:W3CDTF">2025-03-09T02:21:52Z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0x010100F844005D23B1EE42BD1B0AAEA86C28CD</vt:lpwstr>
  </property>
</Properties>
</file>