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6" r:id="rId3"/>
    <p:sldId id="263" r:id="rId4"/>
    <p:sldId id="259" r:id="rId5"/>
    <p:sldId id="271" r:id="rId6"/>
    <p:sldId id="275" r:id="rId7"/>
    <p:sldId id="264" r:id="rId8"/>
    <p:sldId id="270" r:id="rId9"/>
    <p:sldId id="268" r:id="rId10"/>
    <p:sldId id="274" r:id="rId11"/>
    <p:sldId id="265" r:id="rId12"/>
    <p:sldId id="267" r:id="rId13"/>
    <p:sldId id="273" r:id="rId14"/>
    <p:sldId id="269" r:id="rId15"/>
    <p:sldId id="272" r:id="rId16"/>
    <p:sldId id="266" r:id="rId17"/>
    <p:sldId id="262"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8" autoAdjust="0"/>
    <p:restoredTop sz="94660"/>
  </p:normalViewPr>
  <p:slideViewPr>
    <p:cSldViewPr snapToGrid="0">
      <p:cViewPr varScale="1">
        <p:scale>
          <a:sx n="78" d="100"/>
          <a:sy n="78" d="100"/>
        </p:scale>
        <p:origin x="8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3618-AD8D-ED5D-EC7C-13FA65CA6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9B094A7-8693-72ED-DBC7-AB9581D30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BE3DD39-9A8A-08D2-0C54-D91DCFB12D85}"/>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4A27F8A1-52B5-8650-B8B6-967BE99DD8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E2E4A98-897F-FA06-C031-43F390F00950}"/>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2381734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CF1D-18C4-FF21-BD6E-C04789452B2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5266973-A527-E3CB-B5F8-BEF37279A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D35A5E7-7C65-EB63-810C-681893462CF3}"/>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D83AD832-5B31-B424-47D3-0BF2DDA029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B15DAEB-5A61-3B86-1E0E-857B78417BB0}"/>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147637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AAAC66-C0FD-0C5E-A42E-0FBFC7673A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7C722AC-2BCF-EAEB-BA5F-DAFD00CD94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E1A885D-5CAF-0BDE-D3EB-99F1E1A2ADD6}"/>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F9C758CD-E54A-5CF7-A767-5E15C1A4D2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2150280-1DA5-72CD-D353-246D34A8EFA8}"/>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107926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1DD2-9CBD-1284-206E-9B1404A1381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3AD3EE2-44E6-2645-77CF-C3A1C6A3BE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8CC962B-21E7-B8BA-7A57-9534991B32DC}"/>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26125878-0A29-5FAD-3B00-DCF464F18FE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BC0FA71-6C5D-AAF3-DECF-8EAB049319D3}"/>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31686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F050-87C4-BFC3-4995-6CF76764A3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CF2DF40-81AB-1852-FC3C-B5A0D7CDFA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309D38-DA04-11E4-A2A3-F7C5D6EF0F63}"/>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2717B09B-9D02-F5B9-EE4E-1FAC5555DA1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102E48B-AB2C-77DF-0B56-7024DD9B641F}"/>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165801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0F47-A2AA-211E-3793-69CCFEE9814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6B46BF4-1CC0-1E8E-7559-7A0E7E8990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868E0AA-9B98-798B-BBFC-2D9D6338F3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6F7D052-1CFB-E238-2272-5C9E5224135D}"/>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6" name="Footer Placeholder 5">
            <a:extLst>
              <a:ext uri="{FF2B5EF4-FFF2-40B4-BE49-F238E27FC236}">
                <a16:creationId xmlns:a16="http://schemas.microsoft.com/office/drawing/2014/main" id="{8200AFAC-96FB-8389-2321-61CE20B3387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C58CD87-573B-733B-BE46-62FD697D405F}"/>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3226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F816-CD45-F3C5-5095-F258AF8FD583}"/>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3036EFA-C129-2054-7551-10A5D16D3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F47253-FDBB-B439-B5A4-75543E1278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DF08C16B-3328-8129-AB4F-2C8B97A97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F0B1B-1A28-C0E3-5BE1-30B4982995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17BA2CA-F9C5-34C4-3FFE-B798E90C67F1}"/>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8" name="Footer Placeholder 7">
            <a:extLst>
              <a:ext uri="{FF2B5EF4-FFF2-40B4-BE49-F238E27FC236}">
                <a16:creationId xmlns:a16="http://schemas.microsoft.com/office/drawing/2014/main" id="{14D58C37-8C6D-C258-3354-5C64DF223B70}"/>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63AB894-5E42-4736-2DD8-1B0794F5EABA}"/>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150589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8C41-DA46-2EC9-0FEA-DD75C1287D3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17C16119-1F44-C5E1-C002-9562EF6501C5}"/>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4" name="Footer Placeholder 3">
            <a:extLst>
              <a:ext uri="{FF2B5EF4-FFF2-40B4-BE49-F238E27FC236}">
                <a16:creationId xmlns:a16="http://schemas.microsoft.com/office/drawing/2014/main" id="{B67AC1E7-C83D-498C-A224-5D80256F578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197DF68-0437-8A5E-7644-5EC4BE30D455}"/>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32426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AABC9-B003-03AE-C206-D7441B11878B}"/>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3" name="Footer Placeholder 2">
            <a:extLst>
              <a:ext uri="{FF2B5EF4-FFF2-40B4-BE49-F238E27FC236}">
                <a16:creationId xmlns:a16="http://schemas.microsoft.com/office/drawing/2014/main" id="{B97CFE47-AF6F-AA6A-EB5E-4CA11B306E3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C7CDC3F-D9E6-D500-C971-A59E955801DB}"/>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224506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87D2-A71A-168B-4421-D2CEB648B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4EDA881-7732-968B-590B-4C7378732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DF711AE-065D-C2C6-8E22-0293FD013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66E9E-044F-D08E-6C76-7EAA622BA7D3}"/>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6" name="Footer Placeholder 5">
            <a:extLst>
              <a:ext uri="{FF2B5EF4-FFF2-40B4-BE49-F238E27FC236}">
                <a16:creationId xmlns:a16="http://schemas.microsoft.com/office/drawing/2014/main" id="{BFBA4305-944E-01BC-FFA3-50CDE463DA1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8AD0D3C-6805-7621-5AE4-FB4F1854B4BB}"/>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337146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A6AE-AB18-1FDC-3625-006D375FD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F34328F-AB23-A4F0-1C48-4DE795AE7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626B67E-5D97-57F2-CE46-6F96882A6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4FECC0-5C95-DF93-44B1-C50AF8293B2E}"/>
              </a:ext>
            </a:extLst>
          </p:cNvPr>
          <p:cNvSpPr>
            <a:spLocks noGrp="1"/>
          </p:cNvSpPr>
          <p:nvPr>
            <p:ph type="dt" sz="half" idx="10"/>
          </p:nvPr>
        </p:nvSpPr>
        <p:spPr/>
        <p:txBody>
          <a:bodyPr/>
          <a:lstStyle/>
          <a:p>
            <a:fld id="{FEF8891A-2C21-4F45-8156-F0C1D4D05275}" type="datetimeFigureOut">
              <a:rPr lang="en-NZ" smtClean="0"/>
              <a:t>9/03/2025</a:t>
            </a:fld>
            <a:endParaRPr lang="en-NZ"/>
          </a:p>
        </p:txBody>
      </p:sp>
      <p:sp>
        <p:nvSpPr>
          <p:cNvPr id="6" name="Footer Placeholder 5">
            <a:extLst>
              <a:ext uri="{FF2B5EF4-FFF2-40B4-BE49-F238E27FC236}">
                <a16:creationId xmlns:a16="http://schemas.microsoft.com/office/drawing/2014/main" id="{959926F4-869E-2BA0-76C7-830F1DD8A5A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C4E9AD6-B0B4-587F-0292-D100D3173A08}"/>
              </a:ext>
            </a:extLst>
          </p:cNvPr>
          <p:cNvSpPr>
            <a:spLocks noGrp="1"/>
          </p:cNvSpPr>
          <p:nvPr>
            <p:ph type="sldNum" sz="quarter" idx="12"/>
          </p:nvPr>
        </p:nvSpPr>
        <p:spPr/>
        <p:txBody>
          <a:bodyPr/>
          <a:lstStyle/>
          <a:p>
            <a:fld id="{5220463F-EF76-4BDE-A09F-1747D52E35CC}" type="slidenum">
              <a:rPr lang="en-NZ" smtClean="0"/>
              <a:t>‹#›</a:t>
            </a:fld>
            <a:endParaRPr lang="en-NZ"/>
          </a:p>
        </p:txBody>
      </p:sp>
    </p:spTree>
    <p:extLst>
      <p:ext uri="{BB962C8B-B14F-4D97-AF65-F5344CB8AC3E}">
        <p14:creationId xmlns:p14="http://schemas.microsoft.com/office/powerpoint/2010/main" val="299480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EBE84B-4DB4-945F-15A0-A67F7B560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8730C63-4810-E4CD-1E3C-2C498EA45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44A1E40-CDE5-88F4-8C43-03F84E58C9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F8891A-2C21-4F45-8156-F0C1D4D05275}" type="datetimeFigureOut">
              <a:rPr lang="en-NZ" smtClean="0"/>
              <a:t>9/03/2025</a:t>
            </a:fld>
            <a:endParaRPr lang="en-NZ"/>
          </a:p>
        </p:txBody>
      </p:sp>
      <p:sp>
        <p:nvSpPr>
          <p:cNvPr id="5" name="Footer Placeholder 4">
            <a:extLst>
              <a:ext uri="{FF2B5EF4-FFF2-40B4-BE49-F238E27FC236}">
                <a16:creationId xmlns:a16="http://schemas.microsoft.com/office/drawing/2014/main" id="{2AC01CC8-1887-24AE-AC14-2B4EC2E61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7A38F6FE-AC8F-DAA0-8BA4-07F5A4E41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0463F-EF76-4BDE-A09F-1747D52E35CC}" type="slidenum">
              <a:rPr lang="en-NZ" smtClean="0"/>
              <a:t>‹#›</a:t>
            </a:fld>
            <a:endParaRPr lang="en-NZ"/>
          </a:p>
        </p:txBody>
      </p:sp>
    </p:spTree>
    <p:extLst>
      <p:ext uri="{BB962C8B-B14F-4D97-AF65-F5344CB8AC3E}">
        <p14:creationId xmlns:p14="http://schemas.microsoft.com/office/powerpoint/2010/main" val="4288142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x97RkUr9a6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vsDEpdAbHA"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beeflambnz.com/knowledge-hub/video/talking-bull-pasture-managem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zs9eZAU_r2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kjbFYUbIuc" TargetMode="External"/><Relationship Id="rId2" Type="http://schemas.openxmlformats.org/officeDocument/2006/relationships/hyperlink" Target="https://beeflambnz.com/knowledge-hub/video/blnzs-informing-new-zealand-beef-programme"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eeflambnz.com/knowledge-hub/video/body-condition-scoring-beef-cows"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341" y="365999"/>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04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7203-082C-51B2-9367-ABB7A8AEF15F}"/>
              </a:ext>
            </a:extLst>
          </p:cNvPr>
          <p:cNvSpPr>
            <a:spLocks noGrp="1"/>
          </p:cNvSpPr>
          <p:nvPr>
            <p:ph type="title"/>
          </p:nvPr>
        </p:nvSpPr>
        <p:spPr/>
        <p:txBody>
          <a:bodyPr/>
          <a:lstStyle/>
          <a:p>
            <a:r>
              <a:rPr lang="en-NZ" dirty="0"/>
              <a:t>Cows post weaning</a:t>
            </a:r>
          </a:p>
        </p:txBody>
      </p:sp>
      <p:sp>
        <p:nvSpPr>
          <p:cNvPr id="3" name="Content Placeholder 2">
            <a:extLst>
              <a:ext uri="{FF2B5EF4-FFF2-40B4-BE49-F238E27FC236}">
                <a16:creationId xmlns:a16="http://schemas.microsoft.com/office/drawing/2014/main" id="{05EFE63B-BE86-AB28-BB41-85D329BE8F33}"/>
              </a:ext>
            </a:extLst>
          </p:cNvPr>
          <p:cNvSpPr>
            <a:spLocks noGrp="1"/>
          </p:cNvSpPr>
          <p:nvPr>
            <p:ph idx="1"/>
          </p:nvPr>
        </p:nvSpPr>
        <p:spPr>
          <a:xfrm>
            <a:off x="838199" y="1825626"/>
            <a:ext cx="5370095" cy="879074"/>
          </a:xfrm>
        </p:spPr>
        <p:txBody>
          <a:bodyPr>
            <a:normAutofit/>
          </a:bodyPr>
          <a:lstStyle/>
          <a:p>
            <a:pPr marL="0" indent="0">
              <a:buNone/>
            </a:pPr>
            <a:r>
              <a:rPr lang="en-NZ" sz="1800" dirty="0"/>
              <a:t>Cows on maintenance diet. Used to clean up pasture. They can drop in BCS but ideally not below 5</a:t>
            </a:r>
          </a:p>
        </p:txBody>
      </p:sp>
      <p:pic>
        <p:nvPicPr>
          <p:cNvPr id="5" name="Picture 4">
            <a:extLst>
              <a:ext uri="{FF2B5EF4-FFF2-40B4-BE49-F238E27FC236}">
                <a16:creationId xmlns:a16="http://schemas.microsoft.com/office/drawing/2014/main" id="{611A26AF-02DC-5D9D-BB56-1DEEAE36E0E2}"/>
              </a:ext>
            </a:extLst>
          </p:cNvPr>
          <p:cNvPicPr>
            <a:picLocks noChangeAspect="1"/>
          </p:cNvPicPr>
          <p:nvPr/>
        </p:nvPicPr>
        <p:blipFill>
          <a:blip r:embed="rId2"/>
          <a:stretch>
            <a:fillRect/>
          </a:stretch>
        </p:blipFill>
        <p:spPr>
          <a:xfrm>
            <a:off x="914883" y="2939709"/>
            <a:ext cx="5370095" cy="2744438"/>
          </a:xfrm>
          <a:prstGeom prst="rect">
            <a:avLst/>
          </a:prstGeom>
        </p:spPr>
      </p:pic>
      <p:pic>
        <p:nvPicPr>
          <p:cNvPr id="4" name="Picture 3">
            <a:extLst>
              <a:ext uri="{FF2B5EF4-FFF2-40B4-BE49-F238E27FC236}">
                <a16:creationId xmlns:a16="http://schemas.microsoft.com/office/drawing/2014/main" id="{058F0E39-6545-7072-2ABB-42DC0CB4A139}"/>
              </a:ext>
            </a:extLst>
          </p:cNvPr>
          <p:cNvPicPr>
            <a:picLocks noChangeAspect="1"/>
          </p:cNvPicPr>
          <p:nvPr/>
        </p:nvPicPr>
        <p:blipFill>
          <a:blip r:embed="rId3"/>
          <a:stretch>
            <a:fillRect/>
          </a:stretch>
        </p:blipFill>
        <p:spPr>
          <a:xfrm>
            <a:off x="6284978" y="600134"/>
            <a:ext cx="5077812" cy="5657731"/>
          </a:xfrm>
          <a:prstGeom prst="rect">
            <a:avLst/>
          </a:prstGeom>
        </p:spPr>
      </p:pic>
    </p:spTree>
    <p:extLst>
      <p:ext uri="{BB962C8B-B14F-4D97-AF65-F5344CB8AC3E}">
        <p14:creationId xmlns:p14="http://schemas.microsoft.com/office/powerpoint/2010/main" val="6313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832E48-7CB6-11EF-0C1D-8B211E4F0A48}"/>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FF6FA-3727-24AE-9E12-4092D09C3103}"/>
              </a:ext>
            </a:extLst>
          </p:cNvPr>
          <p:cNvSpPr>
            <a:spLocks noGrp="1"/>
          </p:cNvSpPr>
          <p:nvPr>
            <p:ph type="title"/>
          </p:nvPr>
        </p:nvSpPr>
        <p:spPr>
          <a:xfrm>
            <a:off x="838200" y="556337"/>
            <a:ext cx="6797405" cy="1651404"/>
          </a:xfrm>
        </p:spPr>
        <p:txBody>
          <a:bodyPr>
            <a:normAutofit/>
          </a:bodyPr>
          <a:lstStyle/>
          <a:p>
            <a:r>
              <a:rPr lang="en-US" sz="4000" b="1">
                <a:effectLst/>
                <a:latin typeface="Arial" panose="020B0604020202020204" pitchFamily="34" charset="0"/>
                <a:ea typeface="Times New Roman" panose="02020603050405020304" pitchFamily="18" charset="0"/>
                <a:cs typeface="Times New Roman" panose="02020603050405020304" pitchFamily="18" charset="0"/>
              </a:rPr>
              <a:t>Pregnancy testing.</a:t>
            </a:r>
            <a:br>
              <a:rPr lang="en-NZ" sz="4000">
                <a:effectLst/>
                <a:latin typeface="Times New Roman" panose="02020603050405020304" pitchFamily="18" charset="0"/>
                <a:ea typeface="Times New Roman" panose="02020603050405020304" pitchFamily="18" charset="0"/>
              </a:rPr>
            </a:br>
            <a:endParaRPr lang="en-NZ" sz="4000"/>
          </a:p>
        </p:txBody>
      </p:sp>
      <p:sp>
        <p:nvSpPr>
          <p:cNvPr id="3" name="Content Placeholder 2">
            <a:extLst>
              <a:ext uri="{FF2B5EF4-FFF2-40B4-BE49-F238E27FC236}">
                <a16:creationId xmlns:a16="http://schemas.microsoft.com/office/drawing/2014/main" id="{568F3854-49E9-DA36-288F-A6553885125C}"/>
              </a:ext>
            </a:extLst>
          </p:cNvPr>
          <p:cNvSpPr>
            <a:spLocks noGrp="1"/>
          </p:cNvSpPr>
          <p:nvPr>
            <p:ph idx="1"/>
          </p:nvPr>
        </p:nvSpPr>
        <p:spPr>
          <a:xfrm>
            <a:off x="838200" y="1685925"/>
            <a:ext cx="6797405" cy="4434789"/>
          </a:xfrm>
        </p:spPr>
        <p:txBody>
          <a:bodyPr>
            <a:normAutofit lnSpcReduction="10000"/>
          </a:bodyPr>
          <a:lstStyle/>
          <a:p>
            <a:pPr marL="0" indent="0">
              <a:spcBef>
                <a:spcPts val="1800"/>
              </a:spcBef>
              <a:spcAft>
                <a:spcPts val="600"/>
              </a:spcAft>
              <a:buNone/>
            </a:pPr>
            <a:r>
              <a:rPr lang="en-US" sz="1600" dirty="0"/>
              <a:t>T</a:t>
            </a:r>
            <a:r>
              <a:rPr lang="en-US" sz="1600" b="0" i="0" dirty="0">
                <a:effectLst/>
              </a:rPr>
              <a:t>he benefits of dating beef cattle pregnancies allow you to:</a:t>
            </a:r>
          </a:p>
          <a:p>
            <a:pPr>
              <a:spcAft>
                <a:spcPts val="600"/>
              </a:spcAft>
              <a:buFont typeface="Arial" panose="020B0604020202020204" pitchFamily="34" charset="0"/>
              <a:buChar char="•"/>
            </a:pPr>
            <a:r>
              <a:rPr lang="en-US" sz="1600" b="0" i="0" dirty="0">
                <a:effectLst/>
              </a:rPr>
              <a:t>Monitor cows closer at calving. This is especially true with heifers and studs recording calves on the drop.</a:t>
            </a:r>
          </a:p>
          <a:p>
            <a:pPr>
              <a:spcAft>
                <a:spcPts val="600"/>
              </a:spcAft>
              <a:buFont typeface="Arial" panose="020B0604020202020204" pitchFamily="34" charset="0"/>
              <a:buChar char="•"/>
            </a:pPr>
            <a:r>
              <a:rPr lang="en-US" sz="1600" b="0" i="0" dirty="0">
                <a:effectLst/>
              </a:rPr>
              <a:t>Calculate a conception rate to each cycle and monitor the efficiency of cow cycling and bull activity.</a:t>
            </a:r>
          </a:p>
          <a:p>
            <a:pPr>
              <a:spcAft>
                <a:spcPts val="600"/>
              </a:spcAft>
              <a:buFont typeface="Arial" panose="020B0604020202020204" pitchFamily="34" charset="0"/>
              <a:buChar char="•"/>
            </a:pPr>
            <a:r>
              <a:rPr lang="en-US" sz="1600" b="0" i="0" dirty="0">
                <a:effectLst/>
              </a:rPr>
              <a:t>Winter later cows differently.</a:t>
            </a:r>
          </a:p>
          <a:p>
            <a:pPr>
              <a:spcAft>
                <a:spcPts val="600"/>
              </a:spcAft>
              <a:buFont typeface="Arial" panose="020B0604020202020204" pitchFamily="34" charset="0"/>
              <a:buChar char="•"/>
            </a:pPr>
            <a:r>
              <a:rPr lang="en-US" sz="1600" b="0" i="0" dirty="0">
                <a:effectLst/>
              </a:rPr>
              <a:t>Sell 3rd cycle / late calving cows or these can be the first to go if required.</a:t>
            </a:r>
          </a:p>
          <a:p>
            <a:pPr>
              <a:spcAft>
                <a:spcPts val="600"/>
              </a:spcAft>
              <a:buFont typeface="Arial" panose="020B0604020202020204" pitchFamily="34" charset="0"/>
              <a:buChar char="•"/>
            </a:pPr>
            <a:r>
              <a:rPr lang="en-US" sz="1600" b="0" i="0" dirty="0">
                <a:effectLst/>
              </a:rPr>
              <a:t>Identify bull sub-fertility. This can be detected if there are different conception rates after bulls have been swapped. Suspect bulls can be serviced tested or culled.</a:t>
            </a:r>
          </a:p>
          <a:p>
            <a:pPr>
              <a:spcAft>
                <a:spcPts val="600"/>
              </a:spcAft>
              <a:buFont typeface="Arial" panose="020B0604020202020204" pitchFamily="34" charset="0"/>
              <a:buChar char="•"/>
            </a:pPr>
            <a:endParaRPr lang="en-US" sz="1600" b="0" i="0" dirty="0">
              <a:effectLst/>
            </a:endParaRPr>
          </a:p>
          <a:p>
            <a:pPr marL="0" indent="0">
              <a:spcAft>
                <a:spcPts val="600"/>
              </a:spcAft>
              <a:buNone/>
            </a:pPr>
            <a:r>
              <a:rPr lang="en-US" sz="1200" b="0" i="0" dirty="0">
                <a:effectLst/>
              </a:rPr>
              <a:t>Video: </a:t>
            </a:r>
            <a:r>
              <a:rPr lang="en-US" sz="1200" i="0" dirty="0">
                <a:effectLst/>
                <a:latin typeface="Roboto" panose="02000000000000000000" pitchFamily="2" charset="0"/>
              </a:rPr>
              <a:t>Pregnancy testing Beef cows, </a:t>
            </a:r>
            <a:r>
              <a:rPr lang="en-US" sz="1200" i="0" dirty="0">
                <a:effectLst/>
                <a:latin typeface="Roboto" panose="02000000000000000000" pitchFamily="2" charset="0"/>
                <a:hlinkClick r:id="rId2"/>
              </a:rPr>
              <a:t>How did we do?</a:t>
            </a:r>
            <a:endParaRPr lang="en-US" sz="1200" i="0" dirty="0">
              <a:effectLst/>
              <a:latin typeface="Roboto" panose="02000000000000000000" pitchFamily="2" charset="0"/>
            </a:endParaRPr>
          </a:p>
          <a:p>
            <a:pPr marL="0" indent="0">
              <a:buNone/>
            </a:pPr>
            <a:r>
              <a:rPr lang="en-US" sz="1200" dirty="0">
                <a:latin typeface="Roboto" panose="02000000000000000000" pitchFamily="2" charset="0"/>
              </a:rPr>
              <a:t>Starts at 13.20</a:t>
            </a:r>
            <a:endParaRPr lang="en-NZ" sz="1200" dirty="0"/>
          </a:p>
          <a:p>
            <a:pPr marL="0" indent="0">
              <a:buNone/>
            </a:pPr>
            <a:endParaRPr lang="en-NZ" sz="1100" dirty="0"/>
          </a:p>
        </p:txBody>
      </p:sp>
      <p:pic>
        <p:nvPicPr>
          <p:cNvPr id="9" name="Picture 8">
            <a:extLst>
              <a:ext uri="{FF2B5EF4-FFF2-40B4-BE49-F238E27FC236}">
                <a16:creationId xmlns:a16="http://schemas.microsoft.com/office/drawing/2014/main" id="{63828B59-7A81-6B00-3B3D-2D48C2F30DF6}"/>
              </a:ext>
            </a:extLst>
          </p:cNvPr>
          <p:cNvPicPr>
            <a:picLocks noChangeAspect="1"/>
          </p:cNvPicPr>
          <p:nvPr/>
        </p:nvPicPr>
        <p:blipFill>
          <a:blip r:embed="rId3"/>
          <a:stretch>
            <a:fillRect/>
          </a:stretch>
        </p:blipFill>
        <p:spPr>
          <a:xfrm>
            <a:off x="8855424" y="168168"/>
            <a:ext cx="2279886" cy="3168155"/>
          </a:xfrm>
          <a:prstGeom prst="rect">
            <a:avLst/>
          </a:prstGeom>
        </p:spPr>
      </p:pic>
      <p:pic>
        <p:nvPicPr>
          <p:cNvPr id="10" name="Picture 9">
            <a:extLst>
              <a:ext uri="{FF2B5EF4-FFF2-40B4-BE49-F238E27FC236}">
                <a16:creationId xmlns:a16="http://schemas.microsoft.com/office/drawing/2014/main" id="{9AD52567-5135-FCB0-268E-B149E3BEF155}"/>
              </a:ext>
            </a:extLst>
          </p:cNvPr>
          <p:cNvPicPr>
            <a:picLocks noChangeAspect="1"/>
          </p:cNvPicPr>
          <p:nvPr/>
        </p:nvPicPr>
        <p:blipFill>
          <a:blip r:embed="rId4"/>
          <a:stretch>
            <a:fillRect/>
          </a:stretch>
        </p:blipFill>
        <p:spPr>
          <a:xfrm>
            <a:off x="8081129" y="3504492"/>
            <a:ext cx="3828476" cy="2813930"/>
          </a:xfrm>
          <a:prstGeom prst="rect">
            <a:avLst/>
          </a:prstGeom>
        </p:spPr>
      </p:pic>
    </p:spTree>
    <p:extLst>
      <p:ext uri="{BB962C8B-B14F-4D97-AF65-F5344CB8AC3E}">
        <p14:creationId xmlns:p14="http://schemas.microsoft.com/office/powerpoint/2010/main" val="347292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3F51E3-5EE6-35BA-FD33-35F840F11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C42A6-69FE-C1A7-DD35-52DD4680FA33}"/>
              </a:ext>
            </a:extLst>
          </p:cNvPr>
          <p:cNvSpPr>
            <a:spLocks noGrp="1"/>
          </p:cNvSpPr>
          <p:nvPr>
            <p:ph type="title"/>
          </p:nvPr>
        </p:nvSpPr>
        <p:spPr>
          <a:xfrm>
            <a:off x="481013" y="3752849"/>
            <a:ext cx="3290887" cy="2452687"/>
          </a:xfrm>
        </p:spPr>
        <p:txBody>
          <a:bodyPr anchor="ctr">
            <a:normAutofit/>
          </a:bodyPr>
          <a:lstStyle/>
          <a:p>
            <a:r>
              <a:rPr lang="en-NZ" sz="3600" dirty="0"/>
              <a:t>Stock sales</a:t>
            </a:r>
          </a:p>
        </p:txBody>
      </p:sp>
      <p:pic>
        <p:nvPicPr>
          <p:cNvPr id="1028" name="Picture 4" descr="Canterbury Central Sale Yards Ltd">
            <a:extLst>
              <a:ext uri="{FF2B5EF4-FFF2-40B4-BE49-F238E27FC236}">
                <a16:creationId xmlns:a16="http://schemas.microsoft.com/office/drawing/2014/main" id="{BFDEC58A-EE72-7561-7736-596F85939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120" b="2231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36EF60-CE3F-B7A7-C8DE-0261FCD8F9BC}"/>
              </a:ext>
            </a:extLst>
          </p:cNvPr>
          <p:cNvSpPr>
            <a:spLocks noGrp="1"/>
          </p:cNvSpPr>
          <p:nvPr>
            <p:ph idx="1"/>
          </p:nvPr>
        </p:nvSpPr>
        <p:spPr>
          <a:xfrm>
            <a:off x="4223982" y="3752850"/>
            <a:ext cx="7485413" cy="2452687"/>
          </a:xfrm>
        </p:spPr>
        <p:txBody>
          <a:bodyPr anchor="ctr">
            <a:normAutofit/>
          </a:bodyPr>
          <a:lstStyle/>
          <a:p>
            <a:pPr marL="0" indent="0">
              <a:buNone/>
            </a:pPr>
            <a:r>
              <a:rPr lang="en-NZ" sz="1800" dirty="0"/>
              <a:t>Store cattle and culls sold at the sales.</a:t>
            </a:r>
          </a:p>
        </p:txBody>
      </p:sp>
    </p:spTree>
    <p:extLst>
      <p:ext uri="{BB962C8B-B14F-4D97-AF65-F5344CB8AC3E}">
        <p14:creationId xmlns:p14="http://schemas.microsoft.com/office/powerpoint/2010/main" val="136851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339-7511-DD73-9C38-BA656A54931F}"/>
              </a:ext>
            </a:extLst>
          </p:cNvPr>
          <p:cNvSpPr>
            <a:spLocks noGrp="1"/>
          </p:cNvSpPr>
          <p:nvPr>
            <p:ph type="title"/>
          </p:nvPr>
        </p:nvSpPr>
        <p:spPr>
          <a:xfrm>
            <a:off x="481013" y="3752849"/>
            <a:ext cx="3290887" cy="2452687"/>
          </a:xfrm>
        </p:spPr>
        <p:txBody>
          <a:bodyPr anchor="ctr">
            <a:normAutofit/>
          </a:bodyPr>
          <a:lstStyle/>
          <a:p>
            <a:r>
              <a:rPr lang="en-NZ" sz="3600"/>
              <a:t>Growing Bulls</a:t>
            </a:r>
          </a:p>
        </p:txBody>
      </p:sp>
      <p:pic>
        <p:nvPicPr>
          <p:cNvPr id="4" name="Picture 3">
            <a:extLst>
              <a:ext uri="{FF2B5EF4-FFF2-40B4-BE49-F238E27FC236}">
                <a16:creationId xmlns:a16="http://schemas.microsoft.com/office/drawing/2014/main" id="{DB251754-DB11-6863-88EC-76B7BEA628B5}"/>
              </a:ext>
            </a:extLst>
          </p:cNvPr>
          <p:cNvPicPr>
            <a:picLocks noChangeAspect="1"/>
          </p:cNvPicPr>
          <p:nvPr/>
        </p:nvPicPr>
        <p:blipFill>
          <a:blip r:embed="rId2"/>
          <a:srcRect t="414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0DA1A88-96E0-ADD9-EB0E-14890865CAAD}"/>
              </a:ext>
            </a:extLst>
          </p:cNvPr>
          <p:cNvSpPr>
            <a:spLocks noGrp="1"/>
          </p:cNvSpPr>
          <p:nvPr>
            <p:ph idx="1"/>
          </p:nvPr>
        </p:nvSpPr>
        <p:spPr>
          <a:xfrm>
            <a:off x="4223982" y="3752850"/>
            <a:ext cx="7485413" cy="2452687"/>
          </a:xfrm>
        </p:spPr>
        <p:txBody>
          <a:bodyPr anchor="ctr">
            <a:normAutofit/>
          </a:bodyPr>
          <a:lstStyle/>
          <a:p>
            <a:pPr marL="0" indent="0">
              <a:buNone/>
            </a:pPr>
            <a:r>
              <a:rPr lang="en-NZ" sz="1800" b="0" i="0" u="sng" strike="noStrike">
                <a:effectLst/>
                <a:latin typeface="Google Sans"/>
                <a:hlinkClick r:id="rId3"/>
              </a:rPr>
              <a:t>Talking Bull: Day-to-day management</a:t>
            </a:r>
          </a:p>
          <a:p>
            <a:pPr marL="0" indent="0">
              <a:buNone/>
            </a:pPr>
            <a:endParaRPr lang="en-NZ" sz="1800" i="0">
              <a:effectLst/>
              <a:latin typeface="Open Sans" panose="020B0606030504020204" pitchFamily="34" charset="0"/>
            </a:endParaRPr>
          </a:p>
          <a:p>
            <a:pPr marL="0" indent="0">
              <a:buNone/>
            </a:pPr>
            <a:r>
              <a:rPr lang="en-NZ" sz="1800" i="0">
                <a:effectLst/>
                <a:latin typeface="Open Sans" panose="020B0606030504020204" pitchFamily="34" charset="0"/>
              </a:rPr>
              <a:t>Talking Bull: </a:t>
            </a:r>
            <a:r>
              <a:rPr lang="en-NZ" sz="1800" i="0">
                <a:effectLst/>
                <a:latin typeface="Open Sans" panose="020B0606030504020204" pitchFamily="34" charset="0"/>
                <a:hlinkClick r:id="rId4"/>
              </a:rPr>
              <a:t>Pasture management</a:t>
            </a:r>
            <a:endParaRPr lang="en-NZ" sz="1800" i="0">
              <a:effectLst/>
              <a:latin typeface="Open Sans" panose="020B0606030504020204" pitchFamily="34" charset="0"/>
            </a:endParaRPr>
          </a:p>
          <a:p>
            <a:endParaRPr lang="en-NZ" sz="1800"/>
          </a:p>
        </p:txBody>
      </p:sp>
    </p:spTree>
    <p:extLst>
      <p:ext uri="{BB962C8B-B14F-4D97-AF65-F5344CB8AC3E}">
        <p14:creationId xmlns:p14="http://schemas.microsoft.com/office/powerpoint/2010/main" val="259380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8E0753-37EA-84F5-1BEF-5F53D932EC8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5695C-425B-B314-5CA7-78795A304DE0}"/>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Buying bulls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5CFEC3-862F-67D7-4551-F059A188CFFE}"/>
              </a:ext>
            </a:extLst>
          </p:cNvPr>
          <p:cNvSpPr txBox="1"/>
          <p:nvPr/>
        </p:nvSpPr>
        <p:spPr>
          <a:xfrm>
            <a:off x="630936" y="2704699"/>
            <a:ext cx="5367082" cy="3689035"/>
          </a:xfrm>
          <a:prstGeom prst="rect">
            <a:avLst/>
          </a:prstGeom>
        </p:spPr>
        <p:txBody>
          <a:bodyPr vert="horz" lIns="91440" tIns="45720" rIns="91440" bIns="45720" rtlCol="0" anchor="t">
            <a:normAutofit lnSpcReduction="10000"/>
          </a:bodyPr>
          <a:lstStyle/>
          <a:p>
            <a:pPr marL="171450" indent="-171450">
              <a:lnSpc>
                <a:spcPct val="90000"/>
              </a:lnSpc>
              <a:spcAft>
                <a:spcPts val="600"/>
              </a:spcAft>
              <a:buFont typeface="Arial" panose="020B0604020202020204" pitchFamily="34" charset="0"/>
              <a:buChar char="•"/>
            </a:pPr>
            <a:r>
              <a:rPr lang="en-US" sz="1600" dirty="0"/>
              <a:t>Why bull selection is important</a:t>
            </a:r>
          </a:p>
          <a:p>
            <a:pPr marL="171450" indent="-171450">
              <a:lnSpc>
                <a:spcPct val="90000"/>
              </a:lnSpc>
              <a:spcAft>
                <a:spcPts val="600"/>
              </a:spcAft>
              <a:buFont typeface="Arial" panose="020B0604020202020204" pitchFamily="34" charset="0"/>
              <a:buChar char="•"/>
            </a:pPr>
            <a:r>
              <a:rPr lang="en-US" sz="1600" dirty="0"/>
              <a:t>In a commercial beef herd, without cow recording, the bull contributes about 80% of the herd’s genetic improvement</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b="1" u="sng" dirty="0">
                <a:effectLst/>
              </a:rPr>
              <a:t>Selecting a bull;</a:t>
            </a:r>
            <a:endParaRPr lang="en-US" sz="1600" dirty="0">
              <a:effectLst/>
            </a:endParaRPr>
          </a:p>
          <a:p>
            <a:pPr>
              <a:lnSpc>
                <a:spcPct val="90000"/>
              </a:lnSpc>
              <a:spcAft>
                <a:spcPts val="600"/>
              </a:spcAft>
            </a:pPr>
            <a:r>
              <a:rPr lang="en-US" sz="1600" dirty="0">
                <a:effectLst/>
              </a:rPr>
              <a:t>A bull should:-</a:t>
            </a:r>
          </a:p>
          <a:p>
            <a:pPr marL="171450" indent="-171450">
              <a:lnSpc>
                <a:spcPct val="90000"/>
              </a:lnSpc>
              <a:spcAft>
                <a:spcPts val="600"/>
              </a:spcAft>
              <a:buFont typeface="Arial" panose="020B0604020202020204" pitchFamily="34" charset="0"/>
              <a:buChar char="•"/>
            </a:pPr>
            <a:r>
              <a:rPr lang="en-US" sz="1600" dirty="0">
                <a:effectLst/>
              </a:rPr>
              <a:t>be from a high producing cow sired by a high producing bull</a:t>
            </a:r>
          </a:p>
          <a:p>
            <a:pPr marL="171450" indent="-171450">
              <a:lnSpc>
                <a:spcPct val="90000"/>
              </a:lnSpc>
              <a:spcAft>
                <a:spcPts val="600"/>
              </a:spcAft>
              <a:buFont typeface="Arial" panose="020B0604020202020204" pitchFamily="34" charset="0"/>
              <a:buChar char="•"/>
            </a:pPr>
            <a:r>
              <a:rPr lang="en-US" sz="1600" dirty="0"/>
              <a:t>h</a:t>
            </a:r>
            <a:r>
              <a:rPr lang="en-US" sz="1600" i="0" dirty="0">
                <a:effectLst/>
              </a:rPr>
              <a:t>ave good feet (hoof angle)</a:t>
            </a:r>
          </a:p>
          <a:p>
            <a:pPr marL="171450" indent="-171450">
              <a:lnSpc>
                <a:spcPct val="90000"/>
              </a:lnSpc>
              <a:spcAft>
                <a:spcPts val="600"/>
              </a:spcAft>
              <a:buFont typeface="Arial" panose="020B0604020202020204" pitchFamily="34" charset="0"/>
              <a:buChar char="•"/>
            </a:pPr>
            <a:r>
              <a:rPr lang="en-US" sz="1600" dirty="0"/>
              <a:t>good mobility</a:t>
            </a:r>
          </a:p>
          <a:p>
            <a:pPr marL="171450" indent="-171450">
              <a:lnSpc>
                <a:spcPct val="90000"/>
              </a:lnSpc>
              <a:spcAft>
                <a:spcPts val="600"/>
              </a:spcAft>
              <a:buFont typeface="Arial" panose="020B0604020202020204" pitchFamily="34" charset="0"/>
              <a:buChar char="•"/>
            </a:pPr>
            <a:r>
              <a:rPr lang="en-US" sz="1600" dirty="0"/>
              <a:t>g</a:t>
            </a:r>
            <a:r>
              <a:rPr lang="en-US" sz="1600" i="0" dirty="0">
                <a:effectLst/>
              </a:rPr>
              <a:t>ood temperament</a:t>
            </a:r>
          </a:p>
          <a:p>
            <a:pPr indent="-228600">
              <a:lnSpc>
                <a:spcPct val="90000"/>
              </a:lnSpc>
              <a:spcAft>
                <a:spcPts val="600"/>
              </a:spcAft>
              <a:buFont typeface="Arial" panose="020B0604020202020204" pitchFamily="34" charset="0"/>
              <a:buChar char="•"/>
            </a:pPr>
            <a:endParaRPr lang="en-US" sz="1200" b="1" dirty="0"/>
          </a:p>
          <a:p>
            <a:pPr>
              <a:lnSpc>
                <a:spcPct val="90000"/>
              </a:lnSpc>
              <a:spcAft>
                <a:spcPts val="600"/>
              </a:spcAft>
            </a:pPr>
            <a:r>
              <a:rPr lang="en-US" sz="1200" i="0" dirty="0">
                <a:effectLst/>
              </a:rPr>
              <a:t>Video: Angus Bull sale in New Zealand. </a:t>
            </a:r>
            <a:r>
              <a:rPr lang="en-US" sz="1200" i="0" dirty="0">
                <a:effectLst/>
                <a:hlinkClick r:id="rId2"/>
              </a:rPr>
              <a:t>How much did we pay? $$$$$</a:t>
            </a:r>
            <a:endParaRPr lang="en-US" sz="1200" i="0" dirty="0">
              <a:effectLst/>
            </a:endParaRPr>
          </a:p>
          <a:p>
            <a:pPr indent="-228600">
              <a:lnSpc>
                <a:spcPct val="90000"/>
              </a:lnSpc>
              <a:spcAft>
                <a:spcPts val="600"/>
              </a:spcAft>
              <a:buFont typeface="Arial" panose="020B0604020202020204" pitchFamily="34" charset="0"/>
              <a:buChar char="•"/>
            </a:pPr>
            <a:endParaRPr lang="en-US" sz="1200" dirty="0">
              <a:effectLst/>
            </a:endParaRPr>
          </a:p>
        </p:txBody>
      </p:sp>
      <p:pic>
        <p:nvPicPr>
          <p:cNvPr id="4" name="Picture 2" descr="2024 Yearling Bull Sales Schedule | PGG ...">
            <a:extLst>
              <a:ext uri="{FF2B5EF4-FFF2-40B4-BE49-F238E27FC236}">
                <a16:creationId xmlns:a16="http://schemas.microsoft.com/office/drawing/2014/main" id="{3C22D5D8-0660-3A09-EB7E-82113654D3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7366" y="2000312"/>
            <a:ext cx="5715286" cy="360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29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537A-1D8C-A9AE-F098-DBD9260F5B03}"/>
              </a:ext>
            </a:extLst>
          </p:cNvPr>
          <p:cNvSpPr>
            <a:spLocks noGrp="1"/>
          </p:cNvSpPr>
          <p:nvPr>
            <p:ph type="title"/>
          </p:nvPr>
        </p:nvSpPr>
        <p:spPr/>
        <p:txBody>
          <a:bodyPr/>
          <a:lstStyle/>
          <a:p>
            <a:r>
              <a:rPr lang="en-NZ" dirty="0"/>
              <a:t>Genetics - driving the future of beef</a:t>
            </a:r>
          </a:p>
        </p:txBody>
      </p:sp>
      <p:sp>
        <p:nvSpPr>
          <p:cNvPr id="3" name="Content Placeholder 2">
            <a:extLst>
              <a:ext uri="{FF2B5EF4-FFF2-40B4-BE49-F238E27FC236}">
                <a16:creationId xmlns:a16="http://schemas.microsoft.com/office/drawing/2014/main" id="{16D58064-9171-11B4-1F18-1F0F1E898889}"/>
              </a:ext>
            </a:extLst>
          </p:cNvPr>
          <p:cNvSpPr>
            <a:spLocks noGrp="1"/>
          </p:cNvSpPr>
          <p:nvPr>
            <p:ph idx="1"/>
          </p:nvPr>
        </p:nvSpPr>
        <p:spPr>
          <a:xfrm>
            <a:off x="719589" y="2458250"/>
            <a:ext cx="3283279" cy="3131881"/>
          </a:xfrm>
        </p:spPr>
        <p:txBody>
          <a:bodyPr/>
          <a:lstStyle/>
          <a:p>
            <a:r>
              <a:rPr lang="en-NZ" sz="1800" i="0" dirty="0">
                <a:effectLst/>
                <a:latin typeface="Open Sans" panose="020B0606030504020204" pitchFamily="34" charset="0"/>
              </a:rPr>
              <a:t>B+LNZ’s Informing </a:t>
            </a:r>
            <a:r>
              <a:rPr lang="en-NZ" sz="1800" i="0" dirty="0">
                <a:effectLst/>
                <a:latin typeface="Open Sans" panose="020B0606030504020204" pitchFamily="34" charset="0"/>
                <a:hlinkClick r:id="rId2"/>
              </a:rPr>
              <a:t>New Zealand Beef Programme</a:t>
            </a:r>
            <a:endParaRPr lang="en-NZ" sz="1800" i="0" dirty="0">
              <a:effectLst/>
              <a:latin typeface="Open Sans" panose="020B0606030504020204" pitchFamily="34" charset="0"/>
            </a:endParaRPr>
          </a:p>
          <a:p>
            <a:endParaRPr lang="en-NZ" sz="1800" dirty="0"/>
          </a:p>
          <a:p>
            <a:r>
              <a:rPr lang="en-NZ" sz="1800" i="0" dirty="0">
                <a:solidFill>
                  <a:srgbClr val="0F0F0F"/>
                </a:solidFill>
                <a:effectLst/>
                <a:latin typeface="Roboto" panose="02000000000000000000" pitchFamily="2" charset="0"/>
              </a:rPr>
              <a:t>Beef Class </a:t>
            </a:r>
            <a:r>
              <a:rPr lang="en-NZ" sz="1800" i="0" dirty="0">
                <a:solidFill>
                  <a:srgbClr val="0F0F0F"/>
                </a:solidFill>
                <a:effectLst/>
                <a:latin typeface="Roboto" panose="02000000000000000000" pitchFamily="2" charset="0"/>
                <a:hlinkClick r:id="rId3"/>
              </a:rPr>
              <a:t>Structural Assessment</a:t>
            </a:r>
            <a:endParaRPr lang="en-NZ" sz="1800" i="0" dirty="0">
              <a:solidFill>
                <a:srgbClr val="0F0F0F"/>
              </a:solidFill>
              <a:effectLst/>
              <a:latin typeface="Roboto" panose="02000000000000000000" pitchFamily="2" charset="0"/>
            </a:endParaRPr>
          </a:p>
          <a:p>
            <a:endParaRPr lang="en-NZ" dirty="0"/>
          </a:p>
        </p:txBody>
      </p:sp>
      <p:pic>
        <p:nvPicPr>
          <p:cNvPr id="4098" name="Picture 2" descr="Opportunities for Farmers | B+LNZ Genetics">
            <a:extLst>
              <a:ext uri="{FF2B5EF4-FFF2-40B4-BE49-F238E27FC236}">
                <a16:creationId xmlns:a16="http://schemas.microsoft.com/office/drawing/2014/main" id="{FD720ACA-3586-913B-E319-86B4ACAE1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6730" y="1690688"/>
            <a:ext cx="8458661" cy="389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41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D4956C-C441-470C-4AFA-F36D29733510}"/>
            </a:ext>
          </a:extLst>
        </p:cNvPr>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A group of black cows in a field&#10;&#10;AI-generated content may be incorrect.">
            <a:extLst>
              <a:ext uri="{FF2B5EF4-FFF2-40B4-BE49-F238E27FC236}">
                <a16:creationId xmlns:a16="http://schemas.microsoft.com/office/drawing/2014/main" id="{E6DFEFED-6AF8-5A73-9A2B-CE1B346D7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19" b="2036"/>
          <a:stretch/>
        </p:blipFill>
        <p:spPr bwMode="auto">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The 'emptying' out of livestock in a holding yard prior to transport for 4-12 hours will reduce stock effluent.">
            <a:extLst>
              <a:ext uri="{FF2B5EF4-FFF2-40B4-BE49-F238E27FC236}">
                <a16:creationId xmlns:a16="http://schemas.microsoft.com/office/drawing/2014/main" id="{3CEA0248-C80A-2E5C-3015-61D40E28A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95" r="6798" b="1"/>
          <a:stretch/>
        </p:blipFill>
        <p:spPr bwMode="auto">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9229"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99A536-21DC-D62B-946C-2997CBA68FED}"/>
              </a:ext>
            </a:extLst>
          </p:cNvPr>
          <p:cNvSpPr>
            <a:spLocks noGrp="1"/>
          </p:cNvSpPr>
          <p:nvPr>
            <p:ph idx="1"/>
          </p:nvPr>
        </p:nvSpPr>
        <p:spPr>
          <a:xfrm>
            <a:off x="4654294" y="4562856"/>
            <a:ext cx="6903721" cy="1600200"/>
          </a:xfrm>
        </p:spPr>
        <p:txBody>
          <a:bodyPr anchor="ctr">
            <a:normAutofit/>
          </a:bodyPr>
          <a:lstStyle/>
          <a:p>
            <a:pPr marL="0" indent="0">
              <a:buNone/>
            </a:pPr>
            <a:r>
              <a:rPr lang="en-NZ" sz="2200"/>
              <a:t>Prime cattle sold</a:t>
            </a:r>
          </a:p>
        </p:txBody>
      </p:sp>
    </p:spTree>
    <p:extLst>
      <p:ext uri="{BB962C8B-B14F-4D97-AF65-F5344CB8AC3E}">
        <p14:creationId xmlns:p14="http://schemas.microsoft.com/office/powerpoint/2010/main" val="39157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D4DF39-1C18-A953-4275-41631E3C84A2}"/>
              </a:ext>
            </a:extLst>
          </p:cNvPr>
          <p:cNvGraphicFramePr>
            <a:graphicFrameLocks noGrp="1"/>
          </p:cNvGraphicFramePr>
          <p:nvPr>
            <p:extLst>
              <p:ext uri="{D42A27DB-BD31-4B8C-83A1-F6EECF244321}">
                <p14:modId xmlns:p14="http://schemas.microsoft.com/office/powerpoint/2010/main" val="2846374894"/>
              </p:ext>
            </p:extLst>
          </p:nvPr>
        </p:nvGraphicFramePr>
        <p:xfrm>
          <a:off x="576073" y="493777"/>
          <a:ext cx="10972467" cy="5510453"/>
        </p:xfrm>
        <a:graphic>
          <a:graphicData uri="http://schemas.openxmlformats.org/drawingml/2006/table">
            <a:tbl>
              <a:tblPr/>
              <a:tblGrid>
                <a:gridCol w="3148527">
                  <a:extLst>
                    <a:ext uri="{9D8B030D-6E8A-4147-A177-3AD203B41FA5}">
                      <a16:colId xmlns:a16="http://schemas.microsoft.com/office/drawing/2014/main" val="3394811799"/>
                    </a:ext>
                  </a:extLst>
                </a:gridCol>
                <a:gridCol w="379755">
                  <a:extLst>
                    <a:ext uri="{9D8B030D-6E8A-4147-A177-3AD203B41FA5}">
                      <a16:colId xmlns:a16="http://schemas.microsoft.com/office/drawing/2014/main" val="1193286750"/>
                    </a:ext>
                  </a:extLst>
                </a:gridCol>
                <a:gridCol w="340639">
                  <a:extLst>
                    <a:ext uri="{9D8B030D-6E8A-4147-A177-3AD203B41FA5}">
                      <a16:colId xmlns:a16="http://schemas.microsoft.com/office/drawing/2014/main" val="2409137238"/>
                    </a:ext>
                  </a:extLst>
                </a:gridCol>
                <a:gridCol w="381016">
                  <a:extLst>
                    <a:ext uri="{9D8B030D-6E8A-4147-A177-3AD203B41FA5}">
                      <a16:colId xmlns:a16="http://schemas.microsoft.com/office/drawing/2014/main" val="2124978291"/>
                    </a:ext>
                  </a:extLst>
                </a:gridCol>
                <a:gridCol w="875142">
                  <a:extLst>
                    <a:ext uri="{9D8B030D-6E8A-4147-A177-3AD203B41FA5}">
                      <a16:colId xmlns:a16="http://schemas.microsoft.com/office/drawing/2014/main" val="940251149"/>
                    </a:ext>
                  </a:extLst>
                </a:gridCol>
                <a:gridCol w="928573">
                  <a:extLst>
                    <a:ext uri="{9D8B030D-6E8A-4147-A177-3AD203B41FA5}">
                      <a16:colId xmlns:a16="http://schemas.microsoft.com/office/drawing/2014/main" val="2222176582"/>
                    </a:ext>
                  </a:extLst>
                </a:gridCol>
                <a:gridCol w="890910">
                  <a:extLst>
                    <a:ext uri="{9D8B030D-6E8A-4147-A177-3AD203B41FA5}">
                      <a16:colId xmlns:a16="http://schemas.microsoft.com/office/drawing/2014/main" val="1552173180"/>
                    </a:ext>
                  </a:extLst>
                </a:gridCol>
                <a:gridCol w="563218">
                  <a:extLst>
                    <a:ext uri="{9D8B030D-6E8A-4147-A177-3AD203B41FA5}">
                      <a16:colId xmlns:a16="http://schemas.microsoft.com/office/drawing/2014/main" val="1052546501"/>
                    </a:ext>
                  </a:extLst>
                </a:gridCol>
                <a:gridCol w="516843">
                  <a:extLst>
                    <a:ext uri="{9D8B030D-6E8A-4147-A177-3AD203B41FA5}">
                      <a16:colId xmlns:a16="http://schemas.microsoft.com/office/drawing/2014/main" val="3946091647"/>
                    </a:ext>
                  </a:extLst>
                </a:gridCol>
                <a:gridCol w="534126">
                  <a:extLst>
                    <a:ext uri="{9D8B030D-6E8A-4147-A177-3AD203B41FA5}">
                      <a16:colId xmlns:a16="http://schemas.microsoft.com/office/drawing/2014/main" val="636707770"/>
                    </a:ext>
                  </a:extLst>
                </a:gridCol>
                <a:gridCol w="831445">
                  <a:extLst>
                    <a:ext uri="{9D8B030D-6E8A-4147-A177-3AD203B41FA5}">
                      <a16:colId xmlns:a16="http://schemas.microsoft.com/office/drawing/2014/main" val="381631863"/>
                    </a:ext>
                  </a:extLst>
                </a:gridCol>
                <a:gridCol w="770956">
                  <a:extLst>
                    <a:ext uri="{9D8B030D-6E8A-4147-A177-3AD203B41FA5}">
                      <a16:colId xmlns:a16="http://schemas.microsoft.com/office/drawing/2014/main" val="1151663442"/>
                    </a:ext>
                  </a:extLst>
                </a:gridCol>
                <a:gridCol w="811317">
                  <a:extLst>
                    <a:ext uri="{9D8B030D-6E8A-4147-A177-3AD203B41FA5}">
                      <a16:colId xmlns:a16="http://schemas.microsoft.com/office/drawing/2014/main" val="1965001552"/>
                    </a:ext>
                  </a:extLst>
                </a:gridCol>
              </a:tblGrid>
              <a:tr h="222372">
                <a:tc>
                  <a:txBody>
                    <a:bodyPr/>
                    <a:lstStyle/>
                    <a:p>
                      <a:pPr algn="l" fontAlgn="ctr">
                        <a:buNone/>
                      </a:pPr>
                      <a:r>
                        <a:rPr lang="en-NZ" sz="1100" b="1" i="0" u="none" strike="noStrike">
                          <a:solidFill>
                            <a:srgbClr val="FFFFFF"/>
                          </a:solidFill>
                          <a:effectLst/>
                          <a:latin typeface="Aptos Narrow" panose="020B0004020202020204" pitchFamily="34" charset="0"/>
                        </a:rPr>
                        <a:t>Management Practice</a:t>
                      </a:r>
                      <a:endParaRPr lang="en-NZ" sz="1100" b="0" i="0" u="none" strike="noStrike">
                        <a:effectLst/>
                        <a:latin typeface="Arial" panose="020B0604020202020204" pitchFamily="34" charset="0"/>
                      </a:endParaRPr>
                    </a:p>
                  </a:txBody>
                  <a:tcPr marL="16231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Dec</a:t>
                      </a:r>
                      <a:endParaRPr lang="en-NZ" sz="1100" b="0" i="0" u="none" strike="noStrike">
                        <a:effectLst/>
                        <a:latin typeface="Arial" panose="020B0604020202020204" pitchFamily="34" charset="0"/>
                      </a:endParaRPr>
                    </a:p>
                  </a:txBody>
                  <a:tcPr marL="6012" marR="6012" marT="60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Jan</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Feb</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Mar</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April</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May</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June</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July</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Aug</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Sept</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Oct</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fontAlgn="ctr">
                        <a:buNone/>
                      </a:pPr>
                      <a:r>
                        <a:rPr lang="en-NZ" sz="1100" b="1" i="0" u="none" strike="noStrike">
                          <a:solidFill>
                            <a:srgbClr val="FFFFFF"/>
                          </a:solidFill>
                          <a:effectLst/>
                          <a:latin typeface="Aptos Narrow" panose="020B0004020202020204" pitchFamily="34" charset="0"/>
                        </a:rPr>
                        <a:t>Nov</a:t>
                      </a:r>
                      <a:endParaRPr lang="en-NZ" sz="1100" b="0" i="0" u="none" strike="noStrike">
                        <a:effectLst/>
                        <a:latin typeface="Arial" panose="020B0604020202020204" pitchFamily="34" charset="0"/>
                      </a:endParaRPr>
                    </a:p>
                  </a:txBody>
                  <a:tcPr marL="6012" marR="6012" marT="60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508177899"/>
                  </a:ext>
                </a:extLst>
              </a:tr>
              <a:tr h="384986">
                <a:tc>
                  <a:txBody>
                    <a:bodyPr/>
                    <a:lstStyle/>
                    <a:p>
                      <a:pPr algn="l" fontAlgn="ctr">
                        <a:buNone/>
                      </a:pPr>
                      <a:r>
                        <a:rPr lang="en-NZ" sz="1100" b="1" i="0" u="none" strike="noStrike" dirty="0">
                          <a:solidFill>
                            <a:srgbClr val="FFFFFF"/>
                          </a:solidFill>
                          <a:effectLst/>
                          <a:latin typeface="Aptos Narrow" panose="020B0004020202020204" pitchFamily="34" charset="0"/>
                        </a:rPr>
                        <a:t> </a:t>
                      </a:r>
                      <a:endParaRPr lang="en-NZ" sz="1100" b="0" i="0" u="none" strike="noStrike" dirty="0">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gridSpan="3">
                  <a:txBody>
                    <a:bodyPr/>
                    <a:lstStyle/>
                    <a:p>
                      <a:pPr algn="ctr" fontAlgn="ctr">
                        <a:buNone/>
                      </a:pPr>
                      <a:r>
                        <a:rPr lang="en-NZ" sz="1800" b="1" i="0" u="none" strike="noStrike">
                          <a:solidFill>
                            <a:srgbClr val="000000"/>
                          </a:solidFill>
                          <a:effectLst/>
                          <a:latin typeface="Aptos Narrow" panose="020B0004020202020204" pitchFamily="34" charset="0"/>
                        </a:rPr>
                        <a:t>SUMMER</a:t>
                      </a:r>
                      <a:endParaRPr lang="en-NZ" sz="1100" b="0" i="0" u="none" strike="noStrike">
                        <a:effectLst/>
                        <a:latin typeface="Arial" panose="020B0604020202020204" pitchFamily="34" charset="0"/>
                      </a:endParaRPr>
                    </a:p>
                  </a:txBody>
                  <a:tcPr marL="57712" marR="57712" marT="28856" marB="28856">
                    <a:lnL>
                      <a:noFill/>
                    </a:lnL>
                    <a:lnR>
                      <a:noFill/>
                    </a:lnR>
                    <a:lnT>
                      <a:noFill/>
                    </a:lnT>
                    <a:lnB w="12700" cap="flat" cmpd="sng" algn="ctr">
                      <a:solidFill>
                        <a:srgbClr val="000000"/>
                      </a:solidFill>
                      <a:prstDash val="solid"/>
                      <a:round/>
                      <a:headEnd type="none" w="med" len="med"/>
                      <a:tailEnd type="none" w="med" len="med"/>
                    </a:lnB>
                    <a:solidFill>
                      <a:srgbClr val="0F9ED5"/>
                    </a:solidFill>
                  </a:tcPr>
                </a:tc>
                <a:tc hMerge="1">
                  <a:txBody>
                    <a:bodyPr/>
                    <a:lstStyle/>
                    <a:p>
                      <a:endParaRPr lang="en-NZ"/>
                    </a:p>
                  </a:txBody>
                  <a:tcPr/>
                </a:tc>
                <a:tc hMerge="1">
                  <a:txBody>
                    <a:bodyPr/>
                    <a:lstStyle/>
                    <a:p>
                      <a:endParaRPr lang="en-NZ"/>
                    </a:p>
                  </a:txBody>
                  <a:tcPr/>
                </a:tc>
                <a:tc gridSpan="3">
                  <a:txBody>
                    <a:bodyPr/>
                    <a:lstStyle/>
                    <a:p>
                      <a:pPr algn="ctr" fontAlgn="ctr">
                        <a:buNone/>
                      </a:pPr>
                      <a:r>
                        <a:rPr lang="en-NZ" sz="1800" b="1" i="0" u="none" strike="noStrike">
                          <a:solidFill>
                            <a:srgbClr val="FFFFFF"/>
                          </a:solidFill>
                          <a:effectLst/>
                          <a:latin typeface="Aptos Narrow" panose="020B0004020202020204" pitchFamily="34" charset="0"/>
                        </a:rPr>
                        <a:t>AUTUMN</a:t>
                      </a:r>
                      <a:endParaRPr lang="en-NZ" sz="1100" b="0" i="0" u="none" strike="noStrike">
                        <a:effectLst/>
                        <a:latin typeface="Arial" panose="020B0604020202020204" pitchFamily="34" charset="0"/>
                      </a:endParaRPr>
                    </a:p>
                  </a:txBody>
                  <a:tcPr marL="57712" marR="57712" marT="28856" marB="28856">
                    <a:lnL>
                      <a:noFill/>
                    </a:lnL>
                    <a:lnR>
                      <a:noFill/>
                    </a:lnR>
                    <a:lnT>
                      <a:noFill/>
                    </a:lnT>
                    <a:lnB w="12700" cap="flat" cmpd="sng" algn="ctr">
                      <a:solidFill>
                        <a:srgbClr val="000000"/>
                      </a:solidFill>
                      <a:prstDash val="solid"/>
                      <a:round/>
                      <a:headEnd type="none" w="med" len="med"/>
                      <a:tailEnd type="none" w="med" len="med"/>
                    </a:lnB>
                    <a:solidFill>
                      <a:srgbClr val="E97132"/>
                    </a:solidFill>
                  </a:tcPr>
                </a:tc>
                <a:tc hMerge="1">
                  <a:txBody>
                    <a:bodyPr/>
                    <a:lstStyle/>
                    <a:p>
                      <a:endParaRPr lang="en-NZ"/>
                    </a:p>
                  </a:txBody>
                  <a:tcPr/>
                </a:tc>
                <a:tc hMerge="1">
                  <a:txBody>
                    <a:bodyPr/>
                    <a:lstStyle/>
                    <a:p>
                      <a:endParaRPr lang="en-NZ"/>
                    </a:p>
                  </a:txBody>
                  <a:tcPr/>
                </a:tc>
                <a:tc gridSpan="3">
                  <a:txBody>
                    <a:bodyPr/>
                    <a:lstStyle/>
                    <a:p>
                      <a:pPr algn="ctr" fontAlgn="ctr">
                        <a:buNone/>
                      </a:pPr>
                      <a:r>
                        <a:rPr lang="en-NZ" sz="1800" b="1" i="0" u="none" strike="noStrike">
                          <a:solidFill>
                            <a:srgbClr val="FFFFFF"/>
                          </a:solidFill>
                          <a:effectLst/>
                          <a:latin typeface="Aptos Narrow" panose="020B0004020202020204" pitchFamily="34" charset="0"/>
                        </a:rPr>
                        <a:t>WINTER</a:t>
                      </a:r>
                      <a:endParaRPr lang="en-NZ" sz="1100" b="0" i="0" u="none" strike="noStrike">
                        <a:effectLst/>
                        <a:latin typeface="Arial" panose="020B0604020202020204" pitchFamily="34" charset="0"/>
                      </a:endParaRPr>
                    </a:p>
                  </a:txBody>
                  <a:tcPr marL="57712" marR="57712" marT="28856" marB="28856">
                    <a:lnL>
                      <a:noFill/>
                    </a:lnL>
                    <a:lnR>
                      <a:noFill/>
                    </a:lnR>
                    <a:lnT>
                      <a:noFill/>
                    </a:lnT>
                    <a:lnB w="12700" cap="flat" cmpd="sng" algn="ctr">
                      <a:solidFill>
                        <a:srgbClr val="000000"/>
                      </a:solidFill>
                      <a:prstDash val="solid"/>
                      <a:round/>
                      <a:headEnd type="none" w="med" len="med"/>
                      <a:tailEnd type="none" w="med" len="med"/>
                    </a:lnB>
                    <a:solidFill>
                      <a:srgbClr val="104861"/>
                    </a:solidFill>
                  </a:tcPr>
                </a:tc>
                <a:tc hMerge="1">
                  <a:txBody>
                    <a:bodyPr/>
                    <a:lstStyle/>
                    <a:p>
                      <a:endParaRPr lang="en-NZ"/>
                    </a:p>
                  </a:txBody>
                  <a:tcPr/>
                </a:tc>
                <a:tc hMerge="1">
                  <a:txBody>
                    <a:bodyPr/>
                    <a:lstStyle/>
                    <a:p>
                      <a:endParaRPr lang="en-NZ"/>
                    </a:p>
                  </a:txBody>
                  <a:tcPr/>
                </a:tc>
                <a:tc gridSpan="3">
                  <a:txBody>
                    <a:bodyPr/>
                    <a:lstStyle/>
                    <a:p>
                      <a:pPr algn="ctr" fontAlgn="ctr">
                        <a:buNone/>
                      </a:pPr>
                      <a:r>
                        <a:rPr lang="en-NZ" sz="1800" b="1" i="0" u="none" strike="noStrike">
                          <a:solidFill>
                            <a:srgbClr val="FFFFFF"/>
                          </a:solidFill>
                          <a:effectLst/>
                          <a:latin typeface="Aptos Narrow" panose="020B0004020202020204" pitchFamily="34" charset="0"/>
                        </a:rPr>
                        <a:t>SPRING</a:t>
                      </a:r>
                      <a:endParaRPr lang="en-NZ" sz="1100" b="0" i="0" u="none" strike="noStrike">
                        <a:effectLst/>
                        <a:latin typeface="Arial" panose="020B0604020202020204" pitchFamily="34" charset="0"/>
                      </a:endParaRPr>
                    </a:p>
                  </a:txBody>
                  <a:tcPr marL="57712" marR="57712" marT="28856" marB="28856">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083798413"/>
                  </a:ext>
                </a:extLst>
              </a:tr>
              <a:tr h="1216565">
                <a:tc>
                  <a:txBody>
                    <a:bodyPr/>
                    <a:lstStyle/>
                    <a:p>
                      <a:pPr algn="l" rtl="0" fontAlgn="ctr">
                        <a:buNone/>
                      </a:pPr>
                      <a:r>
                        <a:rPr lang="en-US" sz="900" b="1" i="0" u="none" strike="noStrike">
                          <a:solidFill>
                            <a:srgbClr val="000000"/>
                          </a:solidFill>
                          <a:effectLst/>
                          <a:latin typeface="Aptos Narrow" panose="020B0004020202020204" pitchFamily="34" charset="0"/>
                        </a:rPr>
                        <a:t>Bulls rotated around mobs of cows and heifers.                                  Bulls removed from breeding cow herds after 3 cycles.</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Beef cows should be gaining weight throughout mating to maximise conception rates and calf growth rates</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Check water supplies regularly</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Sale of finished steers takes place</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Paddocks cut for hay available for grazing.</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Sale of finished steers takes place.</a:t>
                      </a:r>
                      <a:endParaRPr lang="en-US" sz="1100" b="0" i="0" u="none" strike="noStrike">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NZ" sz="1300" b="1" i="0" u="none" strike="noStrike">
                          <a:solidFill>
                            <a:srgbClr val="000000"/>
                          </a:solidFill>
                          <a:effectLst/>
                          <a:latin typeface="Aptos Narrow" panose="020B0004020202020204" pitchFamily="34" charset="0"/>
                        </a:rPr>
                        <a:t>DRY MONTHS</a:t>
                      </a:r>
                      <a:endParaRPr lang="en-NZ" sz="1100" b="0" i="0" u="none" strike="noStrike">
                        <a:effectLst/>
                        <a:latin typeface="Arial" panose="020B0604020202020204" pitchFamily="34" charset="0"/>
                      </a:endParaRPr>
                    </a:p>
                  </a:txBody>
                  <a:tcPr marL="57712" marR="57712" marT="28856" marB="28856">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4DCF8"/>
                    </a:solidFill>
                  </a:tcPr>
                </a:tc>
                <a:tc hMerge="1">
                  <a:txBody>
                    <a:bodyPr/>
                    <a:lstStyle/>
                    <a:p>
                      <a:endParaRPr lang="en-NZ"/>
                    </a:p>
                  </a:txBody>
                  <a:tcPr/>
                </a:tc>
                <a:tc hMerge="1">
                  <a:txBody>
                    <a:bodyPr/>
                    <a:lstStyle/>
                    <a:p>
                      <a:endParaRPr lang="en-NZ"/>
                    </a:p>
                  </a:txBody>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91411701"/>
                  </a:ext>
                </a:extLst>
              </a:tr>
              <a:tr h="1068494">
                <a:tc>
                  <a:txBody>
                    <a:bodyPr/>
                    <a:lstStyle/>
                    <a:p>
                      <a:pPr algn="l" fontAlgn="ctr">
                        <a:buNone/>
                      </a:pPr>
                      <a:r>
                        <a:rPr lang="en-US" sz="900" b="1" i="0" u="none" strike="noStrike">
                          <a:solidFill>
                            <a:srgbClr val="000000"/>
                          </a:solidFill>
                          <a:effectLst/>
                          <a:latin typeface="Aptos Narrow" panose="020B0004020202020204" pitchFamily="34" charset="0"/>
                        </a:rPr>
                        <a:t>Calves weaned </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Pregnancy diagnosed in cows and heifers</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Surplus and empty cows culled.</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Surplus weaner steer and heifer calves sold.</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Weaner calves are put on a drenching programme.</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Cows restricted to maintenance diet and used to clean up pasture. Feeding of winter crops starts</a:t>
                      </a:r>
                      <a:endParaRPr lang="en-US" sz="1100" b="0" i="0" u="none" strike="noStrike">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gridSpan="3">
                  <a:txBody>
                    <a:bodyPr/>
                    <a:lstStyle/>
                    <a:p>
                      <a:pPr algn="ctr" fontAlgn="ctr">
                        <a:buNone/>
                      </a:pPr>
                      <a:r>
                        <a:rPr lang="en-NZ" sz="1300" b="1" i="0" u="none" strike="noStrike">
                          <a:solidFill>
                            <a:srgbClr val="000000"/>
                          </a:solidFill>
                          <a:effectLst/>
                          <a:latin typeface="Aptos Narrow" panose="020B0004020202020204" pitchFamily="34" charset="0"/>
                        </a:rPr>
                        <a:t>WEANING, DRENCHING, PREGNANCY</a:t>
                      </a:r>
                      <a:endParaRPr lang="en-NZ" sz="1100" b="0" i="0" u="none" strike="noStrike">
                        <a:effectLst/>
                        <a:latin typeface="Arial" panose="020B0604020202020204" pitchFamily="34" charset="0"/>
                      </a:endParaRPr>
                    </a:p>
                  </a:txBody>
                  <a:tcPr marL="57712" marR="57712" marT="28856" marB="28856">
                    <a:lnL>
                      <a:noFill/>
                    </a:lnL>
                    <a:lnR>
                      <a:noFill/>
                    </a:lnR>
                    <a:lnT>
                      <a:noFill/>
                    </a:lnT>
                    <a:lnB>
                      <a:noFill/>
                    </a:lnB>
                    <a:solidFill>
                      <a:srgbClr val="F7C7AC"/>
                    </a:solidFill>
                  </a:tcPr>
                </a:tc>
                <a:tc hMerge="1">
                  <a:txBody>
                    <a:bodyPr/>
                    <a:lstStyle/>
                    <a:p>
                      <a:endParaRPr lang="en-NZ"/>
                    </a:p>
                  </a:txBody>
                  <a:tcPr/>
                </a:tc>
                <a:tc hMerge="1">
                  <a:txBody>
                    <a:bodyPr/>
                    <a:lstStyle/>
                    <a:p>
                      <a:endParaRPr lang="en-NZ"/>
                    </a:p>
                  </a:txBody>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78654919"/>
                  </a:ext>
                </a:extLst>
              </a:tr>
              <a:tr h="476208">
                <a:tc>
                  <a:txBody>
                    <a:bodyPr/>
                    <a:lstStyle/>
                    <a:p>
                      <a:pPr algn="l" fontAlgn="ctr">
                        <a:buNone/>
                      </a:pPr>
                      <a:r>
                        <a:rPr lang="en-US" sz="900" b="1" i="0" u="none" strike="noStrike">
                          <a:solidFill>
                            <a:srgbClr val="000000"/>
                          </a:solidFill>
                          <a:effectLst/>
                          <a:latin typeface="Aptos Narrow" panose="020B0004020202020204" pitchFamily="34" charset="0"/>
                        </a:rPr>
                        <a:t>Feeding levels of cows must start to increase towards end of June by feeding on saved pasture.</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Bulls are puchased as rising two-year-olds</a:t>
                      </a:r>
                      <a:endParaRPr lang="en-US" sz="1100" b="0" i="0" u="none" strike="noStrike">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gridSpan="3">
                  <a:txBody>
                    <a:bodyPr/>
                    <a:lstStyle/>
                    <a:p>
                      <a:pPr algn="ctr" fontAlgn="ctr">
                        <a:buNone/>
                      </a:pPr>
                      <a:r>
                        <a:rPr lang="en-NZ" sz="1300" b="1" i="0" u="none" strike="noStrike">
                          <a:solidFill>
                            <a:srgbClr val="000000"/>
                          </a:solidFill>
                          <a:effectLst/>
                          <a:latin typeface="Aptos Narrow" panose="020B0004020202020204" pitchFamily="34" charset="0"/>
                        </a:rPr>
                        <a:t>INCREASED FEEDING</a:t>
                      </a:r>
                      <a:endParaRPr lang="en-NZ" sz="1100" b="0" i="0" u="none" strike="noStrike">
                        <a:effectLst/>
                        <a:latin typeface="Arial" panose="020B0604020202020204" pitchFamily="34" charset="0"/>
                      </a:endParaRPr>
                    </a:p>
                  </a:txBody>
                  <a:tcPr marL="57712" marR="57712" marT="28856" marB="28856">
                    <a:lnL>
                      <a:noFill/>
                    </a:lnL>
                    <a:lnR>
                      <a:noFill/>
                    </a:lnR>
                    <a:lnT>
                      <a:noFill/>
                    </a:lnT>
                    <a:lnB>
                      <a:noFill/>
                    </a:lnB>
                    <a:solidFill>
                      <a:srgbClr val="CCECFF"/>
                    </a:solidFill>
                  </a:tcPr>
                </a:tc>
                <a:tc hMerge="1">
                  <a:txBody>
                    <a:bodyPr/>
                    <a:lstStyle/>
                    <a:p>
                      <a:endParaRPr lang="en-NZ"/>
                    </a:p>
                  </a:txBody>
                  <a:tcPr/>
                </a:tc>
                <a:tc hMerge="1">
                  <a:txBody>
                    <a:bodyPr/>
                    <a:lstStyle/>
                    <a:p>
                      <a:endParaRPr lang="en-NZ"/>
                    </a:p>
                  </a:txBody>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ctr"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41059213"/>
                  </a:ext>
                </a:extLst>
              </a:tr>
              <a:tr h="476208">
                <a:tc>
                  <a:txBody>
                    <a:bodyPr/>
                    <a:lstStyle/>
                    <a:p>
                      <a:pPr algn="l" fontAlgn="ctr">
                        <a:buNone/>
                      </a:pPr>
                      <a:r>
                        <a:rPr lang="en-US" sz="900" b="1" i="0" u="none" strike="noStrike">
                          <a:solidFill>
                            <a:srgbClr val="000000"/>
                          </a:solidFill>
                          <a:effectLst/>
                          <a:latin typeface="Aptos Narrow" panose="020B0004020202020204" pitchFamily="34" charset="0"/>
                        </a:rPr>
                        <a:t>Cows calve during the August to October period.</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Steers can be in the yearling sales at this time.</a:t>
                      </a:r>
                      <a:br>
                        <a:rPr lang="en-US" sz="900" b="1" i="0" u="none" strike="noStrike">
                          <a:solidFill>
                            <a:srgbClr val="000000"/>
                          </a:solidFill>
                          <a:effectLst/>
                          <a:latin typeface="Aptos Narrow" panose="020B0004020202020204" pitchFamily="34" charset="0"/>
                        </a:rPr>
                      </a:br>
                      <a:r>
                        <a:rPr lang="en-US" sz="900" b="1" i="0" u="none" strike="noStrike">
                          <a:solidFill>
                            <a:srgbClr val="000000"/>
                          </a:solidFill>
                          <a:effectLst/>
                          <a:latin typeface="Aptos Narrow" panose="020B0004020202020204" pitchFamily="34" charset="0"/>
                        </a:rPr>
                        <a:t>Bulls checked for fertility status</a:t>
                      </a:r>
                      <a:endParaRPr lang="en-US" sz="1100" b="0" i="0" u="none" strike="noStrike">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b">
                        <a:buNone/>
                      </a:pPr>
                      <a:endParaRPr lang="en-NZ" sz="1100" b="0" i="0" u="none" strike="noStrike">
                        <a:effectLst/>
                        <a:latin typeface="Arial" panose="020B0604020202020204" pitchFamily="34" charset="0"/>
                      </a:endParaRPr>
                    </a:p>
                  </a:txBody>
                  <a:tcPr marL="6012" marR="6012" marT="6012" marB="0" anchor="b">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a:txBody>
                    <a:bodyPr/>
                    <a:lstStyle/>
                    <a:p>
                      <a:pPr algn="l" fontAlgn="ctr">
                        <a:buNone/>
                      </a:pPr>
                      <a:endParaRPr lang="en-NZ" sz="1100" b="0" i="0" u="none" strike="noStrike">
                        <a:effectLst/>
                        <a:latin typeface="Arial" panose="020B0604020202020204" pitchFamily="34" charset="0"/>
                      </a:endParaRPr>
                    </a:p>
                  </a:txBody>
                  <a:tcPr marL="6012" marR="6012" marT="6012" marB="0" anchor="ctr">
                    <a:lnL>
                      <a:noFill/>
                    </a:lnL>
                    <a:lnR>
                      <a:noFill/>
                    </a:lnR>
                    <a:lnT>
                      <a:noFill/>
                    </a:lnT>
                    <a:lnB>
                      <a:noFill/>
                    </a:lnB>
                    <a:noFill/>
                  </a:tcPr>
                </a:tc>
                <a:tc gridSpan="3">
                  <a:txBody>
                    <a:bodyPr/>
                    <a:lstStyle/>
                    <a:p>
                      <a:pPr algn="ctr" fontAlgn="ctr">
                        <a:buNone/>
                      </a:pPr>
                      <a:r>
                        <a:rPr lang="en-NZ" sz="1300" b="1" i="0" u="none" strike="noStrike">
                          <a:solidFill>
                            <a:srgbClr val="000000"/>
                          </a:solidFill>
                          <a:effectLst/>
                          <a:latin typeface="Aptos Narrow" panose="020B0004020202020204" pitchFamily="34" charset="0"/>
                        </a:rPr>
                        <a:t>CALVING</a:t>
                      </a:r>
                      <a:endParaRPr lang="en-NZ" sz="1100" b="0" i="0" u="none" strike="noStrike">
                        <a:effectLst/>
                        <a:latin typeface="Arial" panose="020B0604020202020204" pitchFamily="34" charset="0"/>
                      </a:endParaRPr>
                    </a:p>
                  </a:txBody>
                  <a:tcPr marL="57712" marR="57712" marT="28856" marB="28856">
                    <a:lnL>
                      <a:noFill/>
                    </a:lnL>
                    <a:lnR>
                      <a:noFill/>
                    </a:lnR>
                    <a:lnT>
                      <a:noFill/>
                    </a:lnT>
                    <a:lnB>
                      <a:noFill/>
                    </a:lnB>
                    <a:solidFill>
                      <a:srgbClr val="B5E6A2"/>
                    </a:solidFill>
                  </a:tcPr>
                </a:tc>
                <a:tc hMerge="1">
                  <a:txBody>
                    <a:bodyPr/>
                    <a:lstStyle/>
                    <a:p>
                      <a:endParaRPr lang="en-NZ"/>
                    </a:p>
                  </a:txBody>
                  <a:tcPr/>
                </a:tc>
                <a:tc hMerge="1">
                  <a:txBody>
                    <a:bodyPr/>
                    <a:lstStyle/>
                    <a:p>
                      <a:endParaRPr lang="en-NZ"/>
                    </a:p>
                  </a:txBody>
                  <a:tcPr/>
                </a:tc>
                <a:tc>
                  <a:txBody>
                    <a:bodyPr/>
                    <a:lstStyle/>
                    <a:p>
                      <a:pPr algn="ctr" fontAlgn="ctr">
                        <a:buNone/>
                      </a:pPr>
                      <a:r>
                        <a:rPr lang="en-NZ" sz="1300" b="1"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82799314"/>
                  </a:ext>
                </a:extLst>
              </a:tr>
              <a:tr h="1665620">
                <a:tc>
                  <a:txBody>
                    <a:bodyPr/>
                    <a:lstStyle/>
                    <a:p>
                      <a:pPr algn="l" fontAlgn="ctr">
                        <a:buNone/>
                      </a:pPr>
                      <a:r>
                        <a:rPr lang="en-US" sz="900" b="1" i="0" u="none" strike="noStrike" dirty="0">
                          <a:solidFill>
                            <a:srgbClr val="000000"/>
                          </a:solidFill>
                          <a:effectLst/>
                          <a:latin typeface="Aptos Narrow" panose="020B0004020202020204" pitchFamily="34" charset="0"/>
                        </a:rPr>
                        <a:t>Pasture production reaches peak at the end of October and during November.                                                                                                              Bulls are joined (for a </a:t>
                      </a:r>
                      <a:r>
                        <a:rPr lang="en-US" sz="900" b="1" i="0" u="none" strike="noStrike" dirty="0" err="1">
                          <a:solidFill>
                            <a:srgbClr val="000000"/>
                          </a:solidFill>
                          <a:effectLst/>
                          <a:latin typeface="Aptos Narrow" panose="020B0004020202020204" pitchFamily="34" charset="0"/>
                        </a:rPr>
                        <a:t>maxiumum</a:t>
                      </a:r>
                      <a:r>
                        <a:rPr lang="en-US" sz="900" b="1" i="0" u="none" strike="noStrike" dirty="0">
                          <a:solidFill>
                            <a:srgbClr val="000000"/>
                          </a:solidFill>
                          <a:effectLst/>
                          <a:latin typeface="Aptos Narrow" panose="020B0004020202020204" pitchFamily="34" charset="0"/>
                        </a:rPr>
                        <a:t> of 3 cycles) with cows and heifers.</a:t>
                      </a:r>
                      <a:br>
                        <a:rPr lang="en-US" sz="900" b="1" i="0" u="none" strike="noStrike" dirty="0">
                          <a:solidFill>
                            <a:srgbClr val="000000"/>
                          </a:solidFill>
                          <a:effectLst/>
                          <a:latin typeface="Aptos Narrow" panose="020B0004020202020204" pitchFamily="34" charset="0"/>
                        </a:rPr>
                      </a:br>
                      <a:r>
                        <a:rPr lang="en-US" sz="900" b="1" i="0" u="none" strike="noStrike" dirty="0">
                          <a:solidFill>
                            <a:srgbClr val="000000"/>
                          </a:solidFill>
                          <a:effectLst/>
                          <a:latin typeface="Aptos Narrow" panose="020B0004020202020204" pitchFamily="34" charset="0"/>
                        </a:rPr>
                        <a:t>Cows fed at high pasture levels.</a:t>
                      </a:r>
                      <a:br>
                        <a:rPr lang="en-US" sz="900" b="1" i="0" u="none" strike="noStrike" dirty="0">
                          <a:solidFill>
                            <a:srgbClr val="000000"/>
                          </a:solidFill>
                          <a:effectLst/>
                          <a:latin typeface="Aptos Narrow" panose="020B0004020202020204" pitchFamily="34" charset="0"/>
                        </a:rPr>
                      </a:br>
                      <a:r>
                        <a:rPr lang="en-US" sz="900" b="1" i="0" u="none" strike="noStrike" dirty="0">
                          <a:solidFill>
                            <a:srgbClr val="000000"/>
                          </a:solidFill>
                          <a:effectLst/>
                          <a:latin typeface="Aptos Narrow" panose="020B0004020202020204" pitchFamily="34" charset="0"/>
                        </a:rPr>
                        <a:t>Steers and cull 2-year-old heifers may be sold in the sale yards as store animals. </a:t>
                      </a:r>
                      <a:br>
                        <a:rPr lang="en-US" sz="900" b="1" i="0" u="none" strike="noStrike" dirty="0">
                          <a:solidFill>
                            <a:srgbClr val="000000"/>
                          </a:solidFill>
                          <a:effectLst/>
                          <a:latin typeface="Aptos Narrow" panose="020B0004020202020204" pitchFamily="34" charset="0"/>
                        </a:rPr>
                      </a:br>
                      <a:r>
                        <a:rPr lang="en-US" sz="900" b="1" i="0" u="none" strike="noStrike" dirty="0">
                          <a:solidFill>
                            <a:srgbClr val="000000"/>
                          </a:solidFill>
                          <a:effectLst/>
                          <a:latin typeface="Aptos Narrow" panose="020B0004020202020204" pitchFamily="34" charset="0"/>
                        </a:rPr>
                        <a:t>Summer forage crops, if grown are sown from October to January.</a:t>
                      </a:r>
                      <a:br>
                        <a:rPr lang="en-US" sz="900" b="1" i="0" u="none" strike="noStrike" dirty="0">
                          <a:solidFill>
                            <a:srgbClr val="000000"/>
                          </a:solidFill>
                          <a:effectLst/>
                          <a:latin typeface="Aptos Narrow" panose="020B0004020202020204" pitchFamily="34" charset="0"/>
                        </a:rPr>
                      </a:br>
                      <a:r>
                        <a:rPr lang="en-US" sz="900" b="1" i="0" u="none" strike="noStrike" dirty="0">
                          <a:solidFill>
                            <a:srgbClr val="000000"/>
                          </a:solidFill>
                          <a:effectLst/>
                          <a:latin typeface="Aptos Narrow" panose="020B0004020202020204" pitchFamily="34" charset="0"/>
                        </a:rPr>
                        <a:t>Hay and silage paddocks are closed dependent on  pasture growth.</a:t>
                      </a:r>
                      <a:br>
                        <a:rPr lang="en-US" sz="900" b="1" i="0" u="none" strike="noStrike" dirty="0">
                          <a:solidFill>
                            <a:srgbClr val="000000"/>
                          </a:solidFill>
                          <a:effectLst/>
                          <a:latin typeface="Aptos Narrow" panose="020B0004020202020204" pitchFamily="34" charset="0"/>
                        </a:rPr>
                      </a:br>
                      <a:r>
                        <a:rPr lang="en-US" sz="900" b="1" i="0" u="none" strike="noStrike" dirty="0">
                          <a:solidFill>
                            <a:srgbClr val="000000"/>
                          </a:solidFill>
                          <a:effectLst/>
                          <a:latin typeface="Aptos Narrow" panose="020B0004020202020204" pitchFamily="34" charset="0"/>
                        </a:rPr>
                        <a:t>Beef cows should be gaining weight throughout mating to </a:t>
                      </a:r>
                      <a:r>
                        <a:rPr lang="en-US" sz="900" b="1" i="0" u="none" strike="noStrike" dirty="0" err="1">
                          <a:solidFill>
                            <a:srgbClr val="000000"/>
                          </a:solidFill>
                          <a:effectLst/>
                          <a:latin typeface="Aptos Narrow" panose="020B0004020202020204" pitchFamily="34" charset="0"/>
                        </a:rPr>
                        <a:t>maximise</a:t>
                      </a:r>
                      <a:r>
                        <a:rPr lang="en-US" sz="900" b="1" i="0" u="none" strike="noStrike" dirty="0">
                          <a:solidFill>
                            <a:srgbClr val="000000"/>
                          </a:solidFill>
                          <a:effectLst/>
                          <a:latin typeface="Aptos Narrow" panose="020B0004020202020204" pitchFamily="34" charset="0"/>
                        </a:rPr>
                        <a:t> conception rates and calf growth rates</a:t>
                      </a:r>
                      <a:endParaRPr lang="en-US" sz="1100" b="0" i="0" u="none" strike="noStrike" dirty="0">
                        <a:effectLst/>
                        <a:latin typeface="Arial" panose="020B0604020202020204" pitchFamily="34" charset="0"/>
                      </a:endParaRPr>
                    </a:p>
                  </a:txBody>
                  <a:tcPr marL="54105" marR="6012" marT="60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dirty="0">
                          <a:solidFill>
                            <a:srgbClr val="000000"/>
                          </a:solidFill>
                          <a:effectLst/>
                          <a:latin typeface="Aptos Narrow" panose="020B0004020202020204" pitchFamily="34" charset="0"/>
                        </a:rPr>
                        <a:t> </a:t>
                      </a:r>
                      <a:endParaRPr lang="en-NZ" sz="1100" b="0" i="0" u="none" strike="noStrike" dirty="0">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en-NZ" sz="700" b="0" i="0" u="none" strike="noStrike">
                          <a:solidFill>
                            <a:srgbClr val="000000"/>
                          </a:solidFill>
                          <a:effectLst/>
                          <a:latin typeface="Aptos Narrow" panose="020B0004020202020204" pitchFamily="34" charset="0"/>
                        </a:rPr>
                        <a:t> </a:t>
                      </a:r>
                      <a:endParaRPr lang="en-NZ" sz="1100" b="0" i="0" u="none" strike="noStrike">
                        <a:effectLst/>
                        <a:latin typeface="Arial" panose="020B0604020202020204" pitchFamily="34" charset="0"/>
                      </a:endParaRPr>
                    </a:p>
                  </a:txBody>
                  <a:tcPr marL="6012" marR="6012" marT="6012" marB="0" anchor="ctr">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pPr algn="ctr" fontAlgn="ctr">
                        <a:buNone/>
                      </a:pPr>
                      <a:r>
                        <a:rPr lang="en-NZ" sz="1300" b="1" i="0" u="none" strike="noStrike" dirty="0">
                          <a:solidFill>
                            <a:srgbClr val="000000"/>
                          </a:solidFill>
                          <a:effectLst/>
                          <a:latin typeface="Aptos Narrow" panose="020B0004020202020204" pitchFamily="34" charset="0"/>
                        </a:rPr>
                        <a:t>PASTURE PRODUCTION &amp; MATING</a:t>
                      </a:r>
                      <a:br>
                        <a:rPr lang="en-NZ" sz="1300" b="1" i="0" u="none" strike="noStrike" dirty="0">
                          <a:solidFill>
                            <a:srgbClr val="000000"/>
                          </a:solidFill>
                          <a:effectLst/>
                          <a:latin typeface="Aptos Narrow" panose="020B0004020202020204" pitchFamily="34" charset="0"/>
                        </a:rPr>
                      </a:br>
                      <a:endParaRPr lang="en-NZ" sz="1100" b="0" i="0" u="none" strike="noStrike" dirty="0">
                        <a:effectLst/>
                        <a:latin typeface="Arial" panose="020B0604020202020204" pitchFamily="34" charset="0"/>
                      </a:endParaRPr>
                    </a:p>
                  </a:txBody>
                  <a:tcPr marL="57712" marR="57712" marT="28856" marB="28856">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5E6A2"/>
                    </a:solidFill>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2864204482"/>
                  </a:ext>
                </a:extLst>
              </a:tr>
            </a:tbl>
          </a:graphicData>
        </a:graphic>
      </p:graphicFrame>
    </p:spTree>
    <p:extLst>
      <p:ext uri="{BB962C8B-B14F-4D97-AF65-F5344CB8AC3E}">
        <p14:creationId xmlns:p14="http://schemas.microsoft.com/office/powerpoint/2010/main" val="198602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7C1BD-3D38-4580-B03F-045CB675C5C2}"/>
            </a:ext>
          </a:extLst>
        </p:cNvPr>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1675BA66-6A79-50B8-B4F1-34C9B0170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341" y="365999"/>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969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A6AC5-9C9A-3982-A5DC-7AF738CAAA6E}"/>
              </a:ext>
            </a:extLst>
          </p:cNvPr>
          <p:cNvSpPr>
            <a:spLocks noGrp="1"/>
          </p:cNvSpPr>
          <p:nvPr>
            <p:ph type="ctrTitle"/>
          </p:nvPr>
        </p:nvSpPr>
        <p:spPr>
          <a:xfrm>
            <a:off x="836675" y="4651700"/>
            <a:ext cx="10515600" cy="1286544"/>
          </a:xfrm>
          <a:noFill/>
        </p:spPr>
        <p:txBody>
          <a:bodyPr anchor="b">
            <a:normAutofit fontScale="90000"/>
          </a:bodyPr>
          <a:lstStyle/>
          <a:p>
            <a:r>
              <a:rPr lang="en-NZ" sz="5200" dirty="0"/>
              <a:t>Beef Farming</a:t>
            </a:r>
            <a:br>
              <a:rPr lang="en-NZ" sz="5200" dirty="0"/>
            </a:br>
            <a:r>
              <a:rPr lang="en-NZ" sz="5200" dirty="0"/>
              <a:t>Calendar of Operations</a:t>
            </a:r>
          </a:p>
        </p:txBody>
      </p:sp>
      <p:pic>
        <p:nvPicPr>
          <p:cNvPr id="5" name="Picture 4">
            <a:extLst>
              <a:ext uri="{FF2B5EF4-FFF2-40B4-BE49-F238E27FC236}">
                <a16:creationId xmlns:a16="http://schemas.microsoft.com/office/drawing/2014/main" id="{6C252EE4-9603-A3F8-67C3-AE5EBEC6CE4F}"/>
              </a:ext>
            </a:extLst>
          </p:cNvPr>
          <p:cNvPicPr>
            <a:picLocks noChangeAspect="1"/>
          </p:cNvPicPr>
          <p:nvPr/>
        </p:nvPicPr>
        <p:blipFill>
          <a:blip r:embed="rId2"/>
          <a:srcRect t="9762" b="9762"/>
          <a:stretch/>
        </p:blipFill>
        <p:spPr>
          <a:xfrm>
            <a:off x="20" y="2"/>
            <a:ext cx="12191979" cy="3900104"/>
          </a:xfrm>
          <a:prstGeom prst="rect">
            <a:avLst/>
          </a:prstGeom>
        </p:spPr>
      </p:pic>
    </p:spTree>
    <p:extLst>
      <p:ext uri="{BB962C8B-B14F-4D97-AF65-F5344CB8AC3E}">
        <p14:creationId xmlns:p14="http://schemas.microsoft.com/office/powerpoint/2010/main" val="3420246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BF99F1-FB7D-D230-AAD4-A368173210C6}"/>
              </a:ext>
            </a:extLst>
          </p:cNvPr>
          <p:cNvGrpSpPr/>
          <p:nvPr/>
        </p:nvGrpSpPr>
        <p:grpSpPr>
          <a:xfrm>
            <a:off x="1938528" y="764476"/>
            <a:ext cx="7275004" cy="5804535"/>
            <a:chOff x="0" y="0"/>
            <a:chExt cx="7053262" cy="5848350"/>
          </a:xfrm>
        </p:grpSpPr>
        <p:grpSp>
          <p:nvGrpSpPr>
            <p:cNvPr id="4" name="Group 3">
              <a:extLst>
                <a:ext uri="{FF2B5EF4-FFF2-40B4-BE49-F238E27FC236}">
                  <a16:creationId xmlns:a16="http://schemas.microsoft.com/office/drawing/2014/main" id="{26274A4A-8046-68D9-B52F-60D13B91B949}"/>
                </a:ext>
              </a:extLst>
            </p:cNvPr>
            <p:cNvGrpSpPr/>
            <p:nvPr/>
          </p:nvGrpSpPr>
          <p:grpSpPr>
            <a:xfrm>
              <a:off x="1228725" y="828675"/>
              <a:ext cx="4410075" cy="4191000"/>
              <a:chOff x="0" y="0"/>
              <a:chExt cx="4410075" cy="4191000"/>
            </a:xfrm>
          </p:grpSpPr>
          <p:sp>
            <p:nvSpPr>
              <p:cNvPr id="22" name="Oval 21">
                <a:extLst>
                  <a:ext uri="{FF2B5EF4-FFF2-40B4-BE49-F238E27FC236}">
                    <a16:creationId xmlns:a16="http://schemas.microsoft.com/office/drawing/2014/main" id="{8002BCE4-CCE6-31E7-ECAF-8B15B1D4725E}"/>
                  </a:ext>
                </a:extLst>
              </p:cNvPr>
              <p:cNvSpPr/>
              <p:nvPr/>
            </p:nvSpPr>
            <p:spPr>
              <a:xfrm>
                <a:off x="0" y="0"/>
                <a:ext cx="4410075" cy="4191000"/>
              </a:xfrm>
              <a:prstGeom prst="ellipse">
                <a:avLst/>
              </a:prstGeom>
              <a:solidFill>
                <a:schemeClr val="bg1">
                  <a:lumMod val="9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200" kern="10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 </a:t>
                </a:r>
                <a:endParaRPr lang="en-NZ" sz="1200" kern="100">
                  <a:effectLst/>
                  <a:ea typeface="Aptos" panose="020B000402020202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5C189F16-EB6A-4A71-59BB-0E5F063ED6AA}"/>
                  </a:ext>
                </a:extLst>
              </p:cNvPr>
              <p:cNvGrpSpPr/>
              <p:nvPr/>
            </p:nvGrpSpPr>
            <p:grpSpPr>
              <a:xfrm>
                <a:off x="257175" y="619125"/>
                <a:ext cx="3771900" cy="2886075"/>
                <a:chOff x="0" y="0"/>
                <a:chExt cx="3771900" cy="2886075"/>
              </a:xfrm>
            </p:grpSpPr>
            <p:grpSp>
              <p:nvGrpSpPr>
                <p:cNvPr id="24" name="Group 23">
                  <a:extLst>
                    <a:ext uri="{FF2B5EF4-FFF2-40B4-BE49-F238E27FC236}">
                      <a16:creationId xmlns:a16="http://schemas.microsoft.com/office/drawing/2014/main" id="{F6FB441B-9873-B2DC-0252-66ED0CB8A085}"/>
                    </a:ext>
                  </a:extLst>
                </p:cNvPr>
                <p:cNvGrpSpPr/>
                <p:nvPr/>
              </p:nvGrpSpPr>
              <p:grpSpPr>
                <a:xfrm>
                  <a:off x="523875" y="619125"/>
                  <a:ext cx="2971800" cy="1781175"/>
                  <a:chOff x="0" y="0"/>
                  <a:chExt cx="2971800" cy="1781175"/>
                </a:xfrm>
              </p:grpSpPr>
              <p:sp>
                <p:nvSpPr>
                  <p:cNvPr id="27" name="Text Box 2">
                    <a:extLst>
                      <a:ext uri="{FF2B5EF4-FFF2-40B4-BE49-F238E27FC236}">
                        <a16:creationId xmlns:a16="http://schemas.microsoft.com/office/drawing/2014/main" id="{0FBCDAE0-920C-3739-575E-0D9BBAB6E405}"/>
                      </a:ext>
                    </a:extLst>
                  </p:cNvPr>
                  <p:cNvSpPr txBox="1">
                    <a:spLocks noChangeArrowheads="1"/>
                  </p:cNvSpPr>
                  <p:nvPr/>
                </p:nvSpPr>
                <p:spPr bwMode="auto">
                  <a:xfrm>
                    <a:off x="2009775" y="1123950"/>
                    <a:ext cx="962025" cy="485775"/>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Winter</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June- Aug</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D4DF48A8-88C7-4FBA-0F9F-B14E1214C7DC}"/>
                      </a:ext>
                    </a:extLst>
                  </p:cNvPr>
                  <p:cNvSpPr txBox="1">
                    <a:spLocks noChangeArrowheads="1"/>
                  </p:cNvSpPr>
                  <p:nvPr/>
                </p:nvSpPr>
                <p:spPr bwMode="auto">
                  <a:xfrm>
                    <a:off x="76200" y="1190625"/>
                    <a:ext cx="800100" cy="5905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Spring</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Sep-Nov</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4C715E30-ECC8-4422-D636-C8A2319B398B}"/>
                      </a:ext>
                    </a:extLst>
                  </p:cNvPr>
                  <p:cNvSpPr txBox="1">
                    <a:spLocks noChangeArrowheads="1"/>
                  </p:cNvSpPr>
                  <p:nvPr/>
                </p:nvSpPr>
                <p:spPr bwMode="auto">
                  <a:xfrm>
                    <a:off x="1914525" y="0"/>
                    <a:ext cx="885825" cy="533400"/>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Autumn</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Mar- May</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0" name="Text Box 2">
                    <a:extLst>
                      <a:ext uri="{FF2B5EF4-FFF2-40B4-BE49-F238E27FC236}">
                        <a16:creationId xmlns:a16="http://schemas.microsoft.com/office/drawing/2014/main" id="{4F6BFA0B-A6D1-E370-42D9-0D12A5A58691}"/>
                      </a:ext>
                    </a:extLst>
                  </p:cNvPr>
                  <p:cNvSpPr txBox="1">
                    <a:spLocks noChangeArrowheads="1"/>
                  </p:cNvSpPr>
                  <p:nvPr/>
                </p:nvSpPr>
                <p:spPr bwMode="auto">
                  <a:xfrm>
                    <a:off x="0" y="9525"/>
                    <a:ext cx="866775" cy="5524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Summer</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NZ" sz="1200" b="1" kern="100">
                        <a:effectLst/>
                        <a:latin typeface="Aptos" panose="020B0004020202020204" pitchFamily="34" charset="0"/>
                        <a:ea typeface="Aptos" panose="020B0004020202020204" pitchFamily="34" charset="0"/>
                        <a:cs typeface="Times New Roman" panose="02020603050405020304" pitchFamily="18" charset="0"/>
                      </a:rPr>
                      <a:t>Dec- Feb</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grpSp>
            <p:cxnSp>
              <p:nvCxnSpPr>
                <p:cNvPr id="25" name="Straight Connector 24">
                  <a:extLst>
                    <a:ext uri="{FF2B5EF4-FFF2-40B4-BE49-F238E27FC236}">
                      <a16:creationId xmlns:a16="http://schemas.microsoft.com/office/drawing/2014/main" id="{A7AA1ACD-B1D6-C425-CABA-F02E596724CE}"/>
                    </a:ext>
                  </a:extLst>
                </p:cNvPr>
                <p:cNvCxnSpPr/>
                <p:nvPr/>
              </p:nvCxnSpPr>
              <p:spPr>
                <a:xfrm flipV="1">
                  <a:off x="0" y="1476375"/>
                  <a:ext cx="3771900" cy="1905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CBA4367-A181-8DE3-68E9-C57128F728B1}"/>
                    </a:ext>
                  </a:extLst>
                </p:cNvPr>
                <p:cNvCxnSpPr/>
                <p:nvPr/>
              </p:nvCxnSpPr>
              <p:spPr>
                <a:xfrm flipH="1">
                  <a:off x="1981200" y="0"/>
                  <a:ext cx="9525" cy="2886075"/>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5" name="Group 4">
              <a:extLst>
                <a:ext uri="{FF2B5EF4-FFF2-40B4-BE49-F238E27FC236}">
                  <a16:creationId xmlns:a16="http://schemas.microsoft.com/office/drawing/2014/main" id="{7FF20079-B574-616C-62B0-B7020186A361}"/>
                </a:ext>
              </a:extLst>
            </p:cNvPr>
            <p:cNvGrpSpPr/>
            <p:nvPr/>
          </p:nvGrpSpPr>
          <p:grpSpPr>
            <a:xfrm>
              <a:off x="0" y="0"/>
              <a:ext cx="7053262" cy="5848350"/>
              <a:chOff x="0" y="0"/>
              <a:chExt cx="7053262" cy="5848350"/>
            </a:xfrm>
          </p:grpSpPr>
          <p:sp>
            <p:nvSpPr>
              <p:cNvPr id="6" name="Text Box 2">
                <a:extLst>
                  <a:ext uri="{FF2B5EF4-FFF2-40B4-BE49-F238E27FC236}">
                    <a16:creationId xmlns:a16="http://schemas.microsoft.com/office/drawing/2014/main" id="{BE06F1BF-07EF-B408-6333-1373A98F512E}"/>
                  </a:ext>
                </a:extLst>
              </p:cNvPr>
              <p:cNvSpPr txBox="1">
                <a:spLocks noChangeArrowheads="1"/>
              </p:cNvSpPr>
              <p:nvPr/>
            </p:nvSpPr>
            <p:spPr bwMode="auto">
              <a:xfrm>
                <a:off x="657225" y="4762500"/>
                <a:ext cx="1438275" cy="4857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Mating Bulls joined with cows &amp; heifers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2C4E982F-D6CF-1EF7-4034-E5E61F47FF5D}"/>
                  </a:ext>
                </a:extLst>
              </p:cNvPr>
              <p:cNvSpPr txBox="1">
                <a:spLocks noChangeArrowheads="1"/>
              </p:cNvSpPr>
              <p:nvPr/>
            </p:nvSpPr>
            <p:spPr bwMode="auto">
              <a:xfrm>
                <a:off x="2181225" y="5181600"/>
                <a:ext cx="1238250" cy="666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Increase feeding of all cattle</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23564AC5-ECE5-FE52-9DC0-B31C436B1AB4}"/>
                  </a:ext>
                </a:extLst>
              </p:cNvPr>
              <p:cNvSpPr txBox="1">
                <a:spLocks noChangeArrowheads="1"/>
              </p:cNvSpPr>
              <p:nvPr/>
            </p:nvSpPr>
            <p:spPr bwMode="auto">
              <a:xfrm>
                <a:off x="161925" y="2562225"/>
                <a:ext cx="828675" cy="323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a:effectLst/>
                    <a:latin typeface="Aptos" panose="020B0004020202020204" pitchFamily="34" charset="0"/>
                    <a:ea typeface="Aptos" panose="020B0004020202020204" pitchFamily="34" charset="0"/>
                    <a:cs typeface="Times New Roman" panose="02020603050405020304" pitchFamily="18" charset="0"/>
                  </a:rPr>
                  <a:t>Hay made</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656530F8-98E0-608B-D0BA-E6BD1E84C0E6}"/>
                  </a:ext>
                </a:extLst>
              </p:cNvPr>
              <p:cNvSpPr txBox="1">
                <a:spLocks noChangeArrowheads="1"/>
              </p:cNvSpPr>
              <p:nvPr/>
            </p:nvSpPr>
            <p:spPr bwMode="auto">
              <a:xfrm>
                <a:off x="704850" y="561975"/>
                <a:ext cx="1362075" cy="5238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a:effectLst/>
                    <a:latin typeface="Aptos" panose="020B0004020202020204" pitchFamily="34" charset="0"/>
                    <a:ea typeface="Aptos" panose="020B0004020202020204" pitchFamily="34" charset="0"/>
                    <a:cs typeface="Times New Roman" panose="02020603050405020304" pitchFamily="18" charset="0"/>
                  </a:rPr>
                  <a:t>Bulls removed from cows after 3 cycles</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5708FB6F-BE95-302B-DEEE-F28BF098BD9C}"/>
                  </a:ext>
                </a:extLst>
              </p:cNvPr>
              <p:cNvSpPr txBox="1">
                <a:spLocks noChangeArrowheads="1"/>
              </p:cNvSpPr>
              <p:nvPr/>
            </p:nvSpPr>
            <p:spPr bwMode="auto">
              <a:xfrm>
                <a:off x="180975" y="1524000"/>
                <a:ext cx="1123950" cy="4762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Prime cattle sold</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Early weaning</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F14BE258-5819-DA23-B0BA-7B610005A9EC}"/>
                  </a:ext>
                </a:extLst>
              </p:cNvPr>
              <p:cNvSpPr txBox="1">
                <a:spLocks noChangeArrowheads="1"/>
              </p:cNvSpPr>
              <p:nvPr/>
            </p:nvSpPr>
            <p:spPr bwMode="auto">
              <a:xfrm>
                <a:off x="0" y="3390900"/>
                <a:ext cx="1238250" cy="4191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Calf tagging</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Prime cattle sales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E0BBFB5-3C77-8448-092D-66AF0BB3CA52}"/>
                  </a:ext>
                </a:extLst>
              </p:cNvPr>
              <p:cNvGrpSpPr/>
              <p:nvPr/>
            </p:nvGrpSpPr>
            <p:grpSpPr>
              <a:xfrm>
                <a:off x="3514725" y="0"/>
                <a:ext cx="3538537" cy="5372100"/>
                <a:chOff x="0" y="0"/>
                <a:chExt cx="3538537" cy="5372100"/>
              </a:xfrm>
            </p:grpSpPr>
            <p:sp>
              <p:nvSpPr>
                <p:cNvPr id="14" name="Text Box 2">
                  <a:extLst>
                    <a:ext uri="{FF2B5EF4-FFF2-40B4-BE49-F238E27FC236}">
                      <a16:creationId xmlns:a16="http://schemas.microsoft.com/office/drawing/2014/main" id="{5E12864B-7292-45FA-E8E7-792A28721A94}"/>
                    </a:ext>
                  </a:extLst>
                </p:cNvPr>
                <p:cNvSpPr txBox="1">
                  <a:spLocks noChangeArrowheads="1"/>
                </p:cNvSpPr>
                <p:nvPr/>
              </p:nvSpPr>
              <p:spPr bwMode="auto">
                <a:xfrm>
                  <a:off x="0" y="0"/>
                  <a:ext cx="857250" cy="666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Weaning </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Calf sales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Culling</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646F4558-FAD6-6FF2-781A-E54F22F7AD24}"/>
                    </a:ext>
                  </a:extLst>
                </p:cNvPr>
                <p:cNvSpPr txBox="1">
                  <a:spLocks noChangeArrowheads="1"/>
                </p:cNvSpPr>
                <p:nvPr/>
              </p:nvSpPr>
              <p:spPr bwMode="auto">
                <a:xfrm>
                  <a:off x="1019175" y="247650"/>
                  <a:ext cx="1609725" cy="666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Prime cattle sold</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Drench young cattle</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Maintenance feeding cow</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D035C9A-28CC-868C-10E3-9CDB21F21424}"/>
                    </a:ext>
                  </a:extLst>
                </p:cNvPr>
                <p:cNvSpPr txBox="1">
                  <a:spLocks noChangeArrowheads="1"/>
                </p:cNvSpPr>
                <p:nvPr/>
              </p:nvSpPr>
              <p:spPr bwMode="auto">
                <a:xfrm>
                  <a:off x="2085974" y="1685925"/>
                  <a:ext cx="1304925" cy="685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Store cattle sold</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Surplus &amp; empty cows culled</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0A3BCC07-4383-E08D-F40B-B0513118F865}"/>
                    </a:ext>
                  </a:extLst>
                </p:cNvPr>
                <p:cNvSpPr txBox="1">
                  <a:spLocks noChangeArrowheads="1"/>
                </p:cNvSpPr>
                <p:nvPr/>
              </p:nvSpPr>
              <p:spPr bwMode="auto">
                <a:xfrm>
                  <a:off x="2233612" y="3000375"/>
                  <a:ext cx="1304925" cy="5524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Winter feeding</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Crops / hay/ baleage</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D3F3972F-5C96-2490-71A4-15C401C4A5FD}"/>
                    </a:ext>
                  </a:extLst>
                </p:cNvPr>
                <p:cNvSpPr txBox="1">
                  <a:spLocks noChangeArrowheads="1"/>
                </p:cNvSpPr>
                <p:nvPr/>
              </p:nvSpPr>
              <p:spPr bwMode="auto">
                <a:xfrm>
                  <a:off x="1828800" y="4010025"/>
                  <a:ext cx="1704975" cy="666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Prime 2yr cattle sold</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Buying replacement 2yr old bulls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Increase feeding of cows</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77853591-07D8-5672-B7B7-182945B74D9C}"/>
                    </a:ext>
                  </a:extLst>
                </p:cNvPr>
                <p:cNvSpPr txBox="1">
                  <a:spLocks noChangeArrowheads="1"/>
                </p:cNvSpPr>
                <p:nvPr/>
              </p:nvSpPr>
              <p:spPr bwMode="auto">
                <a:xfrm>
                  <a:off x="409575" y="5124450"/>
                  <a:ext cx="800100" cy="247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a:effectLst/>
                      <a:latin typeface="Aptos" panose="020B0004020202020204" pitchFamily="34" charset="0"/>
                      <a:ea typeface="Aptos" panose="020B0004020202020204" pitchFamily="34" charset="0"/>
                      <a:cs typeface="Times New Roman" panose="02020603050405020304" pitchFamily="18" charset="0"/>
                    </a:rPr>
                    <a:t>Calving</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C6122F55-31A8-5C99-596D-BD66ED33CAC3}"/>
                    </a:ext>
                  </a:extLst>
                </p:cNvPr>
                <p:cNvSpPr txBox="1">
                  <a:spLocks noChangeArrowheads="1"/>
                </p:cNvSpPr>
                <p:nvPr/>
              </p:nvSpPr>
              <p:spPr bwMode="auto">
                <a:xfrm>
                  <a:off x="1647825" y="1104900"/>
                  <a:ext cx="1238250"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a:effectLst/>
                      <a:latin typeface="Aptos" panose="020B0004020202020204" pitchFamily="34" charset="0"/>
                      <a:ea typeface="Aptos" panose="020B0004020202020204" pitchFamily="34" charset="0"/>
                      <a:cs typeface="Times New Roman" panose="02020603050405020304" pitchFamily="18" charset="0"/>
                    </a:rPr>
                    <a:t>Pregnancy testing</a:t>
                  </a:r>
                  <a:endParaRPr lang="en-NZ"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ED11C5CA-FB85-B65C-5827-6A3E764B9452}"/>
                    </a:ext>
                  </a:extLst>
                </p:cNvPr>
                <p:cNvSpPr txBox="1">
                  <a:spLocks noChangeArrowheads="1"/>
                </p:cNvSpPr>
                <p:nvPr/>
              </p:nvSpPr>
              <p:spPr bwMode="auto">
                <a:xfrm>
                  <a:off x="1400175" y="4857750"/>
                  <a:ext cx="1104900" cy="4667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Bulls checked for fertility</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13" name="Text Box 2">
                <a:extLst>
                  <a:ext uri="{FF2B5EF4-FFF2-40B4-BE49-F238E27FC236}">
                    <a16:creationId xmlns:a16="http://schemas.microsoft.com/office/drawing/2014/main" id="{B186F047-7AA3-BDE6-57B2-B37076AAA200}"/>
                  </a:ext>
                </a:extLst>
              </p:cNvPr>
              <p:cNvSpPr txBox="1">
                <a:spLocks noChangeArrowheads="1"/>
              </p:cNvSpPr>
              <p:nvPr/>
            </p:nvSpPr>
            <p:spPr bwMode="auto">
              <a:xfrm>
                <a:off x="485775" y="4248150"/>
                <a:ext cx="885825" cy="323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800"/>
                  </a:spcAft>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Crops sown</a:t>
                </a:r>
                <a:endParaRPr lang="en-N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sp>
        <p:nvSpPr>
          <p:cNvPr id="32" name="TextBox 31">
            <a:extLst>
              <a:ext uri="{FF2B5EF4-FFF2-40B4-BE49-F238E27FC236}">
                <a16:creationId xmlns:a16="http://schemas.microsoft.com/office/drawing/2014/main" id="{40E951C0-8269-D41B-85B3-23728B4D8C8E}"/>
              </a:ext>
            </a:extLst>
          </p:cNvPr>
          <p:cNvSpPr txBox="1"/>
          <p:nvPr/>
        </p:nvSpPr>
        <p:spPr>
          <a:xfrm>
            <a:off x="2650146" y="131344"/>
            <a:ext cx="6094476" cy="395173"/>
          </a:xfrm>
          <a:prstGeom prst="rect">
            <a:avLst/>
          </a:prstGeom>
          <a:noFill/>
        </p:spPr>
        <p:txBody>
          <a:bodyPr wrap="square">
            <a:spAutoFit/>
          </a:bodyPr>
          <a:lstStyle/>
          <a:p>
            <a:pPr algn="ctr">
              <a:lnSpc>
                <a:spcPct val="115000"/>
              </a:lnSpc>
              <a:spcAft>
                <a:spcPts val="800"/>
              </a:spcAft>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Beef Calendar of Operations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0086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B750-99FE-A322-6164-5B5746F49839}"/>
              </a:ext>
            </a:extLst>
          </p:cNvPr>
          <p:cNvSpPr>
            <a:spLocks noGrp="1"/>
          </p:cNvSpPr>
          <p:nvPr>
            <p:ph type="title"/>
          </p:nvPr>
        </p:nvSpPr>
        <p:spPr>
          <a:xfrm>
            <a:off x="838200" y="365125"/>
            <a:ext cx="4977384" cy="1325563"/>
          </a:xfrm>
        </p:spPr>
        <p:txBody>
          <a:bodyPr/>
          <a:lstStyle/>
          <a:p>
            <a:r>
              <a:rPr lang="en-NZ" sz="4000" b="1" kern="100" dirty="0">
                <a:effectLst/>
                <a:latin typeface="Aptos" panose="020B0004020202020204" pitchFamily="34" charset="0"/>
                <a:ea typeface="Aptos" panose="020B0004020202020204" pitchFamily="34" charset="0"/>
                <a:cs typeface="Times New Roman" panose="02020603050405020304" pitchFamily="18" charset="0"/>
              </a:rPr>
              <a:t>Calving</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FA7BE0F2-B5A3-DF8E-EE2F-83DC908688B6}"/>
              </a:ext>
            </a:extLst>
          </p:cNvPr>
          <p:cNvSpPr>
            <a:spLocks noGrp="1"/>
          </p:cNvSpPr>
          <p:nvPr>
            <p:ph idx="1"/>
          </p:nvPr>
        </p:nvSpPr>
        <p:spPr>
          <a:xfrm>
            <a:off x="797052" y="1398080"/>
            <a:ext cx="5059680" cy="1509711"/>
          </a:xfrm>
        </p:spPr>
        <p:txBody>
          <a:bodyPr/>
          <a:lstStyle/>
          <a:p>
            <a:pPr marL="0" indent="0">
              <a:buNone/>
            </a:pPr>
            <a:r>
              <a:rPr lang="en-NZ" dirty="0"/>
              <a:t>Starts in late winter early spring as pasture growth increases.</a:t>
            </a:r>
          </a:p>
        </p:txBody>
      </p:sp>
      <p:pic>
        <p:nvPicPr>
          <p:cNvPr id="2050" name="Picture 2" descr="Cattle - LSB - Lifestyle Block">
            <a:extLst>
              <a:ext uri="{FF2B5EF4-FFF2-40B4-BE49-F238E27FC236}">
                <a16:creationId xmlns:a16="http://schemas.microsoft.com/office/drawing/2014/main" id="{5E296E61-7CFD-51BB-5E43-CCB48BF90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777" y="365124"/>
            <a:ext cx="4328205" cy="24237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C710334-DBF9-DA0A-5C0B-6C5468FD8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776" y="3200399"/>
            <a:ext cx="4421887" cy="2947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rtilising on a budget">
            <a:extLst>
              <a:ext uri="{FF2B5EF4-FFF2-40B4-BE49-F238E27FC236}">
                <a16:creationId xmlns:a16="http://schemas.microsoft.com/office/drawing/2014/main" id="{E4CF02A4-A206-442F-E5DF-80BB71A44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47" y="3025774"/>
            <a:ext cx="5098678" cy="346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6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E4BC8E-8280-B115-D20F-7194CCF205FE}"/>
            </a:ext>
          </a:extLst>
        </p:cNvPr>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3409B-CB32-6E53-F25C-DA82F61C10A2}"/>
              </a:ext>
            </a:extLst>
          </p:cNvPr>
          <p:cNvSpPr>
            <a:spLocks noGrp="1"/>
          </p:cNvSpPr>
          <p:nvPr>
            <p:ph type="title"/>
          </p:nvPr>
        </p:nvSpPr>
        <p:spPr>
          <a:xfrm>
            <a:off x="640080" y="329184"/>
            <a:ext cx="6894576" cy="1783080"/>
          </a:xfrm>
        </p:spPr>
        <p:txBody>
          <a:bodyPr anchor="b">
            <a:normAutofit/>
          </a:bodyPr>
          <a:lstStyle/>
          <a:p>
            <a:r>
              <a:rPr lang="en-NZ" sz="4000" b="1" kern="100" dirty="0">
                <a:effectLst/>
                <a:latin typeface="Aptos" panose="020B0004020202020204" pitchFamily="34" charset="0"/>
                <a:ea typeface="Aptos" panose="020B0004020202020204" pitchFamily="34" charset="0"/>
                <a:cs typeface="Times New Roman" panose="02020603050405020304" pitchFamily="18" charset="0"/>
              </a:rPr>
              <a:t>Mating</a:t>
            </a:r>
            <a:br>
              <a:rPr lang="en-NZ" sz="5400" kern="100" dirty="0">
                <a:effectLst/>
                <a:latin typeface="Aptos" panose="020B0004020202020204" pitchFamily="34" charset="0"/>
                <a:ea typeface="Aptos" panose="020B0004020202020204" pitchFamily="34" charset="0"/>
                <a:cs typeface="Times New Roman" panose="02020603050405020304" pitchFamily="18" charset="0"/>
              </a:rPr>
            </a:br>
            <a:endParaRPr lang="en-NZ" sz="5400" dirty="0"/>
          </a:p>
        </p:txBody>
      </p:sp>
      <p:sp>
        <p:nvSpPr>
          <p:cNvPr id="615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A8872C-6AC6-F97B-2B88-432AAED5B9BC}"/>
              </a:ext>
            </a:extLst>
          </p:cNvPr>
          <p:cNvSpPr>
            <a:spLocks noGrp="1"/>
          </p:cNvSpPr>
          <p:nvPr>
            <p:ph idx="1"/>
          </p:nvPr>
        </p:nvSpPr>
        <p:spPr>
          <a:xfrm>
            <a:off x="640080" y="2706624"/>
            <a:ext cx="5455920" cy="3483864"/>
          </a:xfrm>
        </p:spPr>
        <p:txBody>
          <a:bodyPr>
            <a:normAutofit/>
          </a:bodyPr>
          <a:lstStyle/>
          <a:p>
            <a:r>
              <a:rPr lang="en-NZ" sz="1700" dirty="0"/>
              <a:t>Cows on a high quality pasture to increase Body Condition Score (BSC) to 6-7</a:t>
            </a:r>
          </a:p>
          <a:p>
            <a:r>
              <a:rPr lang="en-NZ" sz="1700" dirty="0"/>
              <a:t>Bulls are checked for fertility</a:t>
            </a:r>
          </a:p>
          <a:p>
            <a:r>
              <a:rPr lang="en-NZ" sz="1700" dirty="0"/>
              <a:t>Joined with cows for 3 cycles</a:t>
            </a:r>
          </a:p>
          <a:p>
            <a:pPr marL="0" indent="0">
              <a:buNone/>
            </a:pPr>
            <a:endParaRPr lang="en-NZ" sz="1700" b="1" i="0" dirty="0">
              <a:effectLst/>
              <a:latin typeface="Roboto" panose="02000000000000000000" pitchFamily="2" charset="0"/>
            </a:endParaRPr>
          </a:p>
          <a:p>
            <a:pPr marL="0" indent="0">
              <a:buNone/>
            </a:pPr>
            <a:r>
              <a:rPr lang="en-NZ" sz="1700" dirty="0">
                <a:latin typeface="Roboto" panose="02000000000000000000" pitchFamily="2" charset="0"/>
              </a:rPr>
              <a:t>Video:</a:t>
            </a:r>
          </a:p>
          <a:p>
            <a:pPr marL="0" indent="0">
              <a:buNone/>
            </a:pPr>
            <a:r>
              <a:rPr lang="en-NZ" sz="1700" i="0" dirty="0">
                <a:effectLst/>
                <a:latin typeface="Roboto" panose="02000000000000000000" pitchFamily="2" charset="0"/>
                <a:hlinkClick r:id="rId2"/>
              </a:rPr>
              <a:t>Body Condition scoring beef cows</a:t>
            </a:r>
            <a:endParaRPr lang="en-NZ" sz="1700" i="0" dirty="0">
              <a:effectLst/>
              <a:latin typeface="Roboto" panose="02000000000000000000" pitchFamily="2" charset="0"/>
            </a:endParaRPr>
          </a:p>
          <a:p>
            <a:pPr marL="0" indent="0">
              <a:buNone/>
            </a:pPr>
            <a:r>
              <a:rPr lang="en-NZ" sz="1200" dirty="0">
                <a:latin typeface="Roboto" panose="02000000000000000000" pitchFamily="2" charset="0"/>
              </a:rPr>
              <a:t>Video good</a:t>
            </a:r>
          </a:p>
          <a:p>
            <a:pPr marL="0" indent="0">
              <a:buNone/>
            </a:pPr>
            <a:r>
              <a:rPr lang="en-NZ" sz="1200" dirty="0">
                <a:latin typeface="Roboto" panose="02000000000000000000" pitchFamily="2" charset="0"/>
              </a:rPr>
              <a:t>For why 4.36-7.30 </a:t>
            </a:r>
          </a:p>
          <a:p>
            <a:pPr marL="0" indent="0">
              <a:buNone/>
            </a:pPr>
            <a:r>
              <a:rPr lang="en-NZ" sz="1200" i="0" dirty="0">
                <a:effectLst/>
                <a:latin typeface="Roboto" panose="02000000000000000000" pitchFamily="2" charset="0"/>
              </a:rPr>
              <a:t>For how 7.30-</a:t>
            </a:r>
          </a:p>
        </p:txBody>
      </p:sp>
      <p:pic>
        <p:nvPicPr>
          <p:cNvPr id="5" name="Picture 4">
            <a:extLst>
              <a:ext uri="{FF2B5EF4-FFF2-40B4-BE49-F238E27FC236}">
                <a16:creationId xmlns:a16="http://schemas.microsoft.com/office/drawing/2014/main" id="{3C904606-40D0-9D26-D0C7-A73D6C933E0C}"/>
              </a:ext>
            </a:extLst>
          </p:cNvPr>
          <p:cNvPicPr>
            <a:picLocks noChangeAspect="1"/>
          </p:cNvPicPr>
          <p:nvPr/>
        </p:nvPicPr>
        <p:blipFill>
          <a:blip r:embed="rId3"/>
          <a:stretch>
            <a:fillRect/>
          </a:stretch>
        </p:blipFill>
        <p:spPr>
          <a:xfrm>
            <a:off x="8174736" y="329183"/>
            <a:ext cx="3235410" cy="3604915"/>
          </a:xfrm>
          <a:prstGeom prst="rect">
            <a:avLst/>
          </a:prstGeom>
        </p:spPr>
      </p:pic>
      <p:pic>
        <p:nvPicPr>
          <p:cNvPr id="6146" name="Picture 2" descr="Kia Toa Charolais Kia Toa Charolais - Issuu">
            <a:extLst>
              <a:ext uri="{FF2B5EF4-FFF2-40B4-BE49-F238E27FC236}">
                <a16:creationId xmlns:a16="http://schemas.microsoft.com/office/drawing/2014/main" id="{E255CC7A-1203-0262-0D3E-858C70C780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08450" y="4448556"/>
            <a:ext cx="2901696"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9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38B2-982E-2A6E-754D-10516A1A28A4}"/>
              </a:ext>
            </a:extLst>
          </p:cNvPr>
          <p:cNvSpPr>
            <a:spLocks noGrp="1"/>
          </p:cNvSpPr>
          <p:nvPr>
            <p:ph type="title"/>
          </p:nvPr>
        </p:nvSpPr>
        <p:spPr>
          <a:xfrm>
            <a:off x="876694" y="741391"/>
            <a:ext cx="4234393" cy="1035675"/>
          </a:xfrm>
        </p:spPr>
        <p:txBody>
          <a:bodyPr anchor="b">
            <a:normAutofit/>
          </a:bodyPr>
          <a:lstStyle/>
          <a:p>
            <a:r>
              <a:rPr lang="en-US" sz="4000" b="1" i="0" dirty="0">
                <a:effectLst/>
                <a:latin typeface="inherit"/>
              </a:rPr>
              <a:t>Pre-weaning</a:t>
            </a:r>
            <a:endParaRPr lang="en-NZ" sz="4000" dirty="0"/>
          </a:p>
        </p:txBody>
      </p:sp>
      <p:sp>
        <p:nvSpPr>
          <p:cNvPr id="3" name="Content Placeholder 2">
            <a:extLst>
              <a:ext uri="{FF2B5EF4-FFF2-40B4-BE49-F238E27FC236}">
                <a16:creationId xmlns:a16="http://schemas.microsoft.com/office/drawing/2014/main" id="{153D7670-4F88-713D-9FE0-531500430AD1}"/>
              </a:ext>
            </a:extLst>
          </p:cNvPr>
          <p:cNvSpPr>
            <a:spLocks noGrp="1"/>
          </p:cNvSpPr>
          <p:nvPr>
            <p:ph idx="1"/>
          </p:nvPr>
        </p:nvSpPr>
        <p:spPr>
          <a:xfrm>
            <a:off x="665972" y="2012267"/>
            <a:ext cx="4683268" cy="4104341"/>
          </a:xfrm>
        </p:spPr>
        <p:txBody>
          <a:bodyPr anchor="t">
            <a:normAutofit/>
          </a:bodyPr>
          <a:lstStyle/>
          <a:p>
            <a:pPr fontAlgn="base"/>
            <a:r>
              <a:rPr lang="en-US" sz="1800" b="0" i="0" dirty="0">
                <a:effectLst/>
              </a:rPr>
              <a:t>Make high quality feed available early on to encourage calves to transition onto this, while their mothers are still around. This will help rumen development and digestion of solid feed will be more efficient come weaning day. Additionally, if fed well early, skeletal and muscle development will be better, leading to an improved frame to build on later and fatten at the finishing stage. </a:t>
            </a:r>
          </a:p>
          <a:p>
            <a:pPr fontAlgn="base">
              <a:buFont typeface="Arial" panose="020B0604020202020204" pitchFamily="34" charset="0"/>
              <a:buChar char="•"/>
            </a:pPr>
            <a:r>
              <a:rPr lang="en-US" sz="1800" b="0" i="0" dirty="0">
                <a:solidFill>
                  <a:srgbClr val="333333"/>
                </a:solidFill>
                <a:effectLst/>
              </a:rPr>
              <a:t>Perform stressful procedures, such as disbudding, well before weaning.</a:t>
            </a:r>
          </a:p>
          <a:p>
            <a:pPr fontAlgn="base">
              <a:buFont typeface="Arial" panose="020B0604020202020204" pitchFamily="34" charset="0"/>
              <a:buChar char="•"/>
            </a:pPr>
            <a:r>
              <a:rPr lang="en-NZ" sz="1800" b="0" i="0" dirty="0">
                <a:solidFill>
                  <a:srgbClr val="333333"/>
                </a:solidFill>
                <a:effectLst/>
              </a:rPr>
              <a:t>Vaccinate against clostridial diseases</a:t>
            </a:r>
            <a:endParaRPr lang="en-US" sz="1800" b="0" i="0" dirty="0">
              <a:effectLst/>
            </a:endParaRPr>
          </a:p>
          <a:p>
            <a:endParaRPr lang="en-NZ" sz="1900" dirty="0"/>
          </a:p>
        </p:txBody>
      </p:sp>
      <p:pic>
        <p:nvPicPr>
          <p:cNvPr id="5" name="Picture 4" descr="A herd of cows grazing in a grassy field&#10;&#10;AI-generated content may be incorrect.">
            <a:extLst>
              <a:ext uri="{FF2B5EF4-FFF2-40B4-BE49-F238E27FC236}">
                <a16:creationId xmlns:a16="http://schemas.microsoft.com/office/drawing/2014/main" id="{59989579-8F8D-5EEB-2CFD-E9F39ECCC783}"/>
              </a:ext>
            </a:extLst>
          </p:cNvPr>
          <p:cNvPicPr>
            <a:picLocks noChangeAspect="1"/>
          </p:cNvPicPr>
          <p:nvPr/>
        </p:nvPicPr>
        <p:blipFill>
          <a:blip r:embed="rId2">
            <a:extLst>
              <a:ext uri="{28A0092B-C50C-407E-A947-70E740481C1C}">
                <a14:useLocalDpi xmlns:a14="http://schemas.microsoft.com/office/drawing/2010/main" val="0"/>
              </a:ext>
            </a:extLst>
          </a:blip>
          <a:srcRect l="13485" r="13485" b="-1"/>
          <a:stretch/>
        </p:blipFill>
        <p:spPr>
          <a:xfrm>
            <a:off x="5854890" y="877414"/>
            <a:ext cx="5453545" cy="4984683"/>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096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FBAB-FA09-74BE-B0C1-07A30D257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DAFC6-71CC-08CF-E50E-0AE52694EACB}"/>
              </a:ext>
            </a:extLst>
          </p:cNvPr>
          <p:cNvSpPr>
            <a:spLocks noGrp="1"/>
          </p:cNvSpPr>
          <p:nvPr>
            <p:ph type="title"/>
          </p:nvPr>
        </p:nvSpPr>
        <p:spPr>
          <a:xfrm>
            <a:off x="838200" y="365125"/>
            <a:ext cx="5257800" cy="1325563"/>
          </a:xfrm>
        </p:spPr>
        <p:txBody>
          <a:bodyPr>
            <a:normAutofit/>
          </a:bodyPr>
          <a:lstStyle/>
          <a:p>
            <a:r>
              <a:rPr lang="en-NZ" sz="4000" b="1" dirty="0"/>
              <a:t>Ear tagging</a:t>
            </a:r>
          </a:p>
        </p:txBody>
      </p:sp>
      <p:sp>
        <p:nvSpPr>
          <p:cNvPr id="3" name="Content Placeholder 2">
            <a:extLst>
              <a:ext uri="{FF2B5EF4-FFF2-40B4-BE49-F238E27FC236}">
                <a16:creationId xmlns:a16="http://schemas.microsoft.com/office/drawing/2014/main" id="{A8EFBB14-75A1-D516-7C9D-2D9C204FA1A0}"/>
              </a:ext>
            </a:extLst>
          </p:cNvPr>
          <p:cNvSpPr>
            <a:spLocks noGrp="1"/>
          </p:cNvSpPr>
          <p:nvPr>
            <p:ph idx="1"/>
          </p:nvPr>
        </p:nvSpPr>
        <p:spPr>
          <a:xfrm>
            <a:off x="838200" y="1825625"/>
            <a:ext cx="5644896" cy="4351338"/>
          </a:xfrm>
        </p:spPr>
        <p:txBody>
          <a:bodyPr>
            <a:normAutofit/>
          </a:bodyPr>
          <a:lstStyle/>
          <a:p>
            <a:r>
              <a:rPr lang="en-US" b="0" i="0" dirty="0">
                <a:solidFill>
                  <a:srgbClr val="37424A"/>
                </a:solidFill>
                <a:effectLst/>
                <a:latin typeface="Invention"/>
              </a:rPr>
              <a:t>Ear tags are essential tools for the cattle industry. By applying visual ear tags with unique identification of individual animals, cattle producers can better manage their herds, keep accurate records and make decisions for herd improvement. Electronic (EID) tags allow for digital recordkeeping and lifetime traceability of animals.</a:t>
            </a:r>
            <a:endParaRPr lang="en-NZ" dirty="0"/>
          </a:p>
        </p:txBody>
      </p:sp>
      <p:pic>
        <p:nvPicPr>
          <p:cNvPr id="5" name="Picture 4">
            <a:extLst>
              <a:ext uri="{FF2B5EF4-FFF2-40B4-BE49-F238E27FC236}">
                <a16:creationId xmlns:a16="http://schemas.microsoft.com/office/drawing/2014/main" id="{B9F3F7B4-B8F0-8ED2-D5A3-5F65D268680B}"/>
              </a:ext>
            </a:extLst>
          </p:cNvPr>
          <p:cNvPicPr>
            <a:picLocks noChangeAspect="1"/>
          </p:cNvPicPr>
          <p:nvPr/>
        </p:nvPicPr>
        <p:blipFill>
          <a:blip r:embed="rId2"/>
          <a:stretch>
            <a:fillRect/>
          </a:stretch>
        </p:blipFill>
        <p:spPr>
          <a:xfrm>
            <a:off x="8234737" y="125343"/>
            <a:ext cx="2819794" cy="2810267"/>
          </a:xfrm>
          <a:prstGeom prst="rect">
            <a:avLst/>
          </a:prstGeom>
        </p:spPr>
      </p:pic>
      <p:pic>
        <p:nvPicPr>
          <p:cNvPr id="6" name="Picture 5" descr="A person petting a cow&#10;&#10;AI-generated content may be incorrect.">
            <a:extLst>
              <a:ext uri="{FF2B5EF4-FFF2-40B4-BE49-F238E27FC236}">
                <a16:creationId xmlns:a16="http://schemas.microsoft.com/office/drawing/2014/main" id="{A2CF11CB-D53D-FA9C-08C3-C0B2E54C2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541" y="3117529"/>
            <a:ext cx="4606339" cy="3059434"/>
          </a:xfrm>
          <a:prstGeom prst="rect">
            <a:avLst/>
          </a:prstGeom>
        </p:spPr>
      </p:pic>
    </p:spTree>
    <p:extLst>
      <p:ext uri="{BB962C8B-B14F-4D97-AF65-F5344CB8AC3E}">
        <p14:creationId xmlns:p14="http://schemas.microsoft.com/office/powerpoint/2010/main" val="77516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4B7EB-CEE9-DCDB-B9E9-8AAC60B48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548F1-9E34-26CD-1F92-DBD3493A6E42}"/>
              </a:ext>
            </a:extLst>
          </p:cNvPr>
          <p:cNvSpPr>
            <a:spLocks noGrp="1"/>
          </p:cNvSpPr>
          <p:nvPr>
            <p:ph type="title"/>
          </p:nvPr>
        </p:nvSpPr>
        <p:spPr>
          <a:xfrm>
            <a:off x="481013" y="3752849"/>
            <a:ext cx="3290887" cy="2452687"/>
          </a:xfrm>
        </p:spPr>
        <p:txBody>
          <a:bodyPr anchor="ctr">
            <a:normAutofit/>
          </a:bodyPr>
          <a:lstStyle/>
          <a:p>
            <a:r>
              <a:rPr lang="en-NZ" sz="3600" b="1" kern="100">
                <a:effectLst/>
                <a:latin typeface="Aptos" panose="020B0004020202020204" pitchFamily="34" charset="0"/>
                <a:ea typeface="Aptos" panose="020B0004020202020204" pitchFamily="34" charset="0"/>
                <a:cs typeface="Times New Roman" panose="02020603050405020304" pitchFamily="18" charset="0"/>
              </a:rPr>
              <a:t>Weaning</a:t>
            </a:r>
            <a:br>
              <a:rPr lang="en-NZ" sz="3600" kern="100">
                <a:effectLst/>
                <a:latin typeface="Aptos" panose="020B0004020202020204" pitchFamily="34" charset="0"/>
                <a:ea typeface="Aptos" panose="020B0004020202020204" pitchFamily="34" charset="0"/>
                <a:cs typeface="Times New Roman" panose="02020603050405020304" pitchFamily="18" charset="0"/>
              </a:rPr>
            </a:br>
            <a:endParaRPr lang="en-NZ" sz="3600"/>
          </a:p>
        </p:txBody>
      </p:sp>
      <p:pic>
        <p:nvPicPr>
          <p:cNvPr id="2050" name="Picture 2" descr="Age of Turnout: The effects of early turnout on calf health">
            <a:extLst>
              <a:ext uri="{FF2B5EF4-FFF2-40B4-BE49-F238E27FC236}">
                <a16:creationId xmlns:a16="http://schemas.microsoft.com/office/drawing/2014/main" id="{D5E567CB-8A51-E620-7493-58477F8B3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967" b="2906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78C6E6E-DBFF-7E4C-738C-82248DA443F2}"/>
              </a:ext>
            </a:extLst>
          </p:cNvPr>
          <p:cNvSpPr>
            <a:spLocks noGrp="1"/>
          </p:cNvSpPr>
          <p:nvPr>
            <p:ph idx="1"/>
          </p:nvPr>
        </p:nvSpPr>
        <p:spPr>
          <a:xfrm>
            <a:off x="4223982" y="3752850"/>
            <a:ext cx="7485413" cy="2452687"/>
          </a:xfrm>
        </p:spPr>
        <p:txBody>
          <a:bodyPr anchor="ctr">
            <a:normAutofit/>
          </a:bodyPr>
          <a:lstStyle/>
          <a:p>
            <a:r>
              <a:rPr lang="en-NZ" sz="1800" dirty="0"/>
              <a:t>Calves weaned between 6-8 months.</a:t>
            </a:r>
          </a:p>
          <a:p>
            <a:pPr fontAlgn="base"/>
            <a:r>
              <a:rPr lang="en-US" sz="1800" b="0" i="0" dirty="0">
                <a:effectLst/>
                <a:latin typeface="nlwf"/>
              </a:rPr>
              <a:t>Ensure fences are in good condition.</a:t>
            </a:r>
          </a:p>
          <a:p>
            <a:pPr fontAlgn="base"/>
            <a:r>
              <a:rPr lang="en-US" sz="1800" b="0" i="0" dirty="0">
                <a:effectLst/>
                <a:latin typeface="nlwf"/>
              </a:rPr>
              <a:t>Select a paddock with easily accessible water and good shelter. </a:t>
            </a:r>
            <a:endParaRPr lang="en-NZ" sz="1800" dirty="0"/>
          </a:p>
          <a:p>
            <a:r>
              <a:rPr lang="en-NZ" sz="1800" dirty="0"/>
              <a:t>Weaned on to high quality pasture for growing on or sold at sales to finishing farms.</a:t>
            </a:r>
          </a:p>
        </p:txBody>
      </p:sp>
    </p:spTree>
    <p:extLst>
      <p:ext uri="{BB962C8B-B14F-4D97-AF65-F5344CB8AC3E}">
        <p14:creationId xmlns:p14="http://schemas.microsoft.com/office/powerpoint/2010/main" val="1228563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7AC525-370E-C41E-4840-016C79F50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A433C-D26E-72FD-4F8F-3E15A9ED9B33}"/>
              </a:ext>
            </a:extLst>
          </p:cNvPr>
          <p:cNvSpPr>
            <a:spLocks noGrp="1"/>
          </p:cNvSpPr>
          <p:nvPr>
            <p:ph type="title"/>
          </p:nvPr>
        </p:nvSpPr>
        <p:spPr>
          <a:xfrm>
            <a:off x="876694" y="741391"/>
            <a:ext cx="4234393" cy="1035675"/>
          </a:xfrm>
        </p:spPr>
        <p:txBody>
          <a:bodyPr anchor="b">
            <a:normAutofit/>
          </a:bodyPr>
          <a:lstStyle/>
          <a:p>
            <a:r>
              <a:rPr lang="en-NZ" sz="4000" b="1" dirty="0"/>
              <a:t>Drenching</a:t>
            </a:r>
          </a:p>
        </p:txBody>
      </p:sp>
      <p:sp>
        <p:nvSpPr>
          <p:cNvPr id="3" name="Content Placeholder 2">
            <a:extLst>
              <a:ext uri="{FF2B5EF4-FFF2-40B4-BE49-F238E27FC236}">
                <a16:creationId xmlns:a16="http://schemas.microsoft.com/office/drawing/2014/main" id="{D8D21EDC-62A2-CF02-830F-513C1B62BC80}"/>
              </a:ext>
            </a:extLst>
          </p:cNvPr>
          <p:cNvSpPr>
            <a:spLocks noGrp="1"/>
          </p:cNvSpPr>
          <p:nvPr>
            <p:ph idx="1"/>
          </p:nvPr>
        </p:nvSpPr>
        <p:spPr>
          <a:xfrm>
            <a:off x="876692" y="1934678"/>
            <a:ext cx="4455703" cy="4046630"/>
          </a:xfrm>
        </p:spPr>
        <p:txBody>
          <a:bodyPr anchor="t">
            <a:normAutofit/>
          </a:bodyPr>
          <a:lstStyle/>
          <a:p>
            <a:r>
              <a:rPr lang="en-US" sz="1800" b="0" i="0" dirty="0">
                <a:effectLst/>
                <a:latin typeface="nlwf"/>
              </a:rPr>
              <a:t>The first drench should be given to calves at weaning. Subsequent drenching can be carried out at 28-day intervals, if using oral drenches, or 42 days if using pour-</a:t>
            </a:r>
            <a:r>
              <a:rPr lang="en-US" sz="1800" b="0" i="0" dirty="0" err="1">
                <a:effectLst/>
                <a:latin typeface="nlwf"/>
              </a:rPr>
              <a:t>ons</a:t>
            </a:r>
            <a:r>
              <a:rPr lang="en-US" sz="1800" b="0" i="0" dirty="0">
                <a:effectLst/>
                <a:latin typeface="nlwf"/>
              </a:rPr>
              <a:t> or injectables.</a:t>
            </a:r>
          </a:p>
          <a:p>
            <a:r>
              <a:rPr lang="en-US" sz="1800" b="0" i="0" dirty="0">
                <a:effectLst/>
                <a:latin typeface="nlwf"/>
              </a:rPr>
              <a:t>Oral drenches should be repeated at a shorter interval as they have no persistence, so only work to kill worms currently present in that animal.</a:t>
            </a:r>
          </a:p>
          <a:p>
            <a:r>
              <a:rPr lang="en-US" sz="1800" b="0" i="0" dirty="0">
                <a:effectLst/>
                <a:latin typeface="nlwf"/>
              </a:rPr>
              <a:t>Pour on drenches and injectables have persistence, therefore kill worms present in that animal for a prolonged period after drenching.</a:t>
            </a:r>
            <a:endParaRPr lang="en-NZ" sz="1800" dirty="0"/>
          </a:p>
        </p:txBody>
      </p:sp>
      <p:pic>
        <p:nvPicPr>
          <p:cNvPr id="4" name="Picture 2" descr="Proof of profitability in the north">
            <a:extLst>
              <a:ext uri="{FF2B5EF4-FFF2-40B4-BE49-F238E27FC236}">
                <a16:creationId xmlns:a16="http://schemas.microsoft.com/office/drawing/2014/main" id="{E52E67F1-8978-8831-F27C-4D891858C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8598"/>
          <a:stretch/>
        </p:blipFill>
        <p:spPr bwMode="auto">
          <a:xfrm>
            <a:off x="5854890" y="877414"/>
            <a:ext cx="5453545" cy="49846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0294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655</TotalTime>
  <Words>1020</Words>
  <Application>Microsoft Office PowerPoint</Application>
  <PresentationFormat>Widescreen</PresentationFormat>
  <Paragraphs>148</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Aptos Display</vt:lpstr>
      <vt:lpstr>Aptos Narrow</vt:lpstr>
      <vt:lpstr>Arial</vt:lpstr>
      <vt:lpstr>Google Sans</vt:lpstr>
      <vt:lpstr>inherit</vt:lpstr>
      <vt:lpstr>Invention</vt:lpstr>
      <vt:lpstr>nlwf</vt:lpstr>
      <vt:lpstr>Open Sans</vt:lpstr>
      <vt:lpstr>Roboto</vt:lpstr>
      <vt:lpstr>Times New Roman</vt:lpstr>
      <vt:lpstr>Office Theme</vt:lpstr>
      <vt:lpstr>PowerPoint Presentation</vt:lpstr>
      <vt:lpstr>Beef Farming Calendar of Operations</vt:lpstr>
      <vt:lpstr>PowerPoint Presentation</vt:lpstr>
      <vt:lpstr>Calving </vt:lpstr>
      <vt:lpstr>Mating </vt:lpstr>
      <vt:lpstr>Pre-weaning</vt:lpstr>
      <vt:lpstr>Ear tagging</vt:lpstr>
      <vt:lpstr>Weaning </vt:lpstr>
      <vt:lpstr>Drenching</vt:lpstr>
      <vt:lpstr>Cows post weaning</vt:lpstr>
      <vt:lpstr>Pregnancy testing. </vt:lpstr>
      <vt:lpstr>Stock sales</vt:lpstr>
      <vt:lpstr>Growing Bulls</vt:lpstr>
      <vt:lpstr>Buying bulls</vt:lpstr>
      <vt:lpstr>Genetics - driving the future of beef</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8</cp:revision>
  <dcterms:created xsi:type="dcterms:W3CDTF">2025-02-23T23:09:54Z</dcterms:created>
  <dcterms:modified xsi:type="dcterms:W3CDTF">2025-03-09T02:09:13Z</dcterms:modified>
</cp:coreProperties>
</file>