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70" r:id="rId4"/>
    <p:sldId id="274" r:id="rId5"/>
    <p:sldId id="262" r:id="rId6"/>
    <p:sldId id="272" r:id="rId7"/>
    <p:sldId id="271" r:id="rId8"/>
    <p:sldId id="278" r:id="rId9"/>
    <p:sldId id="276" r:id="rId10"/>
    <p:sldId id="277" r:id="rId11"/>
    <p:sldId id="266" r:id="rId12"/>
    <p:sldId id="265" r:id="rId13"/>
    <p:sldId id="260" r:id="rId14"/>
    <p:sldId id="294" r:id="rId15"/>
    <p:sldId id="293" r:id="rId16"/>
    <p:sldId id="296" r:id="rId17"/>
    <p:sldId id="297" r:id="rId18"/>
    <p:sldId id="257" r:id="rId19"/>
    <p:sldId id="292" r:id="rId20"/>
    <p:sldId id="263" r:id="rId21"/>
    <p:sldId id="267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D396-A841-1592-5CC9-0F1172DF4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4F851-A1AA-E831-10BD-D0C4BE4CD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07804-49C5-CE48-F8CE-57F7D984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0396-F346-4487-8A37-B61FDAD87426}" type="datetimeFigureOut">
              <a:rPr lang="en-NZ" smtClean="0"/>
              <a:t>28/02/2025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1717B-B744-E519-50EE-5C5F7A19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B386B-5824-77FF-2F39-056D93A98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81C-DDE3-4BD9-89C4-C6304855C7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122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4E91E-B070-DD9E-8531-BD464777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C4E8F-8216-2349-0D36-A73E70D51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FE503-F3D1-FB1D-5CA3-0FB4B273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0396-F346-4487-8A37-B61FDAD87426}" type="datetimeFigureOut">
              <a:rPr lang="en-NZ" smtClean="0"/>
              <a:t>28/02/2025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B9E5F-C39C-49AC-D645-9FE93094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07B6A-B2A3-6014-1680-225062D7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81C-DDE3-4BD9-89C4-C6304855C7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411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BFCAB1-46D0-297B-A55D-E049B4D19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2D191-F099-DE30-DD38-5BE6E37A0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B51EE-C2FF-D288-7282-A350B01A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0396-F346-4487-8A37-B61FDAD87426}" type="datetimeFigureOut">
              <a:rPr lang="en-NZ" smtClean="0"/>
              <a:t>28/02/2025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8C0CE-EF13-0B52-EADB-754EC198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FEAC2-7903-CA1C-3E99-E0CA8E2E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81C-DDE3-4BD9-89C4-C6304855C7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887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34BF8-ED5D-7517-D13C-902DEFCA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63AA4-18C7-7313-C0AA-7F07D832C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55CB6-B50F-BB38-2872-45BB43450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0396-F346-4487-8A37-B61FDAD87426}" type="datetimeFigureOut">
              <a:rPr lang="en-NZ" smtClean="0"/>
              <a:t>28/02/2025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3B66-B433-2A9C-067B-1861E242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04717-CD0C-B0E7-C46A-B8A2F621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81C-DDE3-4BD9-89C4-C6304855C7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840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C3FE-3AC2-DAC8-A352-640158DE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72615-D227-15ED-80D2-077EEDFC1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486ED-4BD3-C824-3EE1-56462757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0396-F346-4487-8A37-B61FDAD87426}" type="datetimeFigureOut">
              <a:rPr lang="en-NZ" smtClean="0"/>
              <a:t>28/02/2025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51539-3CEE-1B4F-17B1-CF059B26B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FF525-4AF5-9FEE-E3CD-B0698F51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81C-DDE3-4BD9-89C4-C6304855C7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429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03FD-C7D7-7C73-32BF-1E9E2524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8344E-A363-63D5-3B63-6F1BDBCDA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1C407-FC30-1E1E-F17C-3066C88CD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545B1-0922-12B6-DBE2-56F5FB82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0396-F346-4487-8A37-B61FDAD87426}" type="datetimeFigureOut">
              <a:rPr lang="en-NZ" smtClean="0"/>
              <a:t>28/02/2025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2EFA2-FE56-9E17-47D9-B18DE67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F2340-AE39-DB9D-885B-CDF5E59E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81C-DDE3-4BD9-89C4-C6304855C7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104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FE971-CD03-7F1E-9178-F1640005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AED53-7234-3CC1-44F6-897893933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7A9B1-B25D-2AB8-EBAF-87D3B5D35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B0513-ADB0-9AB2-CC77-234466CA7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D93437-C613-C918-973A-6FD30E1BD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6DBBA4-7F47-665D-7BB2-200E2135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0396-F346-4487-8A37-B61FDAD87426}" type="datetimeFigureOut">
              <a:rPr lang="en-NZ" smtClean="0"/>
              <a:t>28/02/2025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DB3E0-70EC-5FE7-C93A-33A43865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52774-F3E8-3573-FCA5-82F4864E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81C-DDE3-4BD9-89C4-C6304855C7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200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329F-915B-0887-EE55-AE36009A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8810B5-1DB7-51EA-3D3A-61DA4364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0396-F346-4487-8A37-B61FDAD87426}" type="datetimeFigureOut">
              <a:rPr lang="en-NZ" smtClean="0"/>
              <a:t>28/02/2025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AA077-0570-1222-5856-BF67681E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8D3C7-F659-050D-3245-EE516EDA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81C-DDE3-4BD9-89C4-C6304855C7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213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753740-6E6B-98D5-B84E-2E3FCEAB2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0396-F346-4487-8A37-B61FDAD87426}" type="datetimeFigureOut">
              <a:rPr lang="en-NZ" smtClean="0"/>
              <a:t>28/02/2025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F783E9-8340-9BA6-776B-0B2E4EC1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104F6-14F7-AE05-ADE6-A871D961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81C-DDE3-4BD9-89C4-C6304855C7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689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1FED-D7FF-6BF0-95CE-B661766FD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AA341-FA0F-9C38-2CE5-7B9BCAF4B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F9C3B-BAC5-F4B3-9B24-1D2E9D28F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AA5E8-DF6D-3079-E2A8-BFB63BBA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0396-F346-4487-8A37-B61FDAD87426}" type="datetimeFigureOut">
              <a:rPr lang="en-NZ" smtClean="0"/>
              <a:t>28/02/2025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B417C-CADB-1C94-1DBF-5C2CECA5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7615A-77FC-0840-D0CC-55B199CB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81C-DDE3-4BD9-89C4-C6304855C7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075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350F-5F22-D276-B96A-D28977A4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894D35-CB09-F13A-932C-1B74FE19B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6BAB7-AB69-E0E5-3A08-90E9844CD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8D7A-E955-316A-7923-DF2C7491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0396-F346-4487-8A37-B61FDAD87426}" type="datetimeFigureOut">
              <a:rPr lang="en-NZ" smtClean="0"/>
              <a:t>28/02/2025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BC743-9CAF-671F-79FC-7A4F8128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23327-987E-2434-4B99-28D2276FA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B81C-DDE3-4BD9-89C4-C6304855C7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817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237D5F-E962-118D-7296-DF07ADD6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3080B-834A-C66A-CEE4-42F229AAB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B672C-DB5F-5323-6BF5-0615E804C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950396-F346-4487-8A37-B61FDAD87426}" type="datetimeFigureOut">
              <a:rPr lang="en-NZ" smtClean="0"/>
              <a:t>28/02/2025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CFC62-F2A9-AF30-2ED0-DD93A2358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FF93C-0F7D-ABAD-1452-4CC950123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77B81C-DDE3-4BD9-89C4-C6304855C7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995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hyperlink" Target="https://www.tepapa.govt.nz/discover-collections/read-watch-play/maori/maori-potato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getables.co.nz/about-us/our-growers/our-growers/potatoes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otatoesnz.co.nz/potatoes/potato-fact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DFD8EA3-497F-3A08-A52F-F1436600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44" y="825143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33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6EDA5-118A-7AA8-D5EC-143F29FA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Average potato yields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64B99-20C4-A631-C921-8EC7349EB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287" y="4121253"/>
            <a:ext cx="3125337" cy="11368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why New Zealand potato yields are higher than in other countries.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0EFC3-5447-93FF-05DB-76D70BA27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751" y="1193299"/>
            <a:ext cx="5708649" cy="44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1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A30EF-5E0C-A3E6-A316-BA803152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E9E7-523E-B736-BA76-D6B2E89BC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107"/>
          </a:xfrm>
        </p:spPr>
        <p:txBody>
          <a:bodyPr>
            <a:normAutofit/>
          </a:bodyPr>
          <a:lstStyle/>
          <a:p>
            <a:r>
              <a:rPr lang="en-NZ" dirty="0"/>
              <a:t>Solanaceae family</a:t>
            </a:r>
          </a:p>
        </p:txBody>
      </p:sp>
      <p:pic>
        <p:nvPicPr>
          <p:cNvPr id="4098" name="Picture 2" descr="Potato Flowers, Fruits, Seeds ...">
            <a:extLst>
              <a:ext uri="{FF2B5EF4-FFF2-40B4-BE49-F238E27FC236}">
                <a16:creationId xmlns:a16="http://schemas.microsoft.com/office/drawing/2014/main" id="{2634A6C2-2C78-D8DE-3C15-FFA0D76A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3015028"/>
            <a:ext cx="2550033" cy="142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ake care in the garden | Otago Daily ...">
            <a:extLst>
              <a:ext uri="{FF2B5EF4-FFF2-40B4-BE49-F238E27FC236}">
                <a16:creationId xmlns:a16="http://schemas.microsoft.com/office/drawing/2014/main" id="{BA38D3A1-0213-E327-5B7B-EA09F49C7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3" y="47498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hy are My Tomato Flowers Falling Off ...">
            <a:extLst>
              <a:ext uri="{FF2B5EF4-FFF2-40B4-BE49-F238E27FC236}">
                <a16:creationId xmlns:a16="http://schemas.microsoft.com/office/drawing/2014/main" id="{4689E107-300C-F652-793C-566C14B74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43" y="3015028"/>
            <a:ext cx="2550033" cy="142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re Tomatoes Self-Pollinating ...">
            <a:extLst>
              <a:ext uri="{FF2B5EF4-FFF2-40B4-BE49-F238E27FC236}">
                <a16:creationId xmlns:a16="http://schemas.microsoft.com/office/drawing/2014/main" id="{8F27D5E3-043D-B978-0831-0B61D1B08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60" y="4749800"/>
            <a:ext cx="250741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ow To Hand Pollinate A Pepper Plant ...">
            <a:extLst>
              <a:ext uri="{FF2B5EF4-FFF2-40B4-BE49-F238E27FC236}">
                <a16:creationId xmlns:a16="http://schemas.microsoft.com/office/drawing/2014/main" id="{3988AC21-4FBA-F265-452D-BBA996239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235" y="3015028"/>
            <a:ext cx="2390218" cy="148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ow To Grow Capsicum - Bunnings New Zealand">
            <a:extLst>
              <a:ext uri="{FF2B5EF4-FFF2-40B4-BE49-F238E27FC236}">
                <a16:creationId xmlns:a16="http://schemas.microsoft.com/office/drawing/2014/main" id="{C77B2D2C-8B83-43AF-5294-7538E2BE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91" y="4765598"/>
            <a:ext cx="2906790" cy="163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Eggplant Flowers » Flower Power &amp; Much More">
            <a:extLst>
              <a:ext uri="{FF2B5EF4-FFF2-40B4-BE49-F238E27FC236}">
                <a16:creationId xmlns:a16="http://schemas.microsoft.com/office/drawing/2014/main" id="{36353BA7-CFDE-5232-0F66-F602EA75F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616" y="3057315"/>
            <a:ext cx="2007490" cy="15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Why is my eggplant not fruiting ...">
            <a:extLst>
              <a:ext uri="{FF2B5EF4-FFF2-40B4-BE49-F238E27FC236}">
                <a16:creationId xmlns:a16="http://schemas.microsoft.com/office/drawing/2014/main" id="{9549A7AC-9D9D-EEDB-DB7F-395D37D72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94" y="4814442"/>
            <a:ext cx="3041661" cy="158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F40016-1C1E-1154-9471-3544F572D56E}"/>
              </a:ext>
            </a:extLst>
          </p:cNvPr>
          <p:cNvSpPr txBox="1"/>
          <p:nvPr/>
        </p:nvSpPr>
        <p:spPr>
          <a:xfrm>
            <a:off x="953262" y="1045301"/>
            <a:ext cx="10829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1F1F1F"/>
                </a:solidFill>
                <a:effectLst/>
                <a:latin typeface="Google Sans"/>
              </a:rPr>
              <a:t>All plants in the Solanaceae family have </a:t>
            </a:r>
            <a:r>
              <a:rPr lang="en-US" sz="1800" b="0" i="0" dirty="0">
                <a:solidFill>
                  <a:srgbClr val="040C28"/>
                </a:solidFill>
                <a:effectLst/>
                <a:latin typeface="Google Sans"/>
              </a:rPr>
              <a:t>alternate leaves and colorless sap</a:t>
            </a:r>
            <a:r>
              <a:rPr lang="en-US" sz="1800" b="0" i="0" dirty="0">
                <a:solidFill>
                  <a:srgbClr val="1F1F1F"/>
                </a:solidFill>
                <a:effectLst/>
                <a:latin typeface="Google Sans"/>
              </a:rPr>
              <a:t>. They have perfect (bisexual) flowers, typically with five fused petals</a:t>
            </a:r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EC546-7D55-20A9-95DB-B6B13F68EC6C}"/>
              </a:ext>
            </a:extLst>
          </p:cNvPr>
          <p:cNvSpPr txBox="1"/>
          <p:nvPr/>
        </p:nvSpPr>
        <p:spPr>
          <a:xfrm>
            <a:off x="838200" y="2390883"/>
            <a:ext cx="134416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Potatoes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81061-AB63-2547-9D0B-E0CD5799ECB7}"/>
              </a:ext>
            </a:extLst>
          </p:cNvPr>
          <p:cNvSpPr txBox="1"/>
          <p:nvPr/>
        </p:nvSpPr>
        <p:spPr>
          <a:xfrm>
            <a:off x="3691604" y="2415305"/>
            <a:ext cx="134416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Tomatoes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0D692-0DDC-CB0D-E7A6-2019100FBAC1}"/>
              </a:ext>
            </a:extLst>
          </p:cNvPr>
          <p:cNvSpPr txBox="1"/>
          <p:nvPr/>
        </p:nvSpPr>
        <p:spPr>
          <a:xfrm>
            <a:off x="6627305" y="2375828"/>
            <a:ext cx="134416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Capsicum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8C1FC-C654-2936-D33D-4BDFA7E9FA20}"/>
              </a:ext>
            </a:extLst>
          </p:cNvPr>
          <p:cNvSpPr txBox="1"/>
          <p:nvPr/>
        </p:nvSpPr>
        <p:spPr>
          <a:xfrm>
            <a:off x="9832277" y="2367962"/>
            <a:ext cx="134416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Aubergine</a:t>
            </a:r>
          </a:p>
        </p:txBody>
      </p:sp>
    </p:spTree>
    <p:extLst>
      <p:ext uri="{BB962C8B-B14F-4D97-AF65-F5344CB8AC3E}">
        <p14:creationId xmlns:p14="http://schemas.microsoft.com/office/powerpoint/2010/main" val="653372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29299-4832-A8CB-9A39-DC5730C3A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72E5-043F-E869-3DD1-29124350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2" y="498475"/>
            <a:ext cx="7000304" cy="1325563"/>
          </a:xfrm>
        </p:spPr>
        <p:txBody>
          <a:bodyPr/>
          <a:lstStyle/>
          <a:p>
            <a:r>
              <a:rPr lang="en-NZ" dirty="0"/>
              <a:t>Other members - nightshades</a:t>
            </a:r>
          </a:p>
        </p:txBody>
      </p:sp>
      <p:pic>
        <p:nvPicPr>
          <p:cNvPr id="5124" name="Picture 4" descr="Nightshades - SARE">
            <a:extLst>
              <a:ext uri="{FF2B5EF4-FFF2-40B4-BE49-F238E27FC236}">
                <a16:creationId xmlns:a16="http://schemas.microsoft.com/office/drawing/2014/main" id="{BFFC660C-18E9-86D7-1812-B592ECE63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307" y="2106260"/>
            <a:ext cx="2322955" cy="173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delicious 'wild wonderberry' | Wild ...">
            <a:extLst>
              <a:ext uri="{FF2B5EF4-FFF2-40B4-BE49-F238E27FC236}">
                <a16:creationId xmlns:a16="http://schemas.microsoft.com/office/drawing/2014/main" id="{066E09BE-CC96-357D-049D-60B8F382E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179" y="2106260"/>
            <a:ext cx="2466975" cy="157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AE15A-622F-C97D-2D2D-14B4BA28220B}"/>
              </a:ext>
            </a:extLst>
          </p:cNvPr>
          <p:cNvSpPr txBox="1"/>
          <p:nvPr/>
        </p:nvSpPr>
        <p:spPr>
          <a:xfrm>
            <a:off x="669822" y="1629151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Nightshade plants contain poisonous alkaloids. While eating the leaves, flowers, or berries of these plants can be fatal, the fruits and vegetables in this family are safe to eat.</a:t>
            </a:r>
          </a:p>
          <a:p>
            <a:endParaRPr lang="en-US" dirty="0"/>
          </a:p>
          <a:p>
            <a:r>
              <a:rPr lang="en-US" dirty="0"/>
              <a:t>Potatoes, which belong to the same plant family as nightshades, were initially avoided by early European farmers. This was partly because their deep-rooted food traditions centered around staple crops like wheat and grains. They also believed that potatoes might be poisonous, since other parts of the plant were harmful.</a:t>
            </a:r>
          </a:p>
          <a:p>
            <a:endParaRPr lang="en-US" dirty="0">
              <a:solidFill>
                <a:srgbClr val="474747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474747"/>
                </a:solidFill>
                <a:latin typeface="Arial" panose="020B0604020202020204" pitchFamily="34" charset="0"/>
              </a:rPr>
              <a:t>Why do you think they thought this?</a:t>
            </a:r>
            <a:endParaRPr lang="en-NZ" dirty="0"/>
          </a:p>
        </p:txBody>
      </p:sp>
      <p:pic>
        <p:nvPicPr>
          <p:cNvPr id="5128" name="Picture 8" descr="How to get rid of Woolly Nightshade ...">
            <a:extLst>
              <a:ext uri="{FF2B5EF4-FFF2-40B4-BE49-F238E27FC236}">
                <a16:creationId xmlns:a16="http://schemas.microsoft.com/office/drawing/2014/main" id="{C60D9265-A564-217F-49EC-DCCDCEB6C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62" y="4511675"/>
            <a:ext cx="2252446" cy="168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Woolly nightshade • Weedbusters">
            <a:extLst>
              <a:ext uri="{FF2B5EF4-FFF2-40B4-BE49-F238E27FC236}">
                <a16:creationId xmlns:a16="http://schemas.microsoft.com/office/drawing/2014/main" id="{0C6B6542-BEA9-EDCC-4064-DA7AFAFEA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444" y="4511675"/>
            <a:ext cx="2252446" cy="168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984EFB-A883-6EBF-F0EE-741A90726C2B}"/>
              </a:ext>
            </a:extLst>
          </p:cNvPr>
          <p:cNvSpPr txBox="1"/>
          <p:nvPr/>
        </p:nvSpPr>
        <p:spPr>
          <a:xfrm>
            <a:off x="8122366" y="1577919"/>
            <a:ext cx="224179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b="1" dirty="0"/>
              <a:t>Black Nightshade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491DF-06B7-F93F-4771-D18FFFAC2661}"/>
              </a:ext>
            </a:extLst>
          </p:cNvPr>
          <p:cNvSpPr txBox="1"/>
          <p:nvPr/>
        </p:nvSpPr>
        <p:spPr>
          <a:xfrm>
            <a:off x="8233805" y="4005243"/>
            <a:ext cx="23229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b="1" dirty="0"/>
              <a:t>Woolly Nightshade</a:t>
            </a:r>
          </a:p>
        </p:txBody>
      </p:sp>
    </p:spTree>
    <p:extLst>
      <p:ext uri="{BB962C8B-B14F-4D97-AF65-F5344CB8AC3E}">
        <p14:creationId xmlns:p14="http://schemas.microsoft.com/office/powerpoint/2010/main" val="21356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94952-0BAA-C7BF-9764-81D375DA5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BCC4-50CC-8045-BA02-285C67AA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49" y="254819"/>
            <a:ext cx="10515600" cy="1156925"/>
          </a:xfrm>
        </p:spPr>
        <p:txBody>
          <a:bodyPr/>
          <a:lstStyle/>
          <a:p>
            <a:r>
              <a:rPr lang="en-NZ" dirty="0" err="1"/>
              <a:t>Taewa</a:t>
            </a:r>
            <a:r>
              <a:rPr lang="en-NZ" dirty="0"/>
              <a:t> </a:t>
            </a:r>
            <a:r>
              <a:rPr lang="en-NZ" sz="2800" dirty="0"/>
              <a:t>(</a:t>
            </a:r>
            <a:r>
              <a:rPr lang="en-NZ" sz="2800" dirty="0">
                <a:hlinkClick r:id="rId2"/>
              </a:rPr>
              <a:t>Māori Potatoes</a:t>
            </a:r>
            <a:r>
              <a:rPr lang="en-NZ" sz="2800" dirty="0"/>
              <a:t>)</a:t>
            </a:r>
          </a:p>
        </p:txBody>
      </p:sp>
      <p:pic>
        <p:nvPicPr>
          <p:cNvPr id="1026" name="Picture 2" descr="Karuparerā. Image courtesy of Nick Roskruge">
            <a:extLst>
              <a:ext uri="{FF2B5EF4-FFF2-40B4-BE49-F238E27FC236}">
                <a16:creationId xmlns:a16="http://schemas.microsoft.com/office/drawing/2014/main" id="{C55016C4-BEB1-80C7-71E6-8545EF372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3" y="1821944"/>
            <a:ext cx="2813050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11C8F2-1105-AC5C-47E8-38A60947CF47}"/>
              </a:ext>
            </a:extLst>
          </p:cNvPr>
          <p:cNvSpPr txBox="1"/>
          <p:nvPr/>
        </p:nvSpPr>
        <p:spPr>
          <a:xfrm>
            <a:off x="785749" y="1452612"/>
            <a:ext cx="245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i="0" dirty="0" err="1">
                <a:solidFill>
                  <a:srgbClr val="333333"/>
                </a:solidFill>
                <a:effectLst/>
                <a:latin typeface="TiemposHeadline"/>
              </a:rPr>
              <a:t>Karuparerā</a:t>
            </a:r>
            <a:endParaRPr lang="en-NZ" b="1" i="0" dirty="0">
              <a:solidFill>
                <a:srgbClr val="333333"/>
              </a:solidFill>
              <a:effectLst/>
              <a:latin typeface="TiemposHeadline"/>
            </a:endParaRPr>
          </a:p>
        </p:txBody>
      </p:sp>
      <p:pic>
        <p:nvPicPr>
          <p:cNvPr id="1028" name="Picture 4" descr="Huakaroro. Image courtesy of Nick Roskruge">
            <a:extLst>
              <a:ext uri="{FF2B5EF4-FFF2-40B4-BE49-F238E27FC236}">
                <a16:creationId xmlns:a16="http://schemas.microsoft.com/office/drawing/2014/main" id="{5868AA8C-28FF-AFB1-AF25-D6F8CF22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8" y="4540758"/>
            <a:ext cx="2813050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E811C0-08F2-CB25-BED2-37DFCD451FA1}"/>
              </a:ext>
            </a:extLst>
          </p:cNvPr>
          <p:cNvSpPr txBox="1"/>
          <p:nvPr/>
        </p:nvSpPr>
        <p:spPr>
          <a:xfrm>
            <a:off x="650858" y="4077148"/>
            <a:ext cx="224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NZ" b="1" i="0" dirty="0" err="1">
                <a:solidFill>
                  <a:srgbClr val="333333"/>
                </a:solidFill>
                <a:effectLst/>
                <a:latin typeface="TiemposHeadline"/>
              </a:rPr>
              <a:t>Huakaroro</a:t>
            </a:r>
            <a:endParaRPr lang="en-NZ" b="1" i="0" dirty="0">
              <a:solidFill>
                <a:srgbClr val="333333"/>
              </a:solidFill>
              <a:effectLst/>
              <a:latin typeface="TiemposHeadline"/>
            </a:endParaRPr>
          </a:p>
        </p:txBody>
      </p:sp>
      <p:pic>
        <p:nvPicPr>
          <p:cNvPr id="1030" name="Picture 6" descr="Raupī. Image courtesy of Nick Roskruge">
            <a:extLst>
              <a:ext uri="{FF2B5EF4-FFF2-40B4-BE49-F238E27FC236}">
                <a16:creationId xmlns:a16="http://schemas.microsoft.com/office/drawing/2014/main" id="{D119B7EA-6019-5A22-92CA-5DED8FA8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4" y="1890714"/>
            <a:ext cx="2724151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4B78D0-62CA-8146-5907-EF9D0096B6F4}"/>
              </a:ext>
            </a:extLst>
          </p:cNvPr>
          <p:cNvSpPr txBox="1"/>
          <p:nvPr/>
        </p:nvSpPr>
        <p:spPr>
          <a:xfrm>
            <a:off x="4790612" y="1506022"/>
            <a:ext cx="151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NZ" b="1" i="0" dirty="0" err="1">
                <a:solidFill>
                  <a:srgbClr val="333333"/>
                </a:solidFill>
                <a:effectLst/>
                <a:latin typeface="TiemposHeadline"/>
              </a:rPr>
              <a:t>Raupī</a:t>
            </a:r>
            <a:endParaRPr lang="en-NZ" b="1" i="0" dirty="0">
              <a:solidFill>
                <a:srgbClr val="333333"/>
              </a:solidFill>
              <a:effectLst/>
              <a:latin typeface="TiemposHeadline"/>
            </a:endParaRPr>
          </a:p>
        </p:txBody>
      </p:sp>
      <p:pic>
        <p:nvPicPr>
          <p:cNvPr id="1032" name="Picture 8" descr="Moemoe. Image courtesy of Nick Roskruge">
            <a:extLst>
              <a:ext uri="{FF2B5EF4-FFF2-40B4-BE49-F238E27FC236}">
                <a16:creationId xmlns:a16="http://schemas.microsoft.com/office/drawing/2014/main" id="{25C01B4E-BEFF-AFD1-481E-AB5B5B681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4" y="4523105"/>
            <a:ext cx="2813050" cy="21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D2A0CC-CD0D-10D0-DEDC-3F917D39AC5A}"/>
              </a:ext>
            </a:extLst>
          </p:cNvPr>
          <p:cNvSpPr txBox="1"/>
          <p:nvPr/>
        </p:nvSpPr>
        <p:spPr>
          <a:xfrm>
            <a:off x="4733924" y="4133853"/>
            <a:ext cx="121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NZ" b="1" i="0" dirty="0" err="1">
                <a:solidFill>
                  <a:srgbClr val="333333"/>
                </a:solidFill>
                <a:effectLst/>
                <a:latin typeface="TiemposHeadline"/>
              </a:rPr>
              <a:t>Moemoe</a:t>
            </a:r>
            <a:endParaRPr lang="en-NZ" b="1" i="0" dirty="0">
              <a:solidFill>
                <a:srgbClr val="333333"/>
              </a:solidFill>
              <a:effectLst/>
              <a:latin typeface="TiemposHeadline"/>
            </a:endParaRPr>
          </a:p>
        </p:txBody>
      </p:sp>
      <p:pic>
        <p:nvPicPr>
          <p:cNvPr id="1034" name="Picture 10" descr="Taewa (tutaekuri). Image courtesy of Nick Roskruge">
            <a:extLst>
              <a:ext uri="{FF2B5EF4-FFF2-40B4-BE49-F238E27FC236}">
                <a16:creationId xmlns:a16="http://schemas.microsoft.com/office/drawing/2014/main" id="{F4F9891D-51E0-EC4D-CA65-26252F44F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71" y="2943155"/>
            <a:ext cx="3208114" cy="240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3C6FFC-D3E1-1D5D-483B-796A9C6C4AEC}"/>
              </a:ext>
            </a:extLst>
          </p:cNvPr>
          <p:cNvSpPr txBox="1"/>
          <p:nvPr/>
        </p:nvSpPr>
        <p:spPr>
          <a:xfrm>
            <a:off x="8119870" y="2358272"/>
            <a:ext cx="151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NZ" b="1" i="0" dirty="0" err="1">
                <a:solidFill>
                  <a:srgbClr val="333333"/>
                </a:solidFill>
                <a:effectLst/>
                <a:latin typeface="TiemposHeadline"/>
              </a:rPr>
              <a:t>Tutaekuri</a:t>
            </a:r>
            <a:endParaRPr lang="en-NZ" b="1" i="0" dirty="0">
              <a:solidFill>
                <a:srgbClr val="333333"/>
              </a:solidFill>
              <a:effectLst/>
              <a:latin typeface="TiemposHeadline"/>
            </a:endParaRPr>
          </a:p>
        </p:txBody>
      </p:sp>
    </p:spTree>
    <p:extLst>
      <p:ext uri="{BB962C8B-B14F-4D97-AF65-F5344CB8AC3E}">
        <p14:creationId xmlns:p14="http://schemas.microsoft.com/office/powerpoint/2010/main" val="3913285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85BF10-B774-9200-60CF-CC1F180A3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3B8BC-596E-0D95-F9C8-4C089C151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638674" cy="1938076"/>
          </a:xfrm>
        </p:spPr>
        <p:txBody>
          <a:bodyPr>
            <a:normAutofit/>
          </a:bodyPr>
          <a:lstStyle/>
          <a:p>
            <a:pPr algn="ctr"/>
            <a:r>
              <a:rPr lang="en-NZ" dirty="0"/>
              <a:t>Kūmara and Potato True or 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1F75A-A2F2-94C8-B856-06F616394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2589"/>
            <a:ext cx="4498269" cy="3694373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NZ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</a:t>
            </a: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potatoes come from the same plant family.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Both </a:t>
            </a:r>
            <a:r>
              <a:rPr lang="en-NZ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</a:t>
            </a: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potatoes originally come from South America.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NZ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</a:t>
            </a: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can grow well in all parts of New Zealand.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NZ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</a:t>
            </a: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potatoes are both root tubers.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Potatoes are sweeter than </a:t>
            </a:r>
            <a:r>
              <a:rPr lang="en-NZ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</a:t>
            </a: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NZ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</a:t>
            </a: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potatoes come in only one colour.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Both </a:t>
            </a:r>
            <a:r>
              <a:rPr lang="en-NZ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</a:t>
            </a: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potatoes are good sources of carbohydrates and vitamins.</a:t>
            </a:r>
          </a:p>
          <a:p>
            <a:endParaRPr lang="en-NZ" sz="1400" dirty="0"/>
          </a:p>
        </p:txBody>
      </p:sp>
      <p:pic>
        <p:nvPicPr>
          <p:cNvPr id="2052" name="Picture 4" descr="Growing Sweet Potato (Kumara) in New ...">
            <a:extLst>
              <a:ext uri="{FF2B5EF4-FFF2-40B4-BE49-F238E27FC236}">
                <a16:creationId xmlns:a16="http://schemas.microsoft.com/office/drawing/2014/main" id="{A442AD5C-BCB5-7374-BB54-C953D4A2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5" r="1" b="18347"/>
          <a:stretch/>
        </p:blipFill>
        <p:spPr bwMode="auto">
          <a:xfrm>
            <a:off x="5744165" y="228596"/>
            <a:ext cx="6444787" cy="3267079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owing Potato in New Zealand - cool ...">
            <a:extLst>
              <a:ext uri="{FF2B5EF4-FFF2-40B4-BE49-F238E27FC236}">
                <a16:creationId xmlns:a16="http://schemas.microsoft.com/office/drawing/2014/main" id="{1256D92A-FF40-CEB5-B985-D866C5AB9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7469"/>
          <a:stretch/>
        </p:blipFill>
        <p:spPr bwMode="auto">
          <a:xfrm>
            <a:off x="5336469" y="3829049"/>
            <a:ext cx="6849435" cy="2800355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79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AA690-A4CB-7A56-FD79-26D00700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20"/>
            <a:ext cx="8547386" cy="979973"/>
          </a:xfrm>
        </p:spPr>
        <p:txBody>
          <a:bodyPr anchor="b">
            <a:normAutofit/>
          </a:bodyPr>
          <a:lstStyle/>
          <a:p>
            <a:r>
              <a:rPr lang="en-NZ" dirty="0"/>
              <a:t>Kūmara and Potato – True or 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679F7-44D6-965C-729E-3B3EC803F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7" y="1469036"/>
            <a:ext cx="4923167" cy="461450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Answers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 and potatoes come from the same plant family. False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Both kūmara and potatoes originally come from South America. True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 can grow well in all parts of New Zealand. False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 and potatoes are both root tubers. False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Potatoes are sweeter than kumara. False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 and potatoes come in only one colour. False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Both kūmara and potatoes are good sources of carbohydrates and vitamins. True</a:t>
            </a:r>
          </a:p>
          <a:p>
            <a:endParaRPr lang="en-NZ" sz="1300" dirty="0"/>
          </a:p>
        </p:txBody>
      </p:sp>
      <p:pic>
        <p:nvPicPr>
          <p:cNvPr id="6" name="Picture 6" descr="Potatoes">
            <a:extLst>
              <a:ext uri="{FF2B5EF4-FFF2-40B4-BE49-F238E27FC236}">
                <a16:creationId xmlns:a16="http://schemas.microsoft.com/office/drawing/2014/main" id="{2B16C8DC-3D42-52F4-248B-DE0C226C1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r="8000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ardener grows kumara in Dunedin ...">
            <a:extLst>
              <a:ext uri="{FF2B5EF4-FFF2-40B4-BE49-F238E27FC236}">
                <a16:creationId xmlns:a16="http://schemas.microsoft.com/office/drawing/2014/main" id="{C7B6BD2A-289A-97F7-3764-C0BB7059B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7" r="9985" b="-1"/>
          <a:stretch/>
        </p:blipFill>
        <p:spPr bwMode="auto">
          <a:xfrm>
            <a:off x="6297468" y="2255814"/>
            <a:ext cx="3066884" cy="3082756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urple kumara reduces risk of colon ...">
            <a:extLst>
              <a:ext uri="{FF2B5EF4-FFF2-40B4-BE49-F238E27FC236}">
                <a16:creationId xmlns:a16="http://schemas.microsoft.com/office/drawing/2014/main" id="{1569090E-7111-E95D-7125-8C87123BC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1" b="2"/>
          <a:stretch/>
        </p:blipFill>
        <p:spPr bwMode="auto">
          <a:xfrm>
            <a:off x="8362950" y="572897"/>
            <a:ext cx="3837950" cy="2963599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18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FD52-E54D-5AF4-6039-B020A6DD1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257800" cy="684186"/>
          </a:xfrm>
        </p:spPr>
        <p:txBody>
          <a:bodyPr>
            <a:normAutofit fontScale="90000"/>
          </a:bodyPr>
          <a:lstStyle/>
          <a:p>
            <a:r>
              <a:rPr lang="en-NZ" dirty="0"/>
              <a:t>Test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A7DAC-008B-D373-4F3E-87DDA33AE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9174"/>
            <a:ext cx="5181600" cy="523370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buAutoNum type="arabicPeriod"/>
            </a:pPr>
            <a:r>
              <a:rPr lang="en-NZ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of the following is true about kūmara and potatoes?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lphaLcParenR"/>
            </a:pPr>
            <a:r>
              <a:rPr lang="en-NZ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 is a type of stem tuber.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lphaLcParenR"/>
            </a:pPr>
            <a:r>
              <a:rPr lang="en-NZ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Potatoes are sweeter than kūmara.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lphaLcParenR"/>
            </a:pPr>
            <a:r>
              <a:rPr lang="en-NZ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Both are grown in New Zealand and are healthy food options.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lphaLcParenR"/>
            </a:pPr>
            <a:r>
              <a:rPr lang="en-NZ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 cannot be grown in New Zealand.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lphaLcParenR"/>
            </a:pPr>
            <a:endParaRPr lang="en-N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NZ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What is the main difference between kūmara and potatoes?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NZ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Kūmara grows above the ground, potatoes grow below.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NZ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Potatoes are root tubers, kūmara are stem tubers.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NZ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Kūmara are root tubers, potatoes are stem tubers.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NZ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There is no difference.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A48EE-9E6B-8A41-A34F-A244F7FBB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365127"/>
            <a:ext cx="5695333" cy="619709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Why are kūmara sweeter than potatoes?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have more sugar content.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grow in colder climates.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have more starch.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are grown in New Zealand.</a:t>
            </a:r>
            <a:endParaRPr lang="en-NZ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endParaRPr lang="en-N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NZ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</a:t>
            </a: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of the following vitamins are commonly found in both kūmara and potatoes?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Vitamin A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Vitamin C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Vitamin D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Vitamin B12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endParaRPr lang="en-N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Where do kūmara and potatoes grow best?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NZ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In </a:t>
            </a:r>
            <a:r>
              <a:rPr lang="en-NZ" sz="1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cold climates only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NZ" sz="1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In areas with lots of sunlight and warmth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NZ" sz="1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In deserts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NZ" sz="1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In wetlands</a:t>
            </a:r>
          </a:p>
        </p:txBody>
      </p:sp>
    </p:spTree>
    <p:extLst>
      <p:ext uri="{BB962C8B-B14F-4D97-AF65-F5344CB8AC3E}">
        <p14:creationId xmlns:p14="http://schemas.microsoft.com/office/powerpoint/2010/main" val="83120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18161-A902-2422-14FF-2BAB74025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325A-D329-DA6F-4C41-FA290DDC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NZ" dirty="0"/>
              <a:t>Test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2743E-A384-EE51-238A-17561E9D4E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Which of the following is true about kūmara and potatoes?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en-N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</a:t>
            </a: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a type of stem tuber.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b) Potatoes are sweeter than </a:t>
            </a:r>
            <a:r>
              <a:rPr lang="en-N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</a:t>
            </a: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c) Both are grown in New Zealand and are healthy food options.</a:t>
            </a:r>
            <a:br>
              <a:rPr lang="en-NZ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d) </a:t>
            </a:r>
            <a:r>
              <a:rPr lang="en-N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</a:t>
            </a: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cannot be grown in New Zealand.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What is the main difference between </a:t>
            </a:r>
            <a:r>
              <a:rPr lang="en-N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</a:t>
            </a: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potatoes?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en-N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</a:t>
            </a: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grows above the ground, potatoes grow below.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b) Potatoes are root tubers, </a:t>
            </a:r>
            <a:r>
              <a:rPr lang="en-N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</a:t>
            </a: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stem tubers.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c) </a:t>
            </a:r>
            <a:r>
              <a:rPr lang="en-NZ" sz="1800" kern="100" dirty="0" err="1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</a:t>
            </a:r>
            <a:r>
              <a:rPr lang="en-NZ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root tubers, potatoes are stem tubers.</a:t>
            </a:r>
            <a:br>
              <a:rPr lang="en-NZ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d) There is no difference.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FCFD2-5E00-8DC7-702F-CA0258CBE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73659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Why are </a:t>
            </a:r>
            <a:r>
              <a:rPr lang="en-N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</a:t>
            </a: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sweeter than potatoes?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a) They have more sugar content.</a:t>
            </a:r>
            <a:br>
              <a:rPr lang="en-NZ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b) They grow in colder climates.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c) They have more starch.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d) They are grown in New Zealand.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NZ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</a:t>
            </a: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of the following vitamins are commonly found in both </a:t>
            </a:r>
            <a:r>
              <a:rPr lang="en-N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</a:t>
            </a: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potatoes?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a) Vitamin A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b) Vitamin C</a:t>
            </a:r>
            <a:br>
              <a:rPr lang="en-NZ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c) Vitamin D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d) Vitamin B12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Where do </a:t>
            </a:r>
            <a:r>
              <a:rPr lang="en-N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kūmara</a:t>
            </a: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potatoes grow best?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a) In cold climates only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b) In areas with lots of sunlight and warmth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c) In deserts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d) In wetlands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9033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BF906-CB5A-0C95-8478-7FBFDD05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153192"/>
            <a:ext cx="6696075" cy="1325563"/>
          </a:xfrm>
        </p:spPr>
        <p:txBody>
          <a:bodyPr/>
          <a:lstStyle/>
          <a:p>
            <a:r>
              <a:rPr lang="en-NZ" dirty="0"/>
              <a:t>Potato growing regions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714A11-9D7C-3875-BA64-E0E67724B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4176" y="460830"/>
            <a:ext cx="4341458" cy="6098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88D607-6700-6764-062C-9CF5FB823D62}"/>
              </a:ext>
            </a:extLst>
          </p:cNvPr>
          <p:cNvSpPr txBox="1"/>
          <p:nvPr/>
        </p:nvSpPr>
        <p:spPr>
          <a:xfrm>
            <a:off x="9555480" y="5569153"/>
            <a:ext cx="199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hlinkClick r:id="rId3"/>
              </a:rPr>
              <a:t>Growing potatoes</a:t>
            </a:r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C0F52-DC9B-D7AC-FC8F-C885A6F9A9A6}"/>
              </a:ext>
            </a:extLst>
          </p:cNvPr>
          <p:cNvSpPr txBox="1"/>
          <p:nvPr/>
        </p:nvSpPr>
        <p:spPr>
          <a:xfrm>
            <a:off x="514349" y="1847850"/>
            <a:ext cx="54768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Name the main regions where potatoes are grown.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For one region explain why it is suitable for growing potatoes?</a:t>
            </a:r>
          </a:p>
          <a:p>
            <a:endParaRPr lang="en-NZ" sz="2000" dirty="0"/>
          </a:p>
          <a:p>
            <a:r>
              <a:rPr lang="en-NZ" sz="2000" dirty="0"/>
              <a:t>Refer to information on the next slide to help you.</a:t>
            </a:r>
          </a:p>
        </p:txBody>
      </p:sp>
    </p:spTree>
    <p:extLst>
      <p:ext uri="{BB962C8B-B14F-4D97-AF65-F5344CB8AC3E}">
        <p14:creationId xmlns:p14="http://schemas.microsoft.com/office/powerpoint/2010/main" val="4104524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C90721-E6CD-E667-9815-5C9F2E48B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30639"/>
              </p:ext>
            </p:extLst>
          </p:nvPr>
        </p:nvGraphicFramePr>
        <p:xfrm>
          <a:off x="222897" y="1510007"/>
          <a:ext cx="7324032" cy="457415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76131">
                  <a:extLst>
                    <a:ext uri="{9D8B030D-6E8A-4147-A177-3AD203B41FA5}">
                      <a16:colId xmlns:a16="http://schemas.microsoft.com/office/drawing/2014/main" val="4241034985"/>
                    </a:ext>
                  </a:extLst>
                </a:gridCol>
                <a:gridCol w="1089816">
                  <a:extLst>
                    <a:ext uri="{9D8B030D-6E8A-4147-A177-3AD203B41FA5}">
                      <a16:colId xmlns:a16="http://schemas.microsoft.com/office/drawing/2014/main" val="2385182742"/>
                    </a:ext>
                  </a:extLst>
                </a:gridCol>
                <a:gridCol w="1287565">
                  <a:extLst>
                    <a:ext uri="{9D8B030D-6E8A-4147-A177-3AD203B41FA5}">
                      <a16:colId xmlns:a16="http://schemas.microsoft.com/office/drawing/2014/main" val="595165237"/>
                    </a:ext>
                  </a:extLst>
                </a:gridCol>
                <a:gridCol w="1287565">
                  <a:extLst>
                    <a:ext uri="{9D8B030D-6E8A-4147-A177-3AD203B41FA5}">
                      <a16:colId xmlns:a16="http://schemas.microsoft.com/office/drawing/2014/main" val="318055272"/>
                    </a:ext>
                  </a:extLst>
                </a:gridCol>
                <a:gridCol w="766094">
                  <a:extLst>
                    <a:ext uri="{9D8B030D-6E8A-4147-A177-3AD203B41FA5}">
                      <a16:colId xmlns:a16="http://schemas.microsoft.com/office/drawing/2014/main" val="3626159261"/>
                    </a:ext>
                  </a:extLst>
                </a:gridCol>
                <a:gridCol w="695783">
                  <a:extLst>
                    <a:ext uri="{9D8B030D-6E8A-4147-A177-3AD203B41FA5}">
                      <a16:colId xmlns:a16="http://schemas.microsoft.com/office/drawing/2014/main" val="1006692927"/>
                    </a:ext>
                  </a:extLst>
                </a:gridCol>
                <a:gridCol w="621078">
                  <a:extLst>
                    <a:ext uri="{9D8B030D-6E8A-4147-A177-3AD203B41FA5}">
                      <a16:colId xmlns:a16="http://schemas.microsoft.com/office/drawing/2014/main" val="2361115691"/>
                    </a:ext>
                  </a:extLst>
                </a:gridCol>
              </a:tblGrid>
              <a:tr h="209138">
                <a:tc row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REGION</a:t>
                      </a:r>
                      <a:endParaRPr lang="en-NZ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42" marR="6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MEAN ANNUAL</a:t>
                      </a:r>
                      <a:endParaRPr lang="en-NZ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42" marR="6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Temperature</a:t>
                      </a:r>
                      <a:endParaRPr lang="en-NZ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42" marR="6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Number of days with frosts</a:t>
                      </a:r>
                      <a:endParaRPr lang="en-NZ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42" marR="6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4077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Rainfall (mm)</a:t>
                      </a:r>
                      <a:endParaRPr lang="en-NZ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42" marR="6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Sunshine (hours)</a:t>
                      </a:r>
                      <a:endParaRPr lang="en-NZ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42" marR="6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Temperature (°C)</a:t>
                      </a:r>
                      <a:endParaRPr lang="en-NZ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42" marR="6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68639"/>
                  </a:ext>
                </a:extLst>
              </a:tr>
              <a:tr h="496704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Very highest (°C)</a:t>
                      </a:r>
                      <a:endParaRPr lang="en-NZ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42" marR="6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Very lowest (°C)</a:t>
                      </a:r>
                      <a:endParaRPr lang="en-NZ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42" marR="6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455087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</a:rPr>
                        <a:t>Northland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1412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15.6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30.8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-0.1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282518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</a:rPr>
                        <a:t>Auckland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1240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2060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15.1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30.5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-2.5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472227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</a:rPr>
                        <a:t>Bay of Plenty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1198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2260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14.5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33.7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-5.3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504039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</a:rPr>
                        <a:t>Waikato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1190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13.7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34.7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-9.9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666059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</a:rPr>
                        <a:t>Gisborne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1051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2180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14.3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38.1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-5.3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340387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</a:rPr>
                        <a:t>Taranaki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1432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2182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13.7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30.3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-2.4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241676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</a:rPr>
                        <a:t>Hawkes Bay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803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2188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14.5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35.8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-3.9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248745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</a:rPr>
                        <a:t>Wanganui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882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2043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32.3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-2.3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740197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</a:rPr>
                        <a:t>Manawatu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967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1733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13.3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33.0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-6.0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507885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</a:rPr>
                        <a:t>Wairarapa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979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1915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12.7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35.2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-6.9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934767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</a:rPr>
                        <a:t>Wellington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1249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2065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12.8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31.1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-1.9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297410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</a:rPr>
                        <a:t>Nelson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970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2405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12.6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36.3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-6.6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597825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</a:rPr>
                        <a:t>Marlborough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655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2409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12.9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36.0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-8.8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897443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</a:rPr>
                        <a:t>West Coast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2875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1860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11.7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30.0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-3.4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893930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</a:rPr>
                        <a:t>Canterbury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648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2100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12.1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41.6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-7.1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421386"/>
                  </a:ext>
                </a:extLst>
              </a:tr>
              <a:tr h="27885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</a:rPr>
                        <a:t>South Canterbury / North Otago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573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1826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11.2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37.2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-6.8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951306"/>
                  </a:ext>
                </a:extLst>
              </a:tr>
              <a:tr h="2091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</a:rPr>
                        <a:t>Otago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812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1585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35.7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-8.0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51394"/>
                  </a:ext>
                </a:extLst>
              </a:tr>
              <a:tr h="21785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</a:rPr>
                        <a:t>Southland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1112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1614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9.9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32.2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-9.0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NZ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94</a:t>
                      </a:r>
                    </a:p>
                  </a:txBody>
                  <a:tcPr marL="62742" marR="62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3303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4D82E0-5C2D-F9D0-1F04-9A55FACDDD1C}"/>
              </a:ext>
            </a:extLst>
          </p:cNvPr>
          <p:cNvSpPr txBox="1"/>
          <p:nvPr/>
        </p:nvSpPr>
        <p:spPr>
          <a:xfrm>
            <a:off x="1429772" y="656812"/>
            <a:ext cx="2664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/>
              <a:t>Climate Information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3A17C2A-256A-6108-C3B0-BA67533C8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03" y="160123"/>
            <a:ext cx="4343400" cy="597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30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4D90C-23E8-E793-49B1-2BF0BD071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57190"/>
            <a:ext cx="10515600" cy="1840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Potatoes</a:t>
            </a:r>
          </a:p>
        </p:txBody>
      </p:sp>
      <p:pic>
        <p:nvPicPr>
          <p:cNvPr id="1032" name="Picture 8" descr="Main Crop Potato Agria - NZ Bulbs - New ...">
            <a:extLst>
              <a:ext uri="{FF2B5EF4-FFF2-40B4-BE49-F238E27FC236}">
                <a16:creationId xmlns:a16="http://schemas.microsoft.com/office/drawing/2014/main" id="{4DB53637-09DD-B133-951A-B292C03C6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54"/>
          <a:stretch/>
        </p:blipFill>
        <p:spPr bwMode="auto">
          <a:xfrm>
            <a:off x="9149370" y="2594855"/>
            <a:ext cx="2827865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Grow Potatoes Guide | Daltons">
            <a:extLst>
              <a:ext uri="{FF2B5EF4-FFF2-40B4-BE49-F238E27FC236}">
                <a16:creationId xmlns:a16="http://schemas.microsoft.com/office/drawing/2014/main" id="{E9E32BDA-0B59-EA7F-4567-3ED92388D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r="26669" b="1"/>
          <a:stretch/>
        </p:blipFill>
        <p:spPr bwMode="auto">
          <a:xfrm>
            <a:off x="3180760" y="2558694"/>
            <a:ext cx="2827865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beginner's guide to growing potatoes ...">
            <a:extLst>
              <a:ext uri="{FF2B5EF4-FFF2-40B4-BE49-F238E27FC236}">
                <a16:creationId xmlns:a16="http://schemas.microsoft.com/office/drawing/2014/main" id="{6458BDA4-7887-DE63-CED9-521E967E9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5" r="27595" b="-1"/>
          <a:stretch/>
        </p:blipFill>
        <p:spPr bwMode="auto">
          <a:xfrm>
            <a:off x="168515" y="2558693"/>
            <a:ext cx="2827865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mmer Report 2021 - Potatoes New Zealand">
            <a:extLst>
              <a:ext uri="{FF2B5EF4-FFF2-40B4-BE49-F238E27FC236}">
                <a16:creationId xmlns:a16="http://schemas.microsoft.com/office/drawing/2014/main" id="{09DCAB97-E629-8BB1-EB31-ED537E0C3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r="23955" b="2"/>
          <a:stretch/>
        </p:blipFill>
        <p:spPr bwMode="auto">
          <a:xfrm>
            <a:off x="6165065" y="2568919"/>
            <a:ext cx="2827865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FDD0-D4E4-8A62-15D5-F3B73CF85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Growing Potatoes</a:t>
            </a:r>
            <a:br>
              <a:rPr lang="en-N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Calendar of Operations</a:t>
            </a:r>
            <a:endParaRPr lang="en-NZ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44D17A-1801-9605-DC7C-3A222F788BBD}"/>
              </a:ext>
            </a:extLst>
          </p:cNvPr>
          <p:cNvGrpSpPr/>
          <p:nvPr/>
        </p:nvGrpSpPr>
        <p:grpSpPr>
          <a:xfrm>
            <a:off x="1352550" y="2986088"/>
            <a:ext cx="9486900" cy="885825"/>
            <a:chOff x="0" y="0"/>
            <a:chExt cx="9486900" cy="88582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1EB9600-B14B-9D3D-077A-30E0BD677942}"/>
                </a:ext>
              </a:extLst>
            </p:cNvPr>
            <p:cNvSpPr/>
            <p:nvPr/>
          </p:nvSpPr>
          <p:spPr>
            <a:xfrm>
              <a:off x="0" y="9525"/>
              <a:ext cx="1476375" cy="8667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NZ" sz="1200" kern="10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Pre- planting</a:t>
              </a:r>
              <a:endParaRPr lang="en-NZ" sz="1200" kern="10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1489F98-CAFC-1636-E656-0F8F57B443A4}"/>
                </a:ext>
              </a:extLst>
            </p:cNvPr>
            <p:cNvSpPr/>
            <p:nvPr/>
          </p:nvSpPr>
          <p:spPr>
            <a:xfrm>
              <a:off x="1619250" y="57150"/>
              <a:ext cx="1895475" cy="8191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NZ" sz="1200" kern="10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Planting</a:t>
              </a:r>
              <a:endParaRPr lang="en-NZ" sz="1200" kern="10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NZ" sz="1200" kern="10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Emergence 21 Days</a:t>
              </a:r>
              <a:endParaRPr lang="en-NZ" sz="1200" kern="10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NZ" sz="1200" kern="10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en-NZ" sz="1200" kern="10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DFA8DCE-481D-2E14-EE05-8CF53C8B9BAF}"/>
                </a:ext>
              </a:extLst>
            </p:cNvPr>
            <p:cNvSpPr/>
            <p:nvPr/>
          </p:nvSpPr>
          <p:spPr>
            <a:xfrm>
              <a:off x="3657600" y="0"/>
              <a:ext cx="3619500" cy="88582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NZ" sz="1200" kern="10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Growing</a:t>
              </a:r>
              <a:endParaRPr lang="en-NZ" sz="1200" kern="10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NZ" sz="1200" kern="10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100- 120 days</a:t>
              </a:r>
              <a:endParaRPr lang="en-NZ" sz="1200" kern="10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2552348-C5E1-1BC0-6ABF-0D03DD4C4EDA}"/>
                </a:ext>
              </a:extLst>
            </p:cNvPr>
            <p:cNvSpPr/>
            <p:nvPr/>
          </p:nvSpPr>
          <p:spPr>
            <a:xfrm>
              <a:off x="7439025" y="19050"/>
              <a:ext cx="2047875" cy="8667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NZ" sz="1200" kern="10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Harvesting</a:t>
              </a:r>
              <a:endParaRPr lang="en-NZ" sz="1200" kern="10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220" name="Picture 4" descr="shoot growing from a potato tuber ...">
            <a:extLst>
              <a:ext uri="{FF2B5EF4-FFF2-40B4-BE49-F238E27FC236}">
                <a16:creationId xmlns:a16="http://schemas.microsoft.com/office/drawing/2014/main" id="{69338589-C2E4-59EB-E019-B7A4B67F6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256381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026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E5006-E198-2E3E-40D0-A576660B8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09A9-E798-BB57-B561-BD93C0F80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67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NZ" sz="3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Growing Potatoes</a:t>
            </a:r>
            <a:br>
              <a:rPr lang="en-NZ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3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Calendar of Operations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NZ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97E523-4829-6FB7-3A94-DEC5F2745221}"/>
              </a:ext>
            </a:extLst>
          </p:cNvPr>
          <p:cNvGrpSpPr/>
          <p:nvPr/>
        </p:nvGrpSpPr>
        <p:grpSpPr>
          <a:xfrm>
            <a:off x="1081278" y="1644650"/>
            <a:ext cx="9791700" cy="4848225"/>
            <a:chOff x="0" y="0"/>
            <a:chExt cx="9791700" cy="484822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10DC99D-5A06-822B-3BE2-6191E52887DF}"/>
                </a:ext>
              </a:extLst>
            </p:cNvPr>
            <p:cNvSpPr/>
            <p:nvPr/>
          </p:nvSpPr>
          <p:spPr>
            <a:xfrm>
              <a:off x="47625" y="3219450"/>
              <a:ext cx="1152525" cy="3429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NZ" sz="1200" kern="10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Soil test</a:t>
              </a:r>
              <a:endParaRPr lang="en-NZ" sz="1200" kern="10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C743CE9-6186-AC62-610A-E60909B3050E}"/>
                </a:ext>
              </a:extLst>
            </p:cNvPr>
            <p:cNvSpPr/>
            <p:nvPr/>
          </p:nvSpPr>
          <p:spPr>
            <a:xfrm>
              <a:off x="295275" y="4010025"/>
              <a:ext cx="1847850" cy="838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NZ" sz="1200" kern="10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Add required fertiliser for crop needs. Base dressing</a:t>
              </a:r>
              <a:endParaRPr lang="en-NZ" sz="1200" kern="10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1784EA4-AB24-7574-F5A0-B34C7490FC6A}"/>
                </a:ext>
              </a:extLst>
            </p:cNvPr>
            <p:cNvSpPr/>
            <p:nvPr/>
          </p:nvSpPr>
          <p:spPr>
            <a:xfrm>
              <a:off x="1485900" y="3086100"/>
              <a:ext cx="1847850" cy="6572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NZ" sz="1200" kern="100" dirty="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 Cultivation</a:t>
              </a:r>
              <a:endParaRPr lang="en-NZ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NZ" sz="1200" kern="100" dirty="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Seedbed preparation</a:t>
              </a:r>
              <a:endParaRPr lang="en-NZ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8E05ED-E40B-B145-E805-07911BAC0DF5}"/>
                </a:ext>
              </a:extLst>
            </p:cNvPr>
            <p:cNvGrpSpPr/>
            <p:nvPr/>
          </p:nvGrpSpPr>
          <p:grpSpPr>
            <a:xfrm>
              <a:off x="0" y="0"/>
              <a:ext cx="9791700" cy="2857500"/>
              <a:chOff x="0" y="0"/>
              <a:chExt cx="9791700" cy="285750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EB91F63-65D1-72B1-14BA-794E64D9318C}"/>
                  </a:ext>
                </a:extLst>
              </p:cNvPr>
              <p:cNvSpPr/>
              <p:nvPr/>
            </p:nvSpPr>
            <p:spPr>
              <a:xfrm>
                <a:off x="923925" y="571500"/>
                <a:ext cx="1247775" cy="63817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NZ" sz="1200" kern="100">
                    <a:ln w="9525" cap="rnd" cmpd="sng" algn="ctr">
                      <a:solidFill>
                        <a:srgbClr val="000000"/>
                      </a:solidFill>
                      <a:prstDash val="solid"/>
                      <a:bevel/>
                    </a:ln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Certified seed potatoes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2C96D1B-05B2-B908-A245-0F7151884AC4}"/>
                  </a:ext>
                </a:extLst>
              </p:cNvPr>
              <p:cNvGrpSpPr/>
              <p:nvPr/>
            </p:nvGrpSpPr>
            <p:grpSpPr>
              <a:xfrm>
                <a:off x="304800" y="1971675"/>
                <a:ext cx="9486900" cy="885825"/>
                <a:chOff x="0" y="0"/>
                <a:chExt cx="9486900" cy="885825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FE6D2A35-2AA8-6442-1B66-CB1EB3708EC1}"/>
                    </a:ext>
                  </a:extLst>
                </p:cNvPr>
                <p:cNvSpPr/>
                <p:nvPr/>
              </p:nvSpPr>
              <p:spPr>
                <a:xfrm>
                  <a:off x="0" y="9525"/>
                  <a:ext cx="1476375" cy="86677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en-NZ" sz="1200" kern="100">
                      <a:ln w="9525" cap="rnd" cmpd="sng" algn="ctr">
                        <a:solidFill>
                          <a:srgbClr val="000000"/>
                        </a:solidFill>
                        <a:prstDash val="solid"/>
                        <a:bevel/>
                      </a:ln>
                      <a:effectLst/>
                      <a:ea typeface="Aptos" panose="020B0004020202020204" pitchFamily="34" charset="0"/>
                      <a:cs typeface="Times New Roman" panose="02020603050405020304" pitchFamily="18" charset="0"/>
                    </a:rPr>
                    <a:t>Pre- planting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EB0A41B4-B090-9DBE-25B6-26D9D6A68C3A}"/>
                    </a:ext>
                  </a:extLst>
                </p:cNvPr>
                <p:cNvSpPr/>
                <p:nvPr/>
              </p:nvSpPr>
              <p:spPr>
                <a:xfrm>
                  <a:off x="1619250" y="57150"/>
                  <a:ext cx="1895475" cy="81915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en-NZ" sz="1200" kern="100">
                      <a:ln w="9525" cap="rnd" cmpd="sng" algn="ctr">
                        <a:solidFill>
                          <a:srgbClr val="000000"/>
                        </a:solidFill>
                        <a:prstDash val="solid"/>
                        <a:bevel/>
                      </a:ln>
                      <a:effectLst/>
                      <a:ea typeface="Aptos" panose="020B0004020202020204" pitchFamily="34" charset="0"/>
                      <a:cs typeface="Times New Roman" panose="02020603050405020304" pitchFamily="18" charset="0"/>
                    </a:rPr>
                    <a:t>Planting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en-NZ" sz="1200" kern="100">
                      <a:ln w="9525" cap="rnd" cmpd="sng" algn="ctr">
                        <a:solidFill>
                          <a:srgbClr val="000000"/>
                        </a:solidFill>
                        <a:prstDash val="solid"/>
                        <a:bevel/>
                      </a:ln>
                      <a:effectLst/>
                      <a:ea typeface="Aptos" panose="020B0004020202020204" pitchFamily="34" charset="0"/>
                      <a:cs typeface="Times New Roman" panose="02020603050405020304" pitchFamily="18" charset="0"/>
                    </a:rPr>
                    <a:t>Emergence 21 Days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en-NZ" sz="1200" kern="100">
                      <a:ln w="9525" cap="rnd" cmpd="sng" algn="ctr">
                        <a:solidFill>
                          <a:srgbClr val="000000"/>
                        </a:solidFill>
                        <a:prstDash val="solid"/>
                        <a:bevel/>
                      </a:ln>
                      <a:effectLst/>
                      <a:ea typeface="Aptos" panose="020B00040202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A1EDF7A1-2F44-B009-11E5-6725CF0016FD}"/>
                    </a:ext>
                  </a:extLst>
                </p:cNvPr>
                <p:cNvSpPr/>
                <p:nvPr/>
              </p:nvSpPr>
              <p:spPr>
                <a:xfrm>
                  <a:off x="3657600" y="0"/>
                  <a:ext cx="3619500" cy="88582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en-NZ" sz="1200" kern="100">
                      <a:ln w="9525" cap="rnd" cmpd="sng" algn="ctr">
                        <a:solidFill>
                          <a:srgbClr val="000000"/>
                        </a:solidFill>
                        <a:prstDash val="solid"/>
                        <a:bevel/>
                      </a:ln>
                      <a:effectLst/>
                      <a:ea typeface="Aptos" panose="020B0004020202020204" pitchFamily="34" charset="0"/>
                      <a:cs typeface="Times New Roman" panose="02020603050405020304" pitchFamily="18" charset="0"/>
                    </a:rPr>
                    <a:t>Growing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en-NZ" sz="1200" kern="100">
                      <a:ln w="9525" cap="rnd" cmpd="sng" algn="ctr">
                        <a:solidFill>
                          <a:srgbClr val="000000"/>
                        </a:solidFill>
                        <a:prstDash val="solid"/>
                        <a:bevel/>
                      </a:ln>
                      <a:effectLst/>
                      <a:ea typeface="Aptos" panose="020B0004020202020204" pitchFamily="34" charset="0"/>
                      <a:cs typeface="Times New Roman" panose="02020603050405020304" pitchFamily="18" charset="0"/>
                    </a:rPr>
                    <a:t>100- 120 days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053D7DFC-87F3-6DD0-7598-3A9218AD8DF0}"/>
                    </a:ext>
                  </a:extLst>
                </p:cNvPr>
                <p:cNvSpPr/>
                <p:nvPr/>
              </p:nvSpPr>
              <p:spPr>
                <a:xfrm>
                  <a:off x="7439025" y="19050"/>
                  <a:ext cx="2047875" cy="86677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en-NZ" sz="1200" kern="100">
                      <a:ln w="9525" cap="rnd" cmpd="sng" algn="ctr">
                        <a:solidFill>
                          <a:srgbClr val="000000"/>
                        </a:solidFill>
                        <a:prstDash val="solid"/>
                        <a:bevel/>
                      </a:ln>
                      <a:effectLst/>
                      <a:ea typeface="Aptos" panose="020B0004020202020204" pitchFamily="34" charset="0"/>
                      <a:cs typeface="Times New Roman" panose="02020603050405020304" pitchFamily="18" charset="0"/>
                    </a:rPr>
                    <a:t>Harvesting</a:t>
                  </a:r>
                  <a:endParaRPr lang="en-NZ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6ABEBBF-6FE3-320B-83FE-1DFE0260EE0F}"/>
                  </a:ext>
                </a:extLst>
              </p:cNvPr>
              <p:cNvSpPr/>
              <p:nvPr/>
            </p:nvSpPr>
            <p:spPr>
              <a:xfrm>
                <a:off x="0" y="1362075"/>
                <a:ext cx="1247775" cy="3619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NZ" sz="1200" kern="100">
                    <a:ln w="9525" cap="rnd" cmpd="sng" algn="ctr">
                      <a:solidFill>
                        <a:srgbClr val="000000"/>
                      </a:solidFill>
                      <a:prstDash val="solid"/>
                      <a:bevel/>
                    </a:ln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Site Selection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BB1620B9-54E8-3C03-6E87-A0ECBA6BA796}"/>
                  </a:ext>
                </a:extLst>
              </p:cNvPr>
              <p:cNvSpPr/>
              <p:nvPr/>
            </p:nvSpPr>
            <p:spPr>
              <a:xfrm>
                <a:off x="342900" y="0"/>
                <a:ext cx="1581150" cy="44767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NZ" sz="1200" kern="100">
                    <a:ln w="9525" cap="rnd" cmpd="sng" algn="ctr">
                      <a:solidFill>
                        <a:srgbClr val="000000"/>
                      </a:solidFill>
                      <a:prstDash val="solid"/>
                      <a:bevel/>
                    </a:ln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Cultivar selection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360DCD45-46A5-D6DA-41CC-AA979D1F8078}"/>
                  </a:ext>
                </a:extLst>
              </p:cNvPr>
              <p:cNvSpPr/>
              <p:nvPr/>
            </p:nvSpPr>
            <p:spPr>
              <a:xfrm>
                <a:off x="2409825" y="476250"/>
                <a:ext cx="2019300" cy="82867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NZ" sz="1200" kern="100">
                    <a:ln w="9525" cap="rnd" cmpd="sng" algn="ctr">
                      <a:solidFill>
                        <a:srgbClr val="000000"/>
                      </a:solidFill>
                      <a:prstDash val="solid"/>
                      <a:bevel/>
                    </a:ln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Seeds planted in furrows 15 cm deep, 20-40 cm apart in 65 cm rows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1502D5E-3547-546E-203C-F18C9A65F402}"/>
                  </a:ext>
                </a:extLst>
              </p:cNvPr>
              <p:cNvSpPr/>
              <p:nvPr/>
            </p:nvSpPr>
            <p:spPr>
              <a:xfrm>
                <a:off x="4733925" y="885825"/>
                <a:ext cx="1524000" cy="80962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NZ" sz="1200" kern="100">
                    <a:ln w="9525" cap="rnd" cmpd="sng" algn="ctr">
                      <a:solidFill>
                        <a:srgbClr val="000000"/>
                      </a:solidFill>
                      <a:prstDash val="solid"/>
                      <a:bevel/>
                    </a:ln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Monitor crops for pests and diseases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3F2DD00E-F2B2-E932-1AC3-D87D927F4A15}"/>
                  </a:ext>
                </a:extLst>
              </p:cNvPr>
              <p:cNvSpPr/>
              <p:nvPr/>
            </p:nvSpPr>
            <p:spPr>
              <a:xfrm>
                <a:off x="6391275" y="123825"/>
                <a:ext cx="2295525" cy="10096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NZ" sz="1200" kern="100">
                    <a:ln w="9525" cap="rnd" cmpd="sng" algn="ctr">
                      <a:solidFill>
                        <a:srgbClr val="000000"/>
                      </a:solidFill>
                      <a:prstDash val="solid"/>
                      <a:bevel/>
                    </a:ln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Use integrated pest management practices to control weeds, pests and diseases</a:t>
                </a:r>
                <a:endParaRPr lang="en-NZ" sz="1200" kern="10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D74A861-C46D-683F-5BE4-1E56CD4812F8}"/>
                </a:ext>
              </a:extLst>
            </p:cNvPr>
            <p:cNvSpPr/>
            <p:nvPr/>
          </p:nvSpPr>
          <p:spPr>
            <a:xfrm>
              <a:off x="5791200" y="3200400"/>
              <a:ext cx="1152525" cy="4476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NZ" sz="1200" kern="10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irrigation</a:t>
              </a:r>
              <a:endParaRPr lang="en-NZ" sz="1200" kern="10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B4C151A-9086-765F-8DDA-CF13F3BF8C08}"/>
                </a:ext>
              </a:extLst>
            </p:cNvPr>
            <p:cNvSpPr/>
            <p:nvPr/>
          </p:nvSpPr>
          <p:spPr>
            <a:xfrm>
              <a:off x="3562350" y="3095625"/>
              <a:ext cx="1800225" cy="6191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NZ" sz="1200" kern="10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Mound potatoes as they emerge</a:t>
              </a:r>
              <a:endParaRPr lang="en-NZ" sz="1200" kern="10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5991518-9EDA-64A0-20D5-AF309278263A}"/>
                </a:ext>
              </a:extLst>
            </p:cNvPr>
            <p:cNvSpPr/>
            <p:nvPr/>
          </p:nvSpPr>
          <p:spPr>
            <a:xfrm>
              <a:off x="4695825" y="3933825"/>
              <a:ext cx="1847850" cy="838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NZ" sz="1200" kern="10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Apply fertilise as side dressing based on herbage tests</a:t>
              </a:r>
              <a:endParaRPr lang="en-NZ" sz="1200" kern="10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AA97D25-0C45-3A3F-D28D-495946139202}"/>
                </a:ext>
              </a:extLst>
            </p:cNvPr>
            <p:cNvSpPr/>
            <p:nvPr/>
          </p:nvSpPr>
          <p:spPr>
            <a:xfrm>
              <a:off x="7886700" y="3200400"/>
              <a:ext cx="1609725" cy="8953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NZ" sz="1200" kern="10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Test for maturity</a:t>
              </a:r>
              <a:endParaRPr lang="en-NZ" sz="1200" kern="10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NZ" sz="1200" kern="10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size and skin condition</a:t>
              </a:r>
              <a:endParaRPr lang="en-NZ" sz="1200" kern="10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862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A7770-61EE-A878-1292-44763B39B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8A86365D-AF8E-E29A-66E8-4A4AA25F2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44" y="825143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58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11275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8" name="Rectangle 11277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A6D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Parts of a Potato Labeling and Writing Graphic Organizer Leveled Lined Paper">
            <a:extLst>
              <a:ext uri="{FF2B5EF4-FFF2-40B4-BE49-F238E27FC236}">
                <a16:creationId xmlns:a16="http://schemas.microsoft.com/office/drawing/2014/main" id="{3962F11C-1092-A904-ECDE-4F6C232B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432" y="643467"/>
            <a:ext cx="3209179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A6D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prouted Potatoes">
            <a:extLst>
              <a:ext uri="{FF2B5EF4-FFF2-40B4-BE49-F238E27FC236}">
                <a16:creationId xmlns:a16="http://schemas.microsoft.com/office/drawing/2014/main" id="{1E0F68C8-5537-75BB-B2CB-4D6349025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49" y="3904625"/>
            <a:ext cx="3854945" cy="215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The potato plant - Potatoes New Zealand">
            <a:extLst>
              <a:ext uri="{FF2B5EF4-FFF2-40B4-BE49-F238E27FC236}">
                <a16:creationId xmlns:a16="http://schemas.microsoft.com/office/drawing/2014/main" id="{970D9B46-3FE1-2359-57E4-CFCFEDF7E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0126" y="650497"/>
            <a:ext cx="435935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5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5EF0D-D50E-1FB3-A620-464BD9803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86328" cy="1325563"/>
          </a:xfrm>
        </p:spPr>
        <p:txBody>
          <a:bodyPr/>
          <a:lstStyle/>
          <a:p>
            <a:r>
              <a:rPr lang="en-US" sz="3600" b="1" i="0" u="none" strike="noStrike" baseline="0" dirty="0">
                <a:latin typeface="Calibri-Bold"/>
              </a:rPr>
              <a:t>Quiz</a:t>
            </a:r>
            <a:br>
              <a:rPr lang="en-US" sz="1800" b="1" i="0" u="none" strike="noStrike" baseline="0" dirty="0">
                <a:latin typeface="Calibri-Bold"/>
              </a:rPr>
            </a:br>
            <a:r>
              <a:rPr lang="en-US" sz="1800" b="1" i="0" u="none" strike="noStrike" baseline="0" dirty="0">
                <a:latin typeface="Calibri-Bold"/>
              </a:rPr>
              <a:t>Name th</a:t>
            </a:r>
            <a:r>
              <a:rPr lang="en-US" sz="1800" b="1" dirty="0">
                <a:latin typeface="Calibri-Bold"/>
              </a:rPr>
              <a:t>e potato plant parts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86C8C-0807-B924-B097-1A27388D5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318" y="1763300"/>
            <a:ext cx="1704975" cy="56515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NZ" dirty="0"/>
              <a:t>Flowers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7DFAFE-1B17-47CC-611D-35A27C3AE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516" y="740857"/>
            <a:ext cx="4865676" cy="505986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BB80F7-E646-9C2E-4436-A84D7770494F}"/>
              </a:ext>
            </a:extLst>
          </p:cNvPr>
          <p:cNvSpPr txBox="1">
            <a:spLocks/>
          </p:cNvSpPr>
          <p:nvPr/>
        </p:nvSpPr>
        <p:spPr>
          <a:xfrm>
            <a:off x="756315" y="2517045"/>
            <a:ext cx="1704975" cy="565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Leaves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DD14FE-18A1-6BA2-522A-B5B03ED6F163}"/>
              </a:ext>
            </a:extLst>
          </p:cNvPr>
          <p:cNvSpPr txBox="1">
            <a:spLocks/>
          </p:cNvSpPr>
          <p:nvPr/>
        </p:nvSpPr>
        <p:spPr>
          <a:xfrm>
            <a:off x="756320" y="3270790"/>
            <a:ext cx="1704975" cy="565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Stem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33B236-8CC7-728F-8D19-2F3B1C62A192}"/>
              </a:ext>
            </a:extLst>
          </p:cNvPr>
          <p:cNvSpPr txBox="1">
            <a:spLocks/>
          </p:cNvSpPr>
          <p:nvPr/>
        </p:nvSpPr>
        <p:spPr>
          <a:xfrm>
            <a:off x="756320" y="4150805"/>
            <a:ext cx="1704975" cy="565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Roots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EB9508-6DC5-A6DF-152A-6DF9709A4FC9}"/>
              </a:ext>
            </a:extLst>
          </p:cNvPr>
          <p:cNvSpPr txBox="1">
            <a:spLocks/>
          </p:cNvSpPr>
          <p:nvPr/>
        </p:nvSpPr>
        <p:spPr>
          <a:xfrm>
            <a:off x="756319" y="4931537"/>
            <a:ext cx="1704975" cy="565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Tubers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79DE1B-F1E0-17EF-5596-38757BC79CA6}"/>
              </a:ext>
            </a:extLst>
          </p:cNvPr>
          <p:cNvCxnSpPr/>
          <p:nvPr/>
        </p:nvCxnSpPr>
        <p:spPr>
          <a:xfrm>
            <a:off x="6528816" y="5377815"/>
            <a:ext cx="1005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D8C0EB-6C73-F47A-B368-4597C70E362E}"/>
              </a:ext>
            </a:extLst>
          </p:cNvPr>
          <p:cNvCxnSpPr/>
          <p:nvPr/>
        </p:nvCxnSpPr>
        <p:spPr>
          <a:xfrm>
            <a:off x="5788152" y="2633472"/>
            <a:ext cx="10972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C51ADB-99C3-32FF-5FFA-679A8EF1A1A7}"/>
              </a:ext>
            </a:extLst>
          </p:cNvPr>
          <p:cNvCxnSpPr/>
          <p:nvPr/>
        </p:nvCxnSpPr>
        <p:spPr>
          <a:xfrm>
            <a:off x="8631936" y="1307592"/>
            <a:ext cx="8138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77CC28-A6F2-B5F5-D9AA-98F41546B138}"/>
              </a:ext>
            </a:extLst>
          </p:cNvPr>
          <p:cNvCxnSpPr/>
          <p:nvPr/>
        </p:nvCxnSpPr>
        <p:spPr>
          <a:xfrm>
            <a:off x="8168642" y="3544221"/>
            <a:ext cx="1167382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6D2C86-B8A8-B66E-4E15-80C48C5BC72A}"/>
              </a:ext>
            </a:extLst>
          </p:cNvPr>
          <p:cNvCxnSpPr/>
          <p:nvPr/>
        </p:nvCxnSpPr>
        <p:spPr>
          <a:xfrm>
            <a:off x="6528816" y="4306824"/>
            <a:ext cx="1197864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3329896-048B-5BFF-257F-439DEBC76371}"/>
              </a:ext>
            </a:extLst>
          </p:cNvPr>
          <p:cNvSpPr txBox="1">
            <a:spLocks/>
          </p:cNvSpPr>
          <p:nvPr/>
        </p:nvSpPr>
        <p:spPr>
          <a:xfrm>
            <a:off x="756316" y="5685282"/>
            <a:ext cx="1704975" cy="565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Stolon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BDF25F-07B6-187E-842D-65C89E19513E}"/>
              </a:ext>
            </a:extLst>
          </p:cNvPr>
          <p:cNvCxnSpPr/>
          <p:nvPr/>
        </p:nvCxnSpPr>
        <p:spPr>
          <a:xfrm>
            <a:off x="8631936" y="3968496"/>
            <a:ext cx="9235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22521B3-98AE-0EE5-62DD-3DB3D58D6470}"/>
              </a:ext>
            </a:extLst>
          </p:cNvPr>
          <p:cNvSpPr txBox="1"/>
          <p:nvPr/>
        </p:nvSpPr>
        <p:spPr>
          <a:xfrm>
            <a:off x="9445752" y="1033272"/>
            <a:ext cx="56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CAAEC-E279-EC56-892F-47F11DB2A33F}"/>
              </a:ext>
            </a:extLst>
          </p:cNvPr>
          <p:cNvSpPr txBox="1"/>
          <p:nvPr/>
        </p:nvSpPr>
        <p:spPr>
          <a:xfrm>
            <a:off x="9336024" y="3270790"/>
            <a:ext cx="56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19B49-5F08-BAD3-6FD5-94D68C125DD4}"/>
              </a:ext>
            </a:extLst>
          </p:cNvPr>
          <p:cNvSpPr txBox="1"/>
          <p:nvPr/>
        </p:nvSpPr>
        <p:spPr>
          <a:xfrm>
            <a:off x="9619488" y="3835940"/>
            <a:ext cx="56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217EF2-6959-34D9-06D6-1FEAF89F8900}"/>
              </a:ext>
            </a:extLst>
          </p:cNvPr>
          <p:cNvSpPr txBox="1"/>
          <p:nvPr/>
        </p:nvSpPr>
        <p:spPr>
          <a:xfrm>
            <a:off x="6245352" y="5120602"/>
            <a:ext cx="56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C6185-7BD3-29A0-2E68-BCE87FD9688A}"/>
              </a:ext>
            </a:extLst>
          </p:cNvPr>
          <p:cNvSpPr txBox="1"/>
          <p:nvPr/>
        </p:nvSpPr>
        <p:spPr>
          <a:xfrm>
            <a:off x="6132040" y="4064048"/>
            <a:ext cx="56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37FA2-D4B7-241D-0C8C-7E51FF602A24}"/>
              </a:ext>
            </a:extLst>
          </p:cNvPr>
          <p:cNvSpPr txBox="1"/>
          <p:nvPr/>
        </p:nvSpPr>
        <p:spPr>
          <a:xfrm>
            <a:off x="5565112" y="2366812"/>
            <a:ext cx="56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8642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26E4C-572E-A87E-1739-9A0C7EDAE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1EBA-8014-50E2-E53F-FBA77DD9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Potatoes changed the world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C7505-062D-A7FE-00B8-2FF3AAC7E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98" y="2267712"/>
            <a:ext cx="6771930" cy="3375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A73CD3-8123-0607-2281-60B051A34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873" y="2395922"/>
            <a:ext cx="4538675" cy="28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1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25B9B-AA16-92D2-EF80-BBB250321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9B97D4-7C92-59D8-5453-63398EA1C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1" y="138112"/>
            <a:ext cx="10331097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6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A20D1-B340-47E2-3426-02DFC7228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95C7-F123-0C47-2FA6-8E5538E3E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84976" cy="1325563"/>
          </a:xfrm>
        </p:spPr>
        <p:txBody>
          <a:bodyPr/>
          <a:lstStyle/>
          <a:p>
            <a:r>
              <a:rPr lang="en-NZ" dirty="0"/>
              <a:t>Potato Facts - True or 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3518C-D3B8-38F8-682A-26A9F030C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Potatoes can be blue, pink, red, brown, or yellow.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are over 4,000 varieties of potatoes.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potato is a swollen stem, not a swollen root.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Potatoes were the first food ever to be grown in space.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world’s biggest potato weighed about as much as a small dog.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Potatoes first came from a mountain range in South America.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Potatoes are sometimes called “spuds.”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Potatoes are pollinated by insects like bumblebees.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potato belongs to the nightshade family whose other members include tomatoes, eggplants, and peppers.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Potatoes have many vitamins that are good for your body.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a potato plant flower is pollinated, it produces a fruit that resembles a green cherry tomato that is poisonous, so don't eat it!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Potatoes are usually grown from seed potatoes or a part of a tuber that has an eye. </a:t>
            </a:r>
          </a:p>
          <a:p>
            <a:endParaRPr lang="en-NZ" dirty="0"/>
          </a:p>
        </p:txBody>
      </p:sp>
      <p:pic>
        <p:nvPicPr>
          <p:cNvPr id="4" name="Picture 8" descr="Fingerling Potato – Harvesting History">
            <a:extLst>
              <a:ext uri="{FF2B5EF4-FFF2-40B4-BE49-F238E27FC236}">
                <a16:creationId xmlns:a16="http://schemas.microsoft.com/office/drawing/2014/main" id="{95C9F6EA-8DAC-D31B-D9B2-68F9145EA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792" y="1690688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96AA2C-3AC0-9EF0-75CB-90972FDBC1DD}"/>
              </a:ext>
            </a:extLst>
          </p:cNvPr>
          <p:cNvSpPr txBox="1"/>
          <p:nvPr/>
        </p:nvSpPr>
        <p:spPr>
          <a:xfrm>
            <a:off x="9137142" y="1382911"/>
            <a:ext cx="1323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i="1" dirty="0"/>
              <a:t>Potato Berries</a:t>
            </a:r>
          </a:p>
        </p:txBody>
      </p:sp>
    </p:spTree>
    <p:extLst>
      <p:ext uri="{BB962C8B-B14F-4D97-AF65-F5344CB8AC3E}">
        <p14:creationId xmlns:p14="http://schemas.microsoft.com/office/powerpoint/2010/main" val="413757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96E30-D0FF-EB49-4557-D065F448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Zealand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41A1-CDE1-22FF-D640-92BA0BCC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287" y="4121253"/>
            <a:ext cx="3125337" cy="11368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NZ potatoes and make a list of NZ Potato 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facts</a:t>
            </a:r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9F225-D722-D871-04C7-78DC7CC98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751" y="777160"/>
            <a:ext cx="5708649" cy="527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5D1B-5163-B692-DF2E-AC2D73C0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Discuss global- Potato consumption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B88C7-6FAE-D197-5CAA-A824795C3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12" y="1583148"/>
            <a:ext cx="10345388" cy="492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94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1278</Words>
  <Application>Microsoft Office PowerPoint</Application>
  <PresentationFormat>Widescreen</PresentationFormat>
  <Paragraphs>279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Calibri-Bold</vt:lpstr>
      <vt:lpstr>Google Sans</vt:lpstr>
      <vt:lpstr>TiemposHeadline</vt:lpstr>
      <vt:lpstr>Office Theme</vt:lpstr>
      <vt:lpstr>PowerPoint Presentation</vt:lpstr>
      <vt:lpstr>Potatoes</vt:lpstr>
      <vt:lpstr>PowerPoint Presentation</vt:lpstr>
      <vt:lpstr>Quiz Name the potato plant parts</vt:lpstr>
      <vt:lpstr>Potatoes changed the world</vt:lpstr>
      <vt:lpstr>PowerPoint Presentation</vt:lpstr>
      <vt:lpstr>Potato Facts - True or False</vt:lpstr>
      <vt:lpstr>New Zealand Facts</vt:lpstr>
      <vt:lpstr>Discuss global- Potato consumption</vt:lpstr>
      <vt:lpstr>Average potato yields</vt:lpstr>
      <vt:lpstr>Solanaceae family</vt:lpstr>
      <vt:lpstr>Other members - nightshades</vt:lpstr>
      <vt:lpstr>Taewa (Māori Potatoes)</vt:lpstr>
      <vt:lpstr>Kūmara and Potato True or False</vt:lpstr>
      <vt:lpstr>Kūmara and Potato – True or False</vt:lpstr>
      <vt:lpstr>Test yourself</vt:lpstr>
      <vt:lpstr>Test yourself</vt:lpstr>
      <vt:lpstr>Potato growing regions</vt:lpstr>
      <vt:lpstr>PowerPoint Presentation</vt:lpstr>
      <vt:lpstr>Growing Potatoes Calendar of Operations</vt:lpstr>
      <vt:lpstr>Growing Potatoes Calendar of Operations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Kerry Allen</cp:lastModifiedBy>
  <cp:revision>15</cp:revision>
  <dcterms:created xsi:type="dcterms:W3CDTF">2025-02-17T20:38:22Z</dcterms:created>
  <dcterms:modified xsi:type="dcterms:W3CDTF">2025-02-28T06:34:19Z</dcterms:modified>
</cp:coreProperties>
</file>