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82" r:id="rId4"/>
    <p:sldId id="260" r:id="rId5"/>
    <p:sldId id="261" r:id="rId6"/>
    <p:sldId id="262" r:id="rId7"/>
    <p:sldId id="263" r:id="rId8"/>
    <p:sldId id="264" r:id="rId9"/>
    <p:sldId id="265" r:id="rId10"/>
    <p:sldId id="274" r:id="rId11"/>
    <p:sldId id="275" r:id="rId12"/>
    <p:sldId id="267" r:id="rId13"/>
    <p:sldId id="268" r:id="rId14"/>
    <p:sldId id="269" r:id="rId15"/>
    <p:sldId id="276" r:id="rId16"/>
    <p:sldId id="277" r:id="rId17"/>
    <p:sldId id="272" r:id="rId18"/>
    <p:sldId id="273" r:id="rId19"/>
    <p:sldId id="279"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65D5-023F-4F63-8431-6F97B5714F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7060018-4663-5D2B-4721-48451A98A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FF7CDC2-1841-5676-C9E2-B496EE52BF16}"/>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5" name="Footer Placeholder 4">
            <a:extLst>
              <a:ext uri="{FF2B5EF4-FFF2-40B4-BE49-F238E27FC236}">
                <a16:creationId xmlns:a16="http://schemas.microsoft.com/office/drawing/2014/main" id="{A5CCEAA1-BD9B-25FB-2927-4D115103D19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480E020-2264-0656-2BA6-17FAA3AD7B42}"/>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319767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4BDF-63B2-F2A6-EE67-661D662F594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B467660-CDBD-131C-9399-6EB48FB59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0C087A0-2E01-4A73-CE92-1671B886783C}"/>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5" name="Footer Placeholder 4">
            <a:extLst>
              <a:ext uri="{FF2B5EF4-FFF2-40B4-BE49-F238E27FC236}">
                <a16:creationId xmlns:a16="http://schemas.microsoft.com/office/drawing/2014/main" id="{DE708ACB-9501-115B-C30A-7022CB46C07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26E4BE4-07B9-C9AF-C5FB-449F90DD9DE7}"/>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191746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F645E-6D1F-0507-B796-3C02078B02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AD0D9BE-A2DE-744F-43E2-15C32D1EB2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2669B20-2B4B-F57E-59C6-454D72BCE1EA}"/>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5" name="Footer Placeholder 4">
            <a:extLst>
              <a:ext uri="{FF2B5EF4-FFF2-40B4-BE49-F238E27FC236}">
                <a16:creationId xmlns:a16="http://schemas.microsoft.com/office/drawing/2014/main" id="{172DCF63-5613-07B4-8D55-C43A5E17A18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1A1A9AE-1CDF-07E6-5476-4394519DC02B}"/>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381803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8933-3267-6D75-C8A2-0E28735314B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1350CA4-526A-06B1-EB50-09BDCC2BC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A21429B-6249-EE1A-D2A6-22C966878D84}"/>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5" name="Footer Placeholder 4">
            <a:extLst>
              <a:ext uri="{FF2B5EF4-FFF2-40B4-BE49-F238E27FC236}">
                <a16:creationId xmlns:a16="http://schemas.microsoft.com/office/drawing/2014/main" id="{A31EAE36-188F-F833-2DCB-F6A92528DD4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38CE900-4309-B480-4209-55E07E40F71B}"/>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287219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C03A-5414-13AB-D5E8-63D49116E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F8D6DF1-A98D-FDA7-D26E-917D136539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19DCB-DB34-0E39-0F17-E72D2017DB5B}"/>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5" name="Footer Placeholder 4">
            <a:extLst>
              <a:ext uri="{FF2B5EF4-FFF2-40B4-BE49-F238E27FC236}">
                <a16:creationId xmlns:a16="http://schemas.microsoft.com/office/drawing/2014/main" id="{8972A027-159D-4712-CC77-C49042AA0CD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D0F5C52-3A1B-B44A-2D27-33D4C9D11106}"/>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347690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D580-B2C4-9DEA-D6E5-A20ED51CBA1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7FA7304-166B-78D2-CDD4-4EBDA30F90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3718ED27-E867-4DA9-5613-CFB7A6E4E5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20ABF71-62D0-F509-E05A-CAF9FB470258}"/>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6" name="Footer Placeholder 5">
            <a:extLst>
              <a:ext uri="{FF2B5EF4-FFF2-40B4-BE49-F238E27FC236}">
                <a16:creationId xmlns:a16="http://schemas.microsoft.com/office/drawing/2014/main" id="{49D53491-B5C7-B9BE-59B8-4D5E95292A3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196ADA7-BCF2-E710-BE28-E50B33E6D315}"/>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239370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AFE6-A94B-25A3-3EB9-46E4AF5F417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B31F7BE-8285-3C71-CE34-4817B1C22F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46593-BEF4-DB04-2F88-642D4D497E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CE1A71E-0FC8-803C-7155-A8F5386C39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DE391-0490-3F97-86D2-3653B4FDC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DC3E1F5-7B54-360B-E7F7-90EDC79E5D2E}"/>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8" name="Footer Placeholder 7">
            <a:extLst>
              <a:ext uri="{FF2B5EF4-FFF2-40B4-BE49-F238E27FC236}">
                <a16:creationId xmlns:a16="http://schemas.microsoft.com/office/drawing/2014/main" id="{7DE9746E-4A6E-5327-600D-40A129D59F6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D61FB6A2-EFC0-1A59-7F25-5C1346A9D3F8}"/>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12925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6A12-C87A-2A8D-00CD-CEBAA66C05F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7CFD7F8-B5E0-9CB4-4201-2EA3A4CD4347}"/>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4" name="Footer Placeholder 3">
            <a:extLst>
              <a:ext uri="{FF2B5EF4-FFF2-40B4-BE49-F238E27FC236}">
                <a16:creationId xmlns:a16="http://schemas.microsoft.com/office/drawing/2014/main" id="{111FD9D7-7A70-3491-C428-DF3A28F3E9AC}"/>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239DF74-9D40-8276-8A84-E5918A985A5E}"/>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286152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EDF551-5503-A566-48AC-63D7DD89DFA6}"/>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3" name="Footer Placeholder 2">
            <a:extLst>
              <a:ext uri="{FF2B5EF4-FFF2-40B4-BE49-F238E27FC236}">
                <a16:creationId xmlns:a16="http://schemas.microsoft.com/office/drawing/2014/main" id="{A6060AF7-E42A-FA91-3F39-7FC04BB5CB9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6FE2126-19BD-52CE-78A9-7FEBB91922E4}"/>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65797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6A5A-A70C-B054-EEF4-D8463E368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D839105-51D4-9939-18E1-6D97C0863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6A2D8ED-6A34-CDCB-1ACF-31DBDBC99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AA22A3-FB8C-5931-49C8-5F6A7171441A}"/>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6" name="Footer Placeholder 5">
            <a:extLst>
              <a:ext uri="{FF2B5EF4-FFF2-40B4-BE49-F238E27FC236}">
                <a16:creationId xmlns:a16="http://schemas.microsoft.com/office/drawing/2014/main" id="{90FDB806-5908-B7EB-7CB4-3BB079F4591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15553A6-4343-D11A-7DA8-59187D31B83F}"/>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68981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4E6B-54E8-9A34-1EF7-AACFD6128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9CE096D-8457-6880-0A97-C334F7F72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1F466EC-8E22-D1DF-0487-86AF8645B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C5355-929B-139E-7F8D-A30EB8D215E6}"/>
              </a:ext>
            </a:extLst>
          </p:cNvPr>
          <p:cNvSpPr>
            <a:spLocks noGrp="1"/>
          </p:cNvSpPr>
          <p:nvPr>
            <p:ph type="dt" sz="half" idx="10"/>
          </p:nvPr>
        </p:nvSpPr>
        <p:spPr/>
        <p:txBody>
          <a:bodyPr/>
          <a:lstStyle/>
          <a:p>
            <a:fld id="{0D0B9D5F-255D-4BD2-A6C5-18A3690B2DB6}" type="datetimeFigureOut">
              <a:rPr lang="en-NZ" smtClean="0"/>
              <a:t>7/01/2025</a:t>
            </a:fld>
            <a:endParaRPr lang="en-NZ"/>
          </a:p>
        </p:txBody>
      </p:sp>
      <p:sp>
        <p:nvSpPr>
          <p:cNvPr id="6" name="Footer Placeholder 5">
            <a:extLst>
              <a:ext uri="{FF2B5EF4-FFF2-40B4-BE49-F238E27FC236}">
                <a16:creationId xmlns:a16="http://schemas.microsoft.com/office/drawing/2014/main" id="{1F0B8B4A-0568-0677-693C-3C795EA7FF5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500A591-C7A9-56A1-5FE9-7DE8C83138E1}"/>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220018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83771E-040E-A51D-4929-DA5AF455F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738217D-50D6-8151-F0CF-612571126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FA9C85E-65B5-1DE6-99C4-B180C095F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0B9D5F-255D-4BD2-A6C5-18A3690B2DB6}" type="datetimeFigureOut">
              <a:rPr lang="en-NZ" smtClean="0"/>
              <a:t>7/01/2025</a:t>
            </a:fld>
            <a:endParaRPr lang="en-NZ"/>
          </a:p>
        </p:txBody>
      </p:sp>
      <p:sp>
        <p:nvSpPr>
          <p:cNvPr id="5" name="Footer Placeholder 4">
            <a:extLst>
              <a:ext uri="{FF2B5EF4-FFF2-40B4-BE49-F238E27FC236}">
                <a16:creationId xmlns:a16="http://schemas.microsoft.com/office/drawing/2014/main" id="{6900432C-323C-9C39-13BA-13091D939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3E0F892-F658-9353-ED0A-BEC8F51FB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7684A5-38A2-4F51-A669-52B29CAF3416}" type="slidenum">
              <a:rPr lang="en-NZ" smtClean="0"/>
              <a:t>‹#›</a:t>
            </a:fld>
            <a:endParaRPr lang="en-NZ"/>
          </a:p>
        </p:txBody>
      </p:sp>
    </p:spTree>
    <p:extLst>
      <p:ext uri="{BB962C8B-B14F-4D97-AF65-F5344CB8AC3E}">
        <p14:creationId xmlns:p14="http://schemas.microsoft.com/office/powerpoint/2010/main" val="190819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908051"/>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CA8FE-1A0A-9901-9D08-14072A1B5015}"/>
              </a:ext>
            </a:extLst>
          </p:cNvPr>
          <p:cNvSpPr>
            <a:spLocks noGrp="1"/>
          </p:cNvSpPr>
          <p:nvPr>
            <p:ph sz="half" idx="1"/>
          </p:nvPr>
        </p:nvSpPr>
        <p:spPr>
          <a:xfrm>
            <a:off x="499872" y="883443"/>
            <a:ext cx="4675632" cy="4351338"/>
          </a:xfrm>
        </p:spPr>
        <p:txBody>
          <a:bodyPr>
            <a:normAutofit fontScale="85000" lnSpcReduction="20000"/>
          </a:bodyPr>
          <a:lstStyle/>
          <a:p>
            <a:pPr>
              <a:lnSpc>
                <a:spcPct val="150000"/>
              </a:lnSpc>
              <a:spcBef>
                <a:spcPts val="600"/>
              </a:spcBef>
              <a:spcAft>
                <a:spcPts val="600"/>
              </a:spcAft>
            </a:pPr>
            <a:r>
              <a:rPr lang="en-GB" sz="2400" dirty="0">
                <a:effectLst/>
                <a:latin typeface="Arial" panose="020B0604020202020204" pitchFamily="34" charset="0"/>
                <a:ea typeface="Times New Roman" panose="02020603050405020304" pitchFamily="18" charset="0"/>
                <a:cs typeface="Arial" panose="020B0604020202020204" pitchFamily="34" charset="0"/>
              </a:rPr>
              <a:t>Very large seeds like cucumber and courgettes all have large tap roots and do not like having their roots disturbed when being transplanted. Therefore, only one plant should be grown per container (pot). </a:t>
            </a:r>
          </a:p>
          <a:p>
            <a:pPr>
              <a:lnSpc>
                <a:spcPct val="150000"/>
              </a:lnSpc>
              <a:spcBef>
                <a:spcPts val="600"/>
              </a:spcBef>
              <a:spcAft>
                <a:spcPts val="600"/>
              </a:spcAft>
            </a:pPr>
            <a:r>
              <a:rPr lang="en-GB" sz="2400" dirty="0">
                <a:effectLst/>
                <a:latin typeface="Arial" panose="020B0604020202020204" pitchFamily="34" charset="0"/>
                <a:ea typeface="Times New Roman" panose="02020603050405020304" pitchFamily="18" charset="0"/>
                <a:cs typeface="Arial" panose="020B0604020202020204" pitchFamily="34" charset="0"/>
              </a:rPr>
              <a:t>When the seedlings are transplanted the whole contents of the pot is placed in the whole so that roots are not disturbed</a:t>
            </a:r>
            <a:endParaRPr lang="en-NZ" sz="2400" dirty="0">
              <a:effectLst/>
              <a:latin typeface="Arial" panose="020B0604020202020204" pitchFamily="34" charset="0"/>
              <a:ea typeface="Times New Roman" panose="02020603050405020304" pitchFamily="18" charset="0"/>
              <a:cs typeface="Arial" panose="020B0604020202020204" pitchFamily="34" charset="0"/>
            </a:endParaRPr>
          </a:p>
          <a:p>
            <a:endParaRPr lang="en-NZ" dirty="0"/>
          </a:p>
        </p:txBody>
      </p:sp>
      <p:pic>
        <p:nvPicPr>
          <p:cNvPr id="13314" name="Picture 2" descr="Buy Armenian Cucumber Seeds Canada ...">
            <a:extLst>
              <a:ext uri="{FF2B5EF4-FFF2-40B4-BE49-F238E27FC236}">
                <a16:creationId xmlns:a16="http://schemas.microsoft.com/office/drawing/2014/main" id="{BA699BC6-F44C-7720-6990-F16775292C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99108" y="50069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w To Grow Cucumbers From Seed ...">
            <a:extLst>
              <a:ext uri="{FF2B5EF4-FFF2-40B4-BE49-F238E27FC236}">
                <a16:creationId xmlns:a16="http://schemas.microsoft.com/office/drawing/2014/main" id="{75390283-3829-7156-4798-29A4D1150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592" y="3289346"/>
            <a:ext cx="2933033" cy="293303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Growing Cucumber – European Cucumbers ...">
            <a:extLst>
              <a:ext uri="{FF2B5EF4-FFF2-40B4-BE49-F238E27FC236}">
                <a16:creationId xmlns:a16="http://schemas.microsoft.com/office/drawing/2014/main" id="{FB2CEB0F-1657-DBFA-A83C-B8CA4A7F8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2713" y="3554522"/>
            <a:ext cx="3393745" cy="25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8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647A-30CD-A887-C0CF-8CBF3E6FE47C}"/>
              </a:ext>
            </a:extLst>
          </p:cNvPr>
          <p:cNvSpPr>
            <a:spLocks noGrp="1"/>
          </p:cNvSpPr>
          <p:nvPr>
            <p:ph type="title"/>
          </p:nvPr>
        </p:nvSpPr>
        <p:spPr/>
        <p:txBody>
          <a:bodyPr/>
          <a:lstStyle/>
          <a:p>
            <a:r>
              <a:rPr lang="en-NZ" sz="4400" b="1" dirty="0">
                <a:effectLst/>
                <a:latin typeface="Arial" panose="020B0604020202020204" pitchFamily="34" charset="0"/>
                <a:ea typeface="Times New Roman" panose="02020603050405020304" pitchFamily="18" charset="0"/>
              </a:rPr>
              <a:t>Sowing seeds directly into the garden</a:t>
            </a:r>
            <a:endParaRPr lang="en-NZ" dirty="0"/>
          </a:p>
        </p:txBody>
      </p:sp>
      <p:sp>
        <p:nvSpPr>
          <p:cNvPr id="3" name="Content Placeholder 2">
            <a:extLst>
              <a:ext uri="{FF2B5EF4-FFF2-40B4-BE49-F238E27FC236}">
                <a16:creationId xmlns:a16="http://schemas.microsoft.com/office/drawing/2014/main" id="{7AC104FC-F2F9-0CD0-7286-7542F285A175}"/>
              </a:ext>
            </a:extLst>
          </p:cNvPr>
          <p:cNvSpPr>
            <a:spLocks noGrp="1"/>
          </p:cNvSpPr>
          <p:nvPr>
            <p:ph sz="half" idx="1"/>
          </p:nvPr>
        </p:nvSpPr>
        <p:spPr/>
        <p:txBody>
          <a:bodyPr>
            <a:normAutofit fontScale="77500" lnSpcReduction="20000"/>
          </a:bodyPr>
          <a:lstStyle/>
          <a:p>
            <a:pPr marL="342900" lvl="0" indent="-342900">
              <a:lnSpc>
                <a:spcPct val="150000"/>
              </a:lnSpc>
              <a:buFont typeface="+mj-lt"/>
              <a:buAutoNum type="arabicPeriod"/>
              <a:tabLst>
                <a:tab pos="457200" algn="l"/>
              </a:tabLst>
            </a:pPr>
            <a:r>
              <a:rPr lang="en-GB" dirty="0">
                <a:effectLst/>
              </a:rPr>
              <a:t>Rake over the cultivated soil to form a fine seedbed</a:t>
            </a:r>
          </a:p>
          <a:p>
            <a:pPr marL="342900" lvl="0" indent="-342900">
              <a:lnSpc>
                <a:spcPct val="150000"/>
              </a:lnSpc>
              <a:buFont typeface="+mj-lt"/>
              <a:buAutoNum type="arabicPeriod"/>
              <a:tabLst>
                <a:tab pos="457200" algn="l"/>
              </a:tabLst>
            </a:pPr>
            <a:endParaRPr lang="en-GB" dirty="0">
              <a:latin typeface="Times New Roman" panose="02020603050405020304" pitchFamily="18" charset="0"/>
              <a:ea typeface="Times New Roman" panose="02020603050405020304" pitchFamily="18" charset="0"/>
            </a:endParaRPr>
          </a:p>
          <a:p>
            <a:pPr marL="342900" indent="-342900">
              <a:lnSpc>
                <a:spcPct val="150000"/>
              </a:lnSpc>
              <a:buFont typeface="+mj-lt"/>
              <a:buAutoNum type="arabicPeriod"/>
              <a:tabLst>
                <a:tab pos="457200" algn="l"/>
              </a:tabLst>
            </a:pPr>
            <a:r>
              <a:rPr lang="en-GB" dirty="0">
                <a:effectLst/>
              </a:rPr>
              <a:t>Stretch out a string line to make a straight row for the crop. Then pull the corner of a hoe or rake along the line to make a V –shaped drill. The drill should twice as deep as the size (diameter) of the seed.</a:t>
            </a:r>
            <a:endParaRPr lang="en-NZ" dirty="0">
              <a:effectLst/>
              <a:latin typeface="Times New Roman" panose="02020603050405020304" pitchFamily="18" charset="0"/>
              <a:ea typeface="Times New Roman" panose="02020603050405020304" pitchFamily="18" charset="0"/>
            </a:endParaRPr>
          </a:p>
          <a:p>
            <a:endParaRPr lang="en-NZ" dirty="0"/>
          </a:p>
        </p:txBody>
      </p:sp>
      <p:pic>
        <p:nvPicPr>
          <p:cNvPr id="5" name="Picture 3">
            <a:extLst>
              <a:ext uri="{FF2B5EF4-FFF2-40B4-BE49-F238E27FC236}">
                <a16:creationId xmlns:a16="http://schemas.microsoft.com/office/drawing/2014/main" id="{04A27C94-C7EB-0CA7-BA97-4043A6C1AC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1870" y="2066543"/>
            <a:ext cx="4429218" cy="389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70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E3C84-0C8B-DC18-550A-CD76061A952B}"/>
              </a:ext>
            </a:extLst>
          </p:cNvPr>
          <p:cNvSpPr>
            <a:spLocks noGrp="1"/>
          </p:cNvSpPr>
          <p:nvPr>
            <p:ph sz="half" idx="1"/>
          </p:nvPr>
        </p:nvSpPr>
        <p:spPr>
          <a:xfrm>
            <a:off x="838200" y="1124712"/>
            <a:ext cx="5181600" cy="5052251"/>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3. Water the bottom of the drill and sprinkle or place seeds evenly along the drill.</a:t>
            </a:r>
          </a:p>
          <a:p>
            <a:pPr marL="0" indent="0">
              <a:lnSpc>
                <a:spcPct val="150000"/>
              </a:lnSpc>
              <a:spcBef>
                <a:spcPts val="600"/>
              </a:spcBef>
              <a:spcAft>
                <a:spcPts val="600"/>
              </a:spcAft>
              <a:buNone/>
            </a:pPr>
            <a:r>
              <a:rPr lang="en-GB" sz="1800" dirty="0">
                <a:latin typeface="Arial" panose="020B0604020202020204" pitchFamily="34" charset="0"/>
                <a:cs typeface="Times New Roman" panose="02020603050405020304" pitchFamily="18" charset="0"/>
              </a:rPr>
              <a:t>4.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Cover the seeds with fine soil using a rake or hoe and tap the soil lightly down with the rake. </a:t>
            </a:r>
          </a:p>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 Label each row with the name of the plant and the sowing date.</a:t>
            </a:r>
            <a:endParaRPr lang="en-NZ" sz="1800" dirty="0"/>
          </a:p>
          <a:p>
            <a:pPr marL="0" indent="0">
              <a:lnSpc>
                <a:spcPct val="150000"/>
              </a:lnSpc>
              <a:spcBef>
                <a:spcPts val="600"/>
              </a:spcBef>
              <a:spcAft>
                <a:spcPts val="600"/>
              </a:spcAft>
              <a:buNone/>
            </a:pPr>
            <a:endParaRPr lang="en-NZ" dirty="0"/>
          </a:p>
        </p:txBody>
      </p:sp>
      <p:pic>
        <p:nvPicPr>
          <p:cNvPr id="8194" name="Picture 2">
            <a:extLst>
              <a:ext uri="{FF2B5EF4-FFF2-40B4-BE49-F238E27FC236}">
                <a16:creationId xmlns:a16="http://schemas.microsoft.com/office/drawing/2014/main" id="{A0012852-4B6E-04F7-539D-48DBAF804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740" y="1124712"/>
            <a:ext cx="27717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47DB0305-4123-F578-300B-A8913A73E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627" y="2810160"/>
            <a:ext cx="23114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5BBED8B-5178-CEE6-2786-92D376D21E9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9863471" y="4383373"/>
            <a:ext cx="1490329" cy="142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4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6505-127B-8F96-855E-7AF8B5BE4ED6}"/>
              </a:ext>
            </a:extLst>
          </p:cNvPr>
          <p:cNvSpPr>
            <a:spLocks noGrp="1"/>
          </p:cNvSpPr>
          <p:nvPr>
            <p:ph type="title"/>
          </p:nvPr>
        </p:nvSpPr>
        <p:spPr/>
        <p:txBody>
          <a:bodyPr/>
          <a:lstStyle/>
          <a:p>
            <a:r>
              <a:rPr lang="en-GB" sz="2800" b="1" dirty="0">
                <a:effectLst/>
                <a:latin typeface="Arial" panose="020B0604020202020204" pitchFamily="34" charset="0"/>
                <a:ea typeface="Times New Roman" panose="02020603050405020304" pitchFamily="18" charset="0"/>
              </a:rPr>
              <a:t>Pricking Out</a:t>
            </a:r>
            <a:br>
              <a:rPr lang="en-NZ" sz="1800" dirty="0">
                <a:effectLst/>
                <a:latin typeface="Times New Roman" panose="02020603050405020304" pitchFamily="18" charset="0"/>
                <a:ea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733937A6-E94B-0DFA-CD90-0EA0C75E4D0F}"/>
              </a:ext>
            </a:extLst>
          </p:cNvPr>
          <p:cNvSpPr>
            <a:spLocks noGrp="1"/>
          </p:cNvSpPr>
          <p:nvPr>
            <p:ph sz="half" idx="1"/>
          </p:nvPr>
        </p:nvSpPr>
        <p:spPr>
          <a:xfrm>
            <a:off x="673608" y="1496441"/>
            <a:ext cx="5181600" cy="4351338"/>
          </a:xfrm>
        </p:spPr>
        <p:txBody>
          <a:bodyPr>
            <a:normAutofit fontScale="85000" lnSpcReduction="10000"/>
          </a:bodyPr>
          <a:lstStyle/>
          <a:p>
            <a:pPr>
              <a:lnSpc>
                <a:spcPct val="150000"/>
              </a:lnSpc>
              <a:tabLst>
                <a:tab pos="2637155" algn="ctr"/>
                <a:tab pos="5274310" algn="r"/>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When seedlings have grown their first true leaves they will need to be pricked out. This is when they are lifted from the punnet, separated and replanted with more growing space between them. </a:t>
            </a:r>
          </a:p>
          <a:p>
            <a:pPr>
              <a:lnSpc>
                <a:spcPct val="150000"/>
              </a:lnSpc>
              <a:tabLst>
                <a:tab pos="2637155" algn="ctr"/>
                <a:tab pos="5274310" algn="r"/>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Pricking out is necessary because crowded seedlings compete with each other for light, water, nutrients, air and space to spread roots and leaves.</a:t>
            </a:r>
            <a:endParaRPr lang="en-NZ" sz="1800" dirty="0">
              <a:effectLst/>
              <a:latin typeface="Times New Roman" panose="02020603050405020304" pitchFamily="18" charset="0"/>
              <a:ea typeface="Times New Roman" panose="02020603050405020304" pitchFamily="18" charset="0"/>
            </a:endParaRPr>
          </a:p>
          <a:p>
            <a:pPr>
              <a:lnSpc>
                <a:spcPct val="150000"/>
              </a:lnSpc>
              <a:tabLst>
                <a:tab pos="2637155" algn="ctr"/>
                <a:tab pos="5274310" algn="r"/>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 P</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ricked out seedlings can be graded for size. All seedlings at the same age and development can be grown together.</a:t>
            </a:r>
            <a:endParaRPr lang="en-NZ" sz="1800" dirty="0">
              <a:effectLst/>
              <a:latin typeface="Times New Roman" panose="02020603050405020304" pitchFamily="18" charset="0"/>
              <a:ea typeface="Times New Roman" panose="02020603050405020304" pitchFamily="18" charset="0"/>
            </a:endParaRPr>
          </a:p>
          <a:p>
            <a:pPr>
              <a:lnSpc>
                <a:spcPct val="150000"/>
              </a:lnSpc>
              <a:tabLst>
                <a:tab pos="2637155" algn="ctr"/>
                <a:tab pos="5274310" algn="r"/>
                <a:tab pos="457200" algn="l"/>
              </a:tabLst>
            </a:pP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Content Placeholder 3">
            <a:extLst>
              <a:ext uri="{FF2B5EF4-FFF2-40B4-BE49-F238E27FC236}">
                <a16:creationId xmlns:a16="http://schemas.microsoft.com/office/drawing/2014/main" id="{7470154A-24CC-6255-258A-08066AD58F1F}"/>
              </a:ext>
            </a:extLst>
          </p:cNvPr>
          <p:cNvSpPr>
            <a:spLocks noGrp="1"/>
          </p:cNvSpPr>
          <p:nvPr>
            <p:ph sz="half" idx="2"/>
          </p:nvPr>
        </p:nvSpPr>
        <p:spPr>
          <a:xfrm>
            <a:off x="6096000" y="1593565"/>
            <a:ext cx="5181600" cy="4351338"/>
          </a:xfrm>
        </p:spPr>
        <p:txBody>
          <a:bodyPr>
            <a:normAutofit fontScale="85000" lnSpcReduction="10000"/>
          </a:bodyPr>
          <a:lstStyle/>
          <a:p>
            <a:endParaRPr lang="en-NZ" dirty="0"/>
          </a:p>
        </p:txBody>
      </p:sp>
      <p:pic>
        <p:nvPicPr>
          <p:cNvPr id="10242" name="Picture 2">
            <a:extLst>
              <a:ext uri="{FF2B5EF4-FFF2-40B4-BE49-F238E27FC236}">
                <a16:creationId xmlns:a16="http://schemas.microsoft.com/office/drawing/2014/main" id="{81DF66CF-DB20-A61B-557B-16C3FD536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867" y="2859278"/>
            <a:ext cx="4572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5751883-5265-B957-7549-F281EA531A02}"/>
              </a:ext>
            </a:extLst>
          </p:cNvPr>
          <p:cNvSpPr txBox="1"/>
          <p:nvPr/>
        </p:nvSpPr>
        <p:spPr>
          <a:xfrm>
            <a:off x="6475666" y="2859278"/>
            <a:ext cx="1845373" cy="369332"/>
          </a:xfrm>
          <a:prstGeom prst="rect">
            <a:avLst/>
          </a:prstGeom>
          <a:solidFill>
            <a:schemeClr val="bg1"/>
          </a:solidFill>
          <a:ln>
            <a:solidFill>
              <a:schemeClr val="bg1"/>
            </a:solidFill>
          </a:ln>
        </p:spPr>
        <p:txBody>
          <a:bodyPr wrap="square" rtlCol="0">
            <a:spAutoFit/>
          </a:bodyPr>
          <a:lstStyle/>
          <a:p>
            <a:endParaRPr lang="en-NZ" dirty="0"/>
          </a:p>
        </p:txBody>
      </p:sp>
    </p:spTree>
    <p:extLst>
      <p:ext uri="{BB962C8B-B14F-4D97-AF65-F5344CB8AC3E}">
        <p14:creationId xmlns:p14="http://schemas.microsoft.com/office/powerpoint/2010/main" val="348997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C291-56BE-4851-55EB-070A59125E58}"/>
              </a:ext>
            </a:extLst>
          </p:cNvPr>
          <p:cNvSpPr>
            <a:spLocks noGrp="1"/>
          </p:cNvSpPr>
          <p:nvPr>
            <p:ph type="title"/>
          </p:nvPr>
        </p:nvSpPr>
        <p:spPr/>
        <p:txBody>
          <a:bodyPr/>
          <a:lstStyle/>
          <a:p>
            <a:r>
              <a:rPr lang="en-GB" sz="3600" b="1" dirty="0">
                <a:effectLst/>
                <a:latin typeface="Arial" panose="020B0604020202020204" pitchFamily="34" charset="0"/>
                <a:ea typeface="Times New Roman" panose="02020603050405020304" pitchFamily="18" charset="0"/>
              </a:rPr>
              <a:t>Thinning Out</a:t>
            </a:r>
            <a:br>
              <a:rPr lang="en-NZ" sz="1800" dirty="0">
                <a:effectLst/>
                <a:latin typeface="Times New Roman" panose="02020603050405020304" pitchFamily="18" charset="0"/>
                <a:ea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C52E99DD-8F42-AD39-2E82-F34C8E1D029A}"/>
              </a:ext>
            </a:extLst>
          </p:cNvPr>
          <p:cNvSpPr>
            <a:spLocks noGrp="1"/>
          </p:cNvSpPr>
          <p:nvPr>
            <p:ph idx="1"/>
          </p:nvPr>
        </p:nvSpPr>
        <p:spPr>
          <a:xfrm>
            <a:off x="1158240" y="1542161"/>
            <a:ext cx="9019032" cy="4351338"/>
          </a:xfrm>
        </p:spPr>
        <p:txBody>
          <a:bodyPr/>
          <a:lstStyle/>
          <a:p>
            <a:pPr>
              <a:lnSpc>
                <a:spcPct val="150000"/>
              </a:lnSpc>
              <a:spcBef>
                <a:spcPts val="600"/>
              </a:spcBef>
              <a:spcAft>
                <a:spcPts val="600"/>
              </a:spcAf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Most seeds that have been sown outside in a drill produce more seedlings than needed. The unwanted seedlings should be removed as soon as possible. Pull them out carefully by hand, leaving just the strongest ones at the correct spacing. Water the seedlings after thinning them out. If you allow the seedlings to stay overcrowded they will become long and week and more susceptible to diseases.</a:t>
            </a:r>
            <a:endParaRPr lang="en-NZ" sz="1800" dirty="0">
              <a:effectLst/>
              <a:latin typeface="Times New Roman" panose="02020603050405020304" pitchFamily="18" charset="0"/>
              <a:ea typeface="Times New Roman" panose="02020603050405020304" pitchFamily="18" charset="0"/>
            </a:endParaRPr>
          </a:p>
          <a:p>
            <a:endParaRPr lang="en-NZ" dirty="0"/>
          </a:p>
        </p:txBody>
      </p:sp>
      <p:pic>
        <p:nvPicPr>
          <p:cNvPr id="11266" name="Picture 2">
            <a:extLst>
              <a:ext uri="{FF2B5EF4-FFF2-40B4-BE49-F238E27FC236}">
                <a16:creationId xmlns:a16="http://schemas.microsoft.com/office/drawing/2014/main" id="{054B44BB-0E72-E1D7-2CD7-C03351506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43" y="3964750"/>
            <a:ext cx="7167626" cy="17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72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78AA-304E-A875-57CB-41C5FBEB0343}"/>
              </a:ext>
            </a:extLst>
          </p:cNvPr>
          <p:cNvSpPr>
            <a:spLocks noGrp="1"/>
          </p:cNvSpPr>
          <p:nvPr>
            <p:ph type="title"/>
          </p:nvPr>
        </p:nvSpPr>
        <p:spPr/>
        <p:txBody>
          <a:bodyPr/>
          <a:lstStyle/>
          <a:p>
            <a:r>
              <a:rPr lang="en-GB" sz="4400" b="1" dirty="0">
                <a:effectLst/>
                <a:latin typeface="Arial" panose="020B0604020202020204" pitchFamily="34" charset="0"/>
                <a:ea typeface="Times New Roman" panose="02020603050405020304" pitchFamily="18" charset="0"/>
              </a:rPr>
              <a:t>Transplanting Seedling</a:t>
            </a:r>
            <a:endParaRPr lang="en-NZ" dirty="0"/>
          </a:p>
        </p:txBody>
      </p:sp>
      <p:sp>
        <p:nvSpPr>
          <p:cNvPr id="3" name="Content Placeholder 2">
            <a:extLst>
              <a:ext uri="{FF2B5EF4-FFF2-40B4-BE49-F238E27FC236}">
                <a16:creationId xmlns:a16="http://schemas.microsoft.com/office/drawing/2014/main" id="{D24F6590-B148-0430-CB86-6FF1F78F61E2}"/>
              </a:ext>
            </a:extLst>
          </p:cNvPr>
          <p:cNvSpPr>
            <a:spLocks noGrp="1"/>
          </p:cNvSpPr>
          <p:nvPr>
            <p:ph sz="half" idx="1"/>
          </p:nvPr>
        </p:nvSpPr>
        <p:spPr/>
        <p:txBody>
          <a:bodyPr>
            <a:normAutofit/>
          </a:bodyPr>
          <a:lstStyle/>
          <a:p>
            <a:pPr marL="0" indent="0">
              <a:lnSpc>
                <a:spcPct val="150000"/>
              </a:lnSpc>
              <a:spcBef>
                <a:spcPts val="600"/>
              </a:spcBef>
              <a:spcAft>
                <a:spcPts val="600"/>
              </a:spcAft>
              <a:buNone/>
            </a:pPr>
            <a:r>
              <a:rPr lang="en-NZ" sz="2000" dirty="0">
                <a:latin typeface="Arial" panose="020B0604020202020204" pitchFamily="34" charset="0"/>
                <a:cs typeface="Arial" panose="020B0604020202020204" pitchFamily="34" charset="0"/>
              </a:rPr>
              <a:t>Step 1</a:t>
            </a:r>
          </a:p>
          <a:p>
            <a:pPr marL="0" indent="0">
              <a:lnSpc>
                <a:spcPct val="150000"/>
              </a:lnSpc>
              <a:spcBef>
                <a:spcPts val="600"/>
              </a:spcBef>
              <a:spcAft>
                <a:spcPts val="600"/>
              </a:spcAft>
              <a:buNone/>
            </a:pPr>
            <a:r>
              <a:rPr lang="en-NZ" sz="2000" dirty="0">
                <a:latin typeface="Arial" panose="020B0604020202020204" pitchFamily="34" charset="0"/>
                <a:cs typeface="Arial" panose="020B0604020202020204" pitchFamily="34" charset="0"/>
              </a:rPr>
              <a:t>Water the plants the day before transplanting. This helps them to be full of moisture when you plant them. It also helps to hold the medium around the roots when you take them out of the container.</a:t>
            </a:r>
          </a:p>
        </p:txBody>
      </p:sp>
      <p:pic>
        <p:nvPicPr>
          <p:cNvPr id="18434" name="Picture 2" descr="How plants absorb water / RHS Gardening">
            <a:extLst>
              <a:ext uri="{FF2B5EF4-FFF2-40B4-BE49-F238E27FC236}">
                <a16:creationId xmlns:a16="http://schemas.microsoft.com/office/drawing/2014/main" id="{64135F46-3106-20CC-8B00-3ABC6D80018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0014" y="2315184"/>
            <a:ext cx="5296310" cy="351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1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F72A2-327C-FEB1-FA19-2D0593E8FBDF}"/>
              </a:ext>
            </a:extLst>
          </p:cNvPr>
          <p:cNvSpPr>
            <a:spLocks noGrp="1"/>
          </p:cNvSpPr>
          <p:nvPr>
            <p:ph sz="half" idx="1"/>
          </p:nvPr>
        </p:nvSpPr>
        <p:spPr>
          <a:xfrm>
            <a:off x="838200" y="923544"/>
            <a:ext cx="5608320" cy="5253419"/>
          </a:xfrm>
        </p:spPr>
        <p:txBody>
          <a:bodyPr>
            <a:normAutofit/>
          </a:bodyPr>
          <a:lstStyle/>
          <a:p>
            <a:pPr marL="0" indent="0">
              <a:lnSpc>
                <a:spcPct val="150000"/>
              </a:lnSpc>
              <a:spcBef>
                <a:spcPts val="600"/>
              </a:spcBef>
              <a:spcAft>
                <a:spcPts val="600"/>
              </a:spcAft>
              <a:buNone/>
            </a:pPr>
            <a:r>
              <a:rPr lang="en-NZ" sz="1800" dirty="0"/>
              <a:t>Step 2</a:t>
            </a:r>
          </a:p>
          <a:p>
            <a:pPr marL="0" indent="0">
              <a:lnSpc>
                <a:spcPct val="150000"/>
              </a:lnSpc>
              <a:spcBef>
                <a:spcPts val="600"/>
              </a:spcBef>
              <a:spcAft>
                <a:spcPts val="600"/>
              </a:spcAft>
              <a:buNone/>
            </a:pPr>
            <a:r>
              <a:rPr lang="en-NZ" sz="1800" dirty="0"/>
              <a:t>Make the planting hole deep enough to take the roots without bending them. Do this with a trowel</a:t>
            </a:r>
          </a:p>
          <a:p>
            <a:pPr marL="0" indent="0">
              <a:lnSpc>
                <a:spcPct val="150000"/>
              </a:lnSpc>
              <a:spcBef>
                <a:spcPts val="600"/>
              </a:spcBef>
              <a:spcAft>
                <a:spcPts val="600"/>
              </a:spcAft>
              <a:buNone/>
            </a:pPr>
            <a:r>
              <a:rPr lang="en-NZ" sz="1800" dirty="0"/>
              <a:t>Step 3</a:t>
            </a:r>
          </a:p>
          <a:p>
            <a:pPr marL="0" indent="0">
              <a:lnSpc>
                <a:spcPct val="150000"/>
              </a:lnSpc>
              <a:spcBef>
                <a:spcPts val="600"/>
              </a:spcBef>
              <a:spcAft>
                <a:spcPts val="600"/>
              </a:spcAft>
              <a:buNone/>
            </a:pPr>
            <a:r>
              <a:rPr lang="en-NZ" sz="1800" dirty="0"/>
              <a:t>Disturb the roots as little as possible. It the roots of several plants have joined in the container cut them with a knife.</a:t>
            </a:r>
          </a:p>
          <a:p>
            <a:pPr marL="0" indent="0">
              <a:lnSpc>
                <a:spcPct val="150000"/>
              </a:lnSpc>
              <a:spcBef>
                <a:spcPts val="600"/>
              </a:spcBef>
              <a:spcAft>
                <a:spcPts val="600"/>
              </a:spcAft>
              <a:buNone/>
            </a:pPr>
            <a:r>
              <a:rPr lang="en-NZ" sz="1800" dirty="0"/>
              <a:t>Step 4 </a:t>
            </a:r>
          </a:p>
          <a:p>
            <a:pPr marL="0" indent="0">
              <a:lnSpc>
                <a:spcPct val="150000"/>
              </a:lnSpc>
              <a:spcBef>
                <a:spcPts val="600"/>
              </a:spcBef>
              <a:spcAft>
                <a:spcPts val="600"/>
              </a:spcAft>
              <a:buNone/>
            </a:pPr>
            <a:r>
              <a:rPr lang="en-NZ" sz="1800" dirty="0"/>
              <a:t>Lift each plant out with a block of the growing medium around its roots</a:t>
            </a:r>
          </a:p>
          <a:p>
            <a:pPr marL="0" indent="0">
              <a:lnSpc>
                <a:spcPct val="150000"/>
              </a:lnSpc>
              <a:spcBef>
                <a:spcPts val="600"/>
              </a:spcBef>
              <a:spcAft>
                <a:spcPts val="600"/>
              </a:spcAft>
              <a:buNone/>
            </a:pPr>
            <a:endParaRPr lang="en-NZ" sz="1800" dirty="0"/>
          </a:p>
        </p:txBody>
      </p:sp>
      <p:pic>
        <p:nvPicPr>
          <p:cNvPr id="6" name="Picture 5">
            <a:extLst>
              <a:ext uri="{FF2B5EF4-FFF2-40B4-BE49-F238E27FC236}">
                <a16:creationId xmlns:a16="http://schemas.microsoft.com/office/drawing/2014/main" id="{9B11E451-A098-1461-9A9B-959D49EB6898}"/>
              </a:ext>
            </a:extLst>
          </p:cNvPr>
          <p:cNvPicPr>
            <a:picLocks noChangeAspect="1"/>
          </p:cNvPicPr>
          <p:nvPr/>
        </p:nvPicPr>
        <p:blipFill>
          <a:blip r:embed="rId2"/>
          <a:stretch>
            <a:fillRect/>
          </a:stretch>
        </p:blipFill>
        <p:spPr>
          <a:xfrm>
            <a:off x="7599550" y="941832"/>
            <a:ext cx="3235202" cy="1901522"/>
          </a:xfrm>
          <a:prstGeom prst="rect">
            <a:avLst/>
          </a:prstGeom>
        </p:spPr>
      </p:pic>
      <p:pic>
        <p:nvPicPr>
          <p:cNvPr id="5" name="Content Placeholder 5">
            <a:extLst>
              <a:ext uri="{FF2B5EF4-FFF2-40B4-BE49-F238E27FC236}">
                <a16:creationId xmlns:a16="http://schemas.microsoft.com/office/drawing/2014/main" id="{80CAE7D8-EFC8-91A5-6B48-2E90A8A0D80B}"/>
              </a:ext>
            </a:extLst>
          </p:cNvPr>
          <p:cNvPicPr>
            <a:picLocks noGrp="1" noChangeAspect="1"/>
          </p:cNvPicPr>
          <p:nvPr>
            <p:ph sz="half" idx="2"/>
          </p:nvPr>
        </p:nvPicPr>
        <p:blipFill>
          <a:blip r:embed="rId3"/>
          <a:stretch>
            <a:fillRect/>
          </a:stretch>
        </p:blipFill>
        <p:spPr>
          <a:xfrm>
            <a:off x="6446520" y="2947523"/>
            <a:ext cx="2133898" cy="1914792"/>
          </a:xfrm>
        </p:spPr>
      </p:pic>
      <p:pic>
        <p:nvPicPr>
          <p:cNvPr id="7" name="Picture 6">
            <a:extLst>
              <a:ext uri="{FF2B5EF4-FFF2-40B4-BE49-F238E27FC236}">
                <a16:creationId xmlns:a16="http://schemas.microsoft.com/office/drawing/2014/main" id="{8930D2F1-2073-D1E4-B79B-C1D77FD6A6DE}"/>
              </a:ext>
            </a:extLst>
          </p:cNvPr>
          <p:cNvPicPr>
            <a:picLocks noChangeAspect="1"/>
          </p:cNvPicPr>
          <p:nvPr/>
        </p:nvPicPr>
        <p:blipFill>
          <a:blip r:embed="rId4"/>
          <a:stretch>
            <a:fillRect/>
          </a:stretch>
        </p:blipFill>
        <p:spPr>
          <a:xfrm>
            <a:off x="8948539" y="4496745"/>
            <a:ext cx="1886213" cy="1419423"/>
          </a:xfrm>
          <a:prstGeom prst="rect">
            <a:avLst/>
          </a:prstGeom>
        </p:spPr>
      </p:pic>
    </p:spTree>
    <p:extLst>
      <p:ext uri="{BB962C8B-B14F-4D97-AF65-F5344CB8AC3E}">
        <p14:creationId xmlns:p14="http://schemas.microsoft.com/office/powerpoint/2010/main" val="100405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2E24B-CF5E-D54C-B363-D48B16E89F6F}"/>
              </a:ext>
            </a:extLst>
          </p:cNvPr>
          <p:cNvSpPr>
            <a:spLocks noGrp="1"/>
          </p:cNvSpPr>
          <p:nvPr>
            <p:ph sz="half" idx="1"/>
          </p:nvPr>
        </p:nvSpPr>
        <p:spPr>
          <a:xfrm>
            <a:off x="838200" y="1069848"/>
            <a:ext cx="5181600" cy="5107115"/>
          </a:xfrm>
        </p:spPr>
        <p:txBody>
          <a:bodyPr>
            <a:normAutofit/>
          </a:bodyPr>
          <a:lstStyle/>
          <a:p>
            <a:pPr marL="0" indent="0">
              <a:lnSpc>
                <a:spcPct val="150000"/>
              </a:lnSpc>
              <a:spcBef>
                <a:spcPts val="600"/>
              </a:spcBef>
              <a:spcAft>
                <a:spcPts val="600"/>
              </a:spcAft>
              <a:buNone/>
            </a:pPr>
            <a:r>
              <a:rPr lang="en-NZ" sz="1800" dirty="0"/>
              <a:t>Step 5</a:t>
            </a:r>
          </a:p>
          <a:p>
            <a:pPr marL="0" indent="0">
              <a:lnSpc>
                <a:spcPct val="150000"/>
              </a:lnSpc>
              <a:spcBef>
                <a:spcPts val="600"/>
              </a:spcBef>
              <a:spcAft>
                <a:spcPts val="600"/>
              </a:spcAft>
              <a:buNone/>
            </a:pPr>
            <a:r>
              <a:rPr lang="en-NZ" sz="1800" dirty="0"/>
              <a:t>Set the plant in the soil slightly lower than it has been, but do not bury the leaves</a:t>
            </a:r>
          </a:p>
          <a:p>
            <a:pPr marL="0" indent="0">
              <a:lnSpc>
                <a:spcPct val="150000"/>
              </a:lnSpc>
              <a:spcBef>
                <a:spcPts val="600"/>
              </a:spcBef>
              <a:spcAft>
                <a:spcPts val="600"/>
              </a:spcAft>
              <a:buNone/>
            </a:pPr>
            <a:endParaRPr lang="en-NZ" sz="1800" dirty="0"/>
          </a:p>
          <a:p>
            <a:pPr marL="0" indent="0">
              <a:lnSpc>
                <a:spcPct val="150000"/>
              </a:lnSpc>
              <a:spcBef>
                <a:spcPts val="600"/>
              </a:spcBef>
              <a:spcAft>
                <a:spcPts val="600"/>
              </a:spcAft>
              <a:buNone/>
            </a:pPr>
            <a:r>
              <a:rPr lang="en-NZ" sz="1800" dirty="0"/>
              <a:t>Step 6</a:t>
            </a:r>
          </a:p>
          <a:p>
            <a:pPr marL="0" indent="0">
              <a:lnSpc>
                <a:spcPct val="150000"/>
              </a:lnSpc>
              <a:spcBef>
                <a:spcPts val="600"/>
              </a:spcBef>
              <a:spcAft>
                <a:spcPts val="600"/>
              </a:spcAft>
              <a:buNone/>
            </a:pPr>
            <a:r>
              <a:rPr lang="en-NZ" sz="1800" dirty="0"/>
              <a:t>Put moist soil, rather than dry surface soil, into the hole and press the soil firmly around the roots</a:t>
            </a:r>
          </a:p>
        </p:txBody>
      </p:sp>
      <p:pic>
        <p:nvPicPr>
          <p:cNvPr id="6" name="Content Placeholder 5">
            <a:extLst>
              <a:ext uri="{FF2B5EF4-FFF2-40B4-BE49-F238E27FC236}">
                <a16:creationId xmlns:a16="http://schemas.microsoft.com/office/drawing/2014/main" id="{6721DD11-843F-AE09-8B01-EECAB357E396}"/>
              </a:ext>
            </a:extLst>
          </p:cNvPr>
          <p:cNvPicPr>
            <a:picLocks noGrp="1" noChangeAspect="1"/>
          </p:cNvPicPr>
          <p:nvPr>
            <p:ph sz="half" idx="2"/>
          </p:nvPr>
        </p:nvPicPr>
        <p:blipFill>
          <a:blip r:embed="rId2"/>
          <a:stretch>
            <a:fillRect/>
          </a:stretch>
        </p:blipFill>
        <p:spPr>
          <a:xfrm>
            <a:off x="6581842" y="1069848"/>
            <a:ext cx="3379723" cy="1512743"/>
          </a:xfrm>
        </p:spPr>
      </p:pic>
      <p:pic>
        <p:nvPicPr>
          <p:cNvPr id="8" name="Picture 7">
            <a:extLst>
              <a:ext uri="{FF2B5EF4-FFF2-40B4-BE49-F238E27FC236}">
                <a16:creationId xmlns:a16="http://schemas.microsoft.com/office/drawing/2014/main" id="{97107DBB-BAAD-180A-E502-F52FD5F75B44}"/>
              </a:ext>
            </a:extLst>
          </p:cNvPr>
          <p:cNvPicPr>
            <a:picLocks noChangeAspect="1"/>
          </p:cNvPicPr>
          <p:nvPr/>
        </p:nvPicPr>
        <p:blipFill>
          <a:blip r:embed="rId3"/>
          <a:stretch>
            <a:fillRect/>
          </a:stretch>
        </p:blipFill>
        <p:spPr>
          <a:xfrm>
            <a:off x="6023489" y="3623405"/>
            <a:ext cx="4496427" cy="2057687"/>
          </a:xfrm>
          <a:prstGeom prst="rect">
            <a:avLst/>
          </a:prstGeom>
        </p:spPr>
      </p:pic>
    </p:spTree>
    <p:extLst>
      <p:ext uri="{BB962C8B-B14F-4D97-AF65-F5344CB8AC3E}">
        <p14:creationId xmlns:p14="http://schemas.microsoft.com/office/powerpoint/2010/main" val="402728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2631-1443-DE17-BD69-15B64D00A336}"/>
              </a:ext>
            </a:extLst>
          </p:cNvPr>
          <p:cNvSpPr>
            <a:spLocks noGrp="1"/>
          </p:cNvSpPr>
          <p:nvPr>
            <p:ph type="title"/>
          </p:nvPr>
        </p:nvSpPr>
        <p:spPr>
          <a:xfrm>
            <a:off x="838200" y="365125"/>
            <a:ext cx="10515600" cy="869315"/>
          </a:xfrm>
        </p:spPr>
        <p:txBody>
          <a:bodyPr>
            <a:normAutofit/>
          </a:bodyPr>
          <a:lstStyle/>
          <a:p>
            <a:r>
              <a:rPr lang="en-NZ" sz="2400" dirty="0"/>
              <a:t>Exercises</a:t>
            </a:r>
          </a:p>
        </p:txBody>
      </p:sp>
      <p:sp>
        <p:nvSpPr>
          <p:cNvPr id="3" name="Content Placeholder 2">
            <a:extLst>
              <a:ext uri="{FF2B5EF4-FFF2-40B4-BE49-F238E27FC236}">
                <a16:creationId xmlns:a16="http://schemas.microsoft.com/office/drawing/2014/main" id="{D33D5C99-A9DA-F7BA-FE5C-0839215FBBCD}"/>
              </a:ext>
            </a:extLst>
          </p:cNvPr>
          <p:cNvSpPr>
            <a:spLocks noGrp="1"/>
          </p:cNvSpPr>
          <p:nvPr>
            <p:ph sz="half" idx="1"/>
          </p:nvPr>
        </p:nvSpPr>
        <p:spPr>
          <a:xfrm>
            <a:off x="598741" y="1258696"/>
            <a:ext cx="5181600" cy="4849495"/>
          </a:xfrm>
        </p:spPr>
        <p:txBody>
          <a:bodyPr/>
          <a:lstStyle/>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What type of seeds are sown in containers and why?</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Name </a:t>
            </a:r>
            <a:r>
              <a:rPr lang="en-GB" sz="1800" b="1" i="1" dirty="0">
                <a:effectLst/>
                <a:latin typeface="Calibri" panose="020F0502020204030204" pitchFamily="34" charset="0"/>
                <a:ea typeface="Times New Roman" panose="02020603050405020304" pitchFamily="18" charset="0"/>
              </a:rPr>
              <a:t>three</a:t>
            </a:r>
            <a:r>
              <a:rPr lang="en-GB" sz="1800" i="1" dirty="0">
                <a:effectLst/>
                <a:latin typeface="Calibri" panose="020F0502020204030204" pitchFamily="34" charset="0"/>
                <a:ea typeface="Times New Roman" panose="02020603050405020304" pitchFamily="18" charset="0"/>
              </a:rPr>
              <a:t> different vegetable plants that you would sow their seeds into containers.</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List the steps involved in sowing seeds in containers and explain why each step is carried out.</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Lists the advantages of growing seeds in containers.</a:t>
            </a:r>
          </a:p>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Describe the advantages of sowing seeds in cells compared to punnets.</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2637155" algn="ctr"/>
                <a:tab pos="5274310" algn="r"/>
                <a:tab pos="457200" algn="l"/>
              </a:tabLst>
            </a:pPr>
            <a:r>
              <a:rPr lang="en-NZ" sz="1800" i="1" dirty="0">
                <a:effectLst/>
                <a:latin typeface="Calibri" panose="020F0502020204030204" pitchFamily="34" charset="0"/>
                <a:ea typeface="Times New Roman" panose="02020603050405020304" pitchFamily="18" charset="0"/>
              </a:rPr>
              <a:t>Pumpkin seeds are large. Explain how you would sow them and discuss why you chose this method.</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7200" algn="l"/>
              </a:tabLst>
            </a:pPr>
            <a:endParaRPr lang="en-NZ" sz="1800" dirty="0">
              <a:effectLst/>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60151948-513E-1AF2-FEF4-3D20C135F505}"/>
              </a:ext>
            </a:extLst>
          </p:cNvPr>
          <p:cNvSpPr>
            <a:spLocks noGrp="1"/>
          </p:cNvSpPr>
          <p:nvPr>
            <p:ph sz="half" idx="2"/>
          </p:nvPr>
        </p:nvSpPr>
        <p:spPr>
          <a:xfrm>
            <a:off x="6172200" y="1907921"/>
            <a:ext cx="5181600" cy="4351338"/>
          </a:xfrm>
        </p:spPr>
        <p:txBody>
          <a:bodyPr/>
          <a:lstStyle/>
          <a:p>
            <a:endParaRPr lang="en-NZ" dirty="0"/>
          </a:p>
        </p:txBody>
      </p:sp>
      <p:pic>
        <p:nvPicPr>
          <p:cNvPr id="14338" name="Picture 2" descr="Sowing seeds into cells - POD | Easy ...">
            <a:extLst>
              <a:ext uri="{FF2B5EF4-FFF2-40B4-BE49-F238E27FC236}">
                <a16:creationId xmlns:a16="http://schemas.microsoft.com/office/drawing/2014/main" id="{3A1BAD17-F318-6600-7F59-6F0631D6A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340993"/>
            <a:ext cx="2585016" cy="172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Beginner's Guide to Vegetable Gardening ...">
            <a:extLst>
              <a:ext uri="{FF2B5EF4-FFF2-40B4-BE49-F238E27FC236}">
                <a16:creationId xmlns:a16="http://schemas.microsoft.com/office/drawing/2014/main" id="{05C54D60-1790-E168-7F66-31C24E5CE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458" y="1340992"/>
            <a:ext cx="2590801" cy="172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How to Plant Pumpkin Seeds: The Best ...">
            <a:extLst>
              <a:ext uri="{FF2B5EF4-FFF2-40B4-BE49-F238E27FC236}">
                <a16:creationId xmlns:a16="http://schemas.microsoft.com/office/drawing/2014/main" id="{B9B61BC5-76C5-6A52-358B-F0B54671F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919" y="3429000"/>
            <a:ext cx="3270593" cy="217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558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EE67-708E-66DC-9F03-653FCD1B298A}"/>
              </a:ext>
            </a:extLst>
          </p:cNvPr>
          <p:cNvSpPr>
            <a:spLocks noGrp="1"/>
          </p:cNvSpPr>
          <p:nvPr>
            <p:ph type="title"/>
          </p:nvPr>
        </p:nvSpPr>
        <p:spPr>
          <a:xfrm>
            <a:off x="838200" y="365125"/>
            <a:ext cx="10515600" cy="613283"/>
          </a:xfrm>
        </p:spPr>
        <p:txBody>
          <a:bodyPr>
            <a:normAutofit/>
          </a:bodyPr>
          <a:lstStyle/>
          <a:p>
            <a:r>
              <a:rPr lang="en-NZ" sz="2800" dirty="0"/>
              <a:t>Exercises</a:t>
            </a:r>
          </a:p>
        </p:txBody>
      </p:sp>
      <p:sp>
        <p:nvSpPr>
          <p:cNvPr id="3" name="Content Placeholder 2">
            <a:extLst>
              <a:ext uri="{FF2B5EF4-FFF2-40B4-BE49-F238E27FC236}">
                <a16:creationId xmlns:a16="http://schemas.microsoft.com/office/drawing/2014/main" id="{A78BB30C-E1D2-F084-9AB5-164A5D829F15}"/>
              </a:ext>
            </a:extLst>
          </p:cNvPr>
          <p:cNvSpPr>
            <a:spLocks noGrp="1"/>
          </p:cNvSpPr>
          <p:nvPr>
            <p:ph sz="half" idx="1"/>
          </p:nvPr>
        </p:nvSpPr>
        <p:spPr>
          <a:xfrm>
            <a:off x="733424" y="1069244"/>
            <a:ext cx="7228237" cy="5331555"/>
          </a:xfrm>
        </p:spPr>
        <p:txBody>
          <a:bodyPr>
            <a:normAutofit fontScale="77500" lnSpcReduction="20000"/>
          </a:bodyPr>
          <a:lstStyle/>
          <a:p>
            <a:pPr marL="342900" lvl="0" indent="-342900">
              <a:lnSpc>
                <a:spcPct val="150000"/>
              </a:lnSpc>
              <a:buFont typeface="+mj-lt"/>
              <a:buAutoNum type="arabicPeriod"/>
              <a:tabLst>
                <a:tab pos="457200" algn="l"/>
              </a:tabLst>
            </a:pPr>
            <a:r>
              <a:rPr lang="en-GB" sz="2200" i="1" dirty="0">
                <a:effectLst/>
                <a:latin typeface="Calibri" panose="020F0502020204030204" pitchFamily="34" charset="0"/>
                <a:ea typeface="Times New Roman" panose="02020603050405020304" pitchFamily="18" charset="0"/>
              </a:rPr>
              <a:t>What type of seeds should be sown directly into the garden and why?</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457200" algn="l"/>
              </a:tabLst>
            </a:pPr>
            <a:r>
              <a:rPr lang="en-GB" sz="2200" i="1" dirty="0">
                <a:effectLst/>
                <a:latin typeface="Calibri" panose="020F0502020204030204" pitchFamily="34" charset="0"/>
                <a:ea typeface="Times New Roman" panose="02020603050405020304" pitchFamily="18" charset="0"/>
              </a:rPr>
              <a:t>Explain how you would sow large seeds like beans or peas directly into garden.</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Define “pricking out” and explain why seedlings are pricked out.</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At what stage of growth are seedlings pricked out and why?</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Which is the correct method to hold a seedling you are pricking out. Explain why this is the correct method.</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Name the tool used for pricking out.</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What type of media should the seedlings be transplanted into and why?</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Describe what thinning out is and explain why it is carryout.</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When is the best time of the day to thin out seedlings and why?</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Explain how you would transplant lettuce seedlings</a:t>
            </a:r>
            <a:endParaRPr lang="en-NZ" sz="2200" dirty="0">
              <a:effectLst/>
              <a:latin typeface="Times New Roman" panose="02020603050405020304" pitchFamily="18" charset="0"/>
              <a:ea typeface="Times New Roman" panose="02020603050405020304" pitchFamily="18" charset="0"/>
            </a:endParaRPr>
          </a:p>
          <a:p>
            <a:endParaRPr lang="en-NZ" dirty="0"/>
          </a:p>
        </p:txBody>
      </p:sp>
      <p:sp>
        <p:nvSpPr>
          <p:cNvPr id="4" name="Content Placeholder 3">
            <a:extLst>
              <a:ext uri="{FF2B5EF4-FFF2-40B4-BE49-F238E27FC236}">
                <a16:creationId xmlns:a16="http://schemas.microsoft.com/office/drawing/2014/main" id="{F070AE87-EB10-8FC7-2BD6-8596CAC3AD43}"/>
              </a:ext>
            </a:extLst>
          </p:cNvPr>
          <p:cNvSpPr>
            <a:spLocks noGrp="1"/>
          </p:cNvSpPr>
          <p:nvPr>
            <p:ph sz="half" idx="2"/>
          </p:nvPr>
        </p:nvSpPr>
        <p:spPr>
          <a:xfrm>
            <a:off x="8101584" y="1628235"/>
            <a:ext cx="3736848" cy="4351338"/>
          </a:xfrm>
        </p:spPr>
        <p:txBody>
          <a:bodyPr>
            <a:normAutofit fontScale="77500" lnSpcReduction="20000"/>
          </a:bodyPr>
          <a:lstStyle/>
          <a:p>
            <a:endParaRPr lang="en-NZ" dirty="0"/>
          </a:p>
        </p:txBody>
      </p:sp>
      <p:pic>
        <p:nvPicPr>
          <p:cNvPr id="16386" name="Picture 2" descr="How to Plant Lettuce: A Guide to ...">
            <a:extLst>
              <a:ext uri="{FF2B5EF4-FFF2-40B4-BE49-F238E27FC236}">
                <a16:creationId xmlns:a16="http://schemas.microsoft.com/office/drawing/2014/main" id="{CE618627-3632-444E-ECBE-D5253E531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506" y="1979136"/>
            <a:ext cx="3457003" cy="230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83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0111-C0FA-AAE5-285B-B9843F0258D8}"/>
              </a:ext>
            </a:extLst>
          </p:cNvPr>
          <p:cNvSpPr>
            <a:spLocks noGrp="1"/>
          </p:cNvSpPr>
          <p:nvPr>
            <p:ph type="ctrTitle"/>
          </p:nvPr>
        </p:nvSpPr>
        <p:spPr/>
        <p:txBody>
          <a:bodyPr/>
          <a:lstStyle/>
          <a:p>
            <a:r>
              <a:rPr lang="en-GB" sz="3200" b="1" dirty="0">
                <a:effectLst/>
                <a:latin typeface="Arial" panose="020B0604020202020204" pitchFamily="34" charset="0"/>
                <a:ea typeface="Times New Roman" panose="02020603050405020304" pitchFamily="18" charset="0"/>
                <a:cs typeface="Times New Roman" panose="02020603050405020304" pitchFamily="18" charset="0"/>
              </a:rPr>
              <a:t>Steps involved in sowing seeds in containers.</a:t>
            </a:r>
            <a:br>
              <a:rPr lang="en-NZ" sz="1800" dirty="0">
                <a:effectLst/>
                <a:latin typeface="Times New Roman" panose="02020603050405020304" pitchFamily="18" charset="0"/>
                <a:ea typeface="Times New Roman" panose="02020603050405020304" pitchFamily="18" charset="0"/>
              </a:rPr>
            </a:br>
            <a:endParaRPr lang="en-NZ" dirty="0"/>
          </a:p>
        </p:txBody>
      </p:sp>
      <p:pic>
        <p:nvPicPr>
          <p:cNvPr id="17412" name="Picture 4" descr="When To Transplant Brassicas And ...">
            <a:extLst>
              <a:ext uri="{FF2B5EF4-FFF2-40B4-BE49-F238E27FC236}">
                <a16:creationId xmlns:a16="http://schemas.microsoft.com/office/drawing/2014/main" id="{33A96B3C-23ED-66F2-80C7-401FC0395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70" y="293309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Growing Pumpkins With Children | Kids ...">
            <a:extLst>
              <a:ext uri="{FF2B5EF4-FFF2-40B4-BE49-F238E27FC236}">
                <a16:creationId xmlns:a16="http://schemas.microsoft.com/office/drawing/2014/main" id="{8CABDA96-8D7D-66EF-D4F7-3A722D64F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472" y="2952142"/>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How to Plant and Grow Giant Pumpkins ...">
            <a:extLst>
              <a:ext uri="{FF2B5EF4-FFF2-40B4-BE49-F238E27FC236}">
                <a16:creationId xmlns:a16="http://schemas.microsoft.com/office/drawing/2014/main" id="{FCD2A77B-8EDF-9208-F33B-241D5268F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999" y="307211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cow on top of it&#10;&#10;Description automatically generated">
            <a:extLst>
              <a:ext uri="{FF2B5EF4-FFF2-40B4-BE49-F238E27FC236}">
                <a16:creationId xmlns:a16="http://schemas.microsoft.com/office/drawing/2014/main" id="{1FB35211-1FFB-C26E-01FF-8891CA0BD0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53777" y="434594"/>
            <a:ext cx="1438910" cy="612140"/>
          </a:xfrm>
          <a:prstGeom prst="rect">
            <a:avLst/>
          </a:prstGeom>
          <a:noFill/>
          <a:ln>
            <a:noFill/>
          </a:ln>
        </p:spPr>
      </p:pic>
    </p:spTree>
    <p:extLst>
      <p:ext uri="{BB962C8B-B14F-4D97-AF65-F5344CB8AC3E}">
        <p14:creationId xmlns:p14="http://schemas.microsoft.com/office/powerpoint/2010/main" val="119624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908051"/>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79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9057-A992-6504-5ADF-596278B3FA56}"/>
              </a:ext>
            </a:extLst>
          </p:cNvPr>
          <p:cNvSpPr>
            <a:spLocks noGrp="1"/>
          </p:cNvSpPr>
          <p:nvPr>
            <p:ph type="title"/>
          </p:nvPr>
        </p:nvSpPr>
        <p:spPr/>
        <p:txBody>
          <a:bodyPr/>
          <a:lstStyle/>
          <a:p>
            <a:r>
              <a:rPr lang="en-NZ" dirty="0"/>
              <a:t>Equipment</a:t>
            </a:r>
          </a:p>
        </p:txBody>
      </p:sp>
      <p:sp>
        <p:nvSpPr>
          <p:cNvPr id="3" name="Content Placeholder 2">
            <a:extLst>
              <a:ext uri="{FF2B5EF4-FFF2-40B4-BE49-F238E27FC236}">
                <a16:creationId xmlns:a16="http://schemas.microsoft.com/office/drawing/2014/main" id="{C53A1222-A609-0849-A05F-A19EA9676BCD}"/>
              </a:ext>
            </a:extLst>
          </p:cNvPr>
          <p:cNvSpPr>
            <a:spLocks noGrp="1"/>
          </p:cNvSpPr>
          <p:nvPr>
            <p:ph idx="1"/>
          </p:nvPr>
        </p:nvSpPr>
        <p:spPr/>
        <p:txBody>
          <a:bodyPr>
            <a:normAutofit fontScale="92500" lnSpcReduction="20000"/>
          </a:bodyPr>
          <a:lstStyle/>
          <a:p>
            <a:r>
              <a:rPr lang="en-NZ" dirty="0"/>
              <a:t>Seeds</a:t>
            </a:r>
          </a:p>
          <a:p>
            <a:r>
              <a:rPr lang="en-NZ" dirty="0"/>
              <a:t>Seed raising mix</a:t>
            </a:r>
          </a:p>
          <a:p>
            <a:r>
              <a:rPr lang="en-NZ" dirty="0"/>
              <a:t>Potting mix</a:t>
            </a:r>
          </a:p>
          <a:p>
            <a:r>
              <a:rPr lang="en-NZ" dirty="0"/>
              <a:t>Punnets- small seeds</a:t>
            </a:r>
          </a:p>
          <a:p>
            <a:r>
              <a:rPr lang="en-NZ" dirty="0"/>
              <a:t>Pots- large seeds</a:t>
            </a:r>
          </a:p>
          <a:p>
            <a:r>
              <a:rPr lang="en-NZ" dirty="0"/>
              <a:t>Sieves</a:t>
            </a:r>
          </a:p>
          <a:p>
            <a:r>
              <a:rPr lang="en-NZ" dirty="0"/>
              <a:t>Access to water</a:t>
            </a:r>
          </a:p>
          <a:p>
            <a:r>
              <a:rPr lang="en-NZ" dirty="0"/>
              <a:t>Float to firm seed mix-(block of wood)</a:t>
            </a:r>
          </a:p>
          <a:p>
            <a:r>
              <a:rPr lang="en-NZ" dirty="0"/>
              <a:t>String lines</a:t>
            </a:r>
          </a:p>
          <a:p>
            <a:r>
              <a:rPr lang="en-NZ" dirty="0"/>
              <a:t>Rakes</a:t>
            </a:r>
          </a:p>
          <a:p>
            <a:endParaRPr lang="en-NZ" dirty="0"/>
          </a:p>
          <a:p>
            <a:endParaRPr lang="en-NZ" dirty="0"/>
          </a:p>
        </p:txBody>
      </p:sp>
    </p:spTree>
    <p:extLst>
      <p:ext uri="{BB962C8B-B14F-4D97-AF65-F5344CB8AC3E}">
        <p14:creationId xmlns:p14="http://schemas.microsoft.com/office/powerpoint/2010/main" val="29040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3165-AE01-CE4A-7B33-DDC69EC71F2E}"/>
              </a:ext>
            </a:extLst>
          </p:cNvPr>
          <p:cNvSpPr>
            <a:spLocks noGrp="1"/>
          </p:cNvSpPr>
          <p:nvPr>
            <p:ph type="title"/>
          </p:nvPr>
        </p:nvSpPr>
        <p:spPr/>
        <p:txBody>
          <a:bodyPr/>
          <a:lstStyle/>
          <a:p>
            <a:r>
              <a:rPr lang="en-NZ" dirty="0"/>
              <a:t>Step 1</a:t>
            </a:r>
          </a:p>
        </p:txBody>
      </p:sp>
      <p:sp>
        <p:nvSpPr>
          <p:cNvPr id="3" name="Content Placeholder 2">
            <a:extLst>
              <a:ext uri="{FF2B5EF4-FFF2-40B4-BE49-F238E27FC236}">
                <a16:creationId xmlns:a16="http://schemas.microsoft.com/office/drawing/2014/main" id="{D2D23F2C-A803-DB83-7256-5DBC01E8CE0C}"/>
              </a:ext>
            </a:extLst>
          </p:cNvPr>
          <p:cNvSpPr>
            <a:spLocks noGrp="1"/>
          </p:cNvSpPr>
          <p:nvPr>
            <p:ph idx="1"/>
          </p:nvPr>
        </p:nvSpPr>
        <p:spPr>
          <a:xfrm>
            <a:off x="838200" y="1825625"/>
            <a:ext cx="4794504" cy="4351338"/>
          </a:xfrm>
        </p:spPr>
        <p:txBody>
          <a:bodyPr/>
          <a:lstStyle/>
          <a:p>
            <a:pPr marL="0" lvl="0" indent="0">
              <a:lnSpc>
                <a:spcPct val="150000"/>
              </a:lnSpc>
              <a:buNone/>
              <a:tabLst>
                <a:tab pos="2286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Fill the punnet three-quarters full with sterile seed sowing mix. Level and lightly firm down the surface with a float. This makes sure that the seeds will all;</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2286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 at the same depth</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2286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come up at the same time</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2286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grow to about the same size</a:t>
            </a:r>
            <a:endParaRPr lang="en-NZ" sz="1800" dirty="0">
              <a:effectLst/>
              <a:latin typeface="Times New Roman" panose="02020603050405020304" pitchFamily="18" charset="0"/>
              <a:ea typeface="Times New Roman" panose="02020603050405020304" pitchFamily="18" charset="0"/>
            </a:endParaRPr>
          </a:p>
          <a:p>
            <a:endParaRPr lang="en-NZ" dirty="0"/>
          </a:p>
        </p:txBody>
      </p:sp>
      <p:pic>
        <p:nvPicPr>
          <p:cNvPr id="1026" name="Picture 2">
            <a:extLst>
              <a:ext uri="{FF2B5EF4-FFF2-40B4-BE49-F238E27FC236}">
                <a16:creationId xmlns:a16="http://schemas.microsoft.com/office/drawing/2014/main" id="{E9DB04FC-9007-E2F9-B8E3-908A2C223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490" y="2354771"/>
            <a:ext cx="4060000" cy="2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37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4C0-13E5-C5A9-97C0-04BA4B6D2005}"/>
              </a:ext>
            </a:extLst>
          </p:cNvPr>
          <p:cNvSpPr>
            <a:spLocks noGrp="1"/>
          </p:cNvSpPr>
          <p:nvPr>
            <p:ph type="title"/>
          </p:nvPr>
        </p:nvSpPr>
        <p:spPr/>
        <p:txBody>
          <a:bodyPr/>
          <a:lstStyle/>
          <a:p>
            <a:r>
              <a:rPr lang="en-NZ" dirty="0"/>
              <a:t>Step 2</a:t>
            </a:r>
          </a:p>
        </p:txBody>
      </p:sp>
      <p:sp>
        <p:nvSpPr>
          <p:cNvPr id="3" name="Content Placeholder 2">
            <a:extLst>
              <a:ext uri="{FF2B5EF4-FFF2-40B4-BE49-F238E27FC236}">
                <a16:creationId xmlns:a16="http://schemas.microsoft.com/office/drawing/2014/main" id="{9E29378C-12BA-9A9C-AF41-49A1999986C6}"/>
              </a:ext>
            </a:extLst>
          </p:cNvPr>
          <p:cNvSpPr>
            <a:spLocks noGrp="1"/>
          </p:cNvSpPr>
          <p:nvPr>
            <p:ph idx="1"/>
          </p:nvPr>
        </p:nvSpPr>
        <p:spPr>
          <a:xfrm>
            <a:off x="701040" y="1715897"/>
            <a:ext cx="4236720" cy="4351338"/>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Soak the growing medium by standing the filled punnet in a tray of water. The water soaks up through the drainage holes. This ensures the medium is wetted through evenly. </a:t>
            </a:r>
            <a:endParaRPr lang="en-NZ" dirty="0"/>
          </a:p>
        </p:txBody>
      </p:sp>
      <p:pic>
        <p:nvPicPr>
          <p:cNvPr id="2050" name="Picture 2">
            <a:extLst>
              <a:ext uri="{FF2B5EF4-FFF2-40B4-BE49-F238E27FC236}">
                <a16:creationId xmlns:a16="http://schemas.microsoft.com/office/drawing/2014/main" id="{9C5908D5-30D4-E322-FE84-DA6C47557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390" y="1624838"/>
            <a:ext cx="4494073" cy="23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6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2516-D0E3-96DB-AE41-716C123341EA}"/>
              </a:ext>
            </a:extLst>
          </p:cNvPr>
          <p:cNvSpPr>
            <a:spLocks noGrp="1"/>
          </p:cNvSpPr>
          <p:nvPr>
            <p:ph type="title"/>
          </p:nvPr>
        </p:nvSpPr>
        <p:spPr/>
        <p:txBody>
          <a:bodyPr/>
          <a:lstStyle/>
          <a:p>
            <a:r>
              <a:rPr lang="en-NZ" dirty="0"/>
              <a:t>Step 3</a:t>
            </a:r>
          </a:p>
        </p:txBody>
      </p:sp>
      <p:sp>
        <p:nvSpPr>
          <p:cNvPr id="3" name="Content Placeholder 2">
            <a:extLst>
              <a:ext uri="{FF2B5EF4-FFF2-40B4-BE49-F238E27FC236}">
                <a16:creationId xmlns:a16="http://schemas.microsoft.com/office/drawing/2014/main" id="{2B1BA938-6BC0-6ECF-85F9-DF4112454B42}"/>
              </a:ext>
            </a:extLst>
          </p:cNvPr>
          <p:cNvSpPr>
            <a:spLocks noGrp="1"/>
          </p:cNvSpPr>
          <p:nvPr>
            <p:ph idx="1"/>
          </p:nvPr>
        </p:nvSpPr>
        <p:spPr>
          <a:xfrm>
            <a:off x="838200" y="1825625"/>
            <a:ext cx="4757928" cy="4351338"/>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Sprinkle seeds evenly over the surface so when they germinate their roots do not tangle and the seedlings do not compete for light and water.</a:t>
            </a:r>
            <a:endParaRPr lang="en-NZ" dirty="0"/>
          </a:p>
        </p:txBody>
      </p:sp>
      <p:sp>
        <p:nvSpPr>
          <p:cNvPr id="4" name="Rectangle 2">
            <a:extLst>
              <a:ext uri="{FF2B5EF4-FFF2-40B4-BE49-F238E27FC236}">
                <a16:creationId xmlns:a16="http://schemas.microsoft.com/office/drawing/2014/main" id="{15F35766-FB30-A1E4-8AC4-F4724EE4C6C8}"/>
              </a:ext>
            </a:extLst>
          </p:cNvPr>
          <p:cNvSpPr>
            <a:spLocks noChangeArrowheads="1"/>
          </p:cNvSpPr>
          <p:nvPr/>
        </p:nvSpPr>
        <p:spPr bwMode="auto">
          <a:xfrm>
            <a:off x="6464808" y="26883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5" name="Object 4">
            <a:extLst>
              <a:ext uri="{FF2B5EF4-FFF2-40B4-BE49-F238E27FC236}">
                <a16:creationId xmlns:a16="http://schemas.microsoft.com/office/drawing/2014/main" id="{24220EC5-EE1B-9AC5-6AAE-60745AB6384E}"/>
              </a:ext>
            </a:extLst>
          </p:cNvPr>
          <p:cNvGraphicFramePr>
            <a:graphicFrameLocks noChangeAspect="1"/>
          </p:cNvGraphicFramePr>
          <p:nvPr>
            <p:extLst>
              <p:ext uri="{D42A27DB-BD31-4B8C-83A1-F6EECF244321}">
                <p14:modId xmlns:p14="http://schemas.microsoft.com/office/powerpoint/2010/main" val="2715670612"/>
              </p:ext>
            </p:extLst>
          </p:nvPr>
        </p:nvGraphicFramePr>
        <p:xfrm>
          <a:off x="5985498" y="1924431"/>
          <a:ext cx="5100078" cy="2702432"/>
        </p:xfrm>
        <a:graphic>
          <a:graphicData uri="http://schemas.openxmlformats.org/presentationml/2006/ole">
            <mc:AlternateContent xmlns:mc="http://schemas.openxmlformats.org/markup-compatibility/2006">
              <mc:Choice xmlns:v="urn:schemas-microsoft-com:vml" Requires="v">
                <p:oleObj name="Picture" r:id="rId2" imgW="2562979" imgH="1200935" progId="Word.Picture.8">
                  <p:embed/>
                </p:oleObj>
              </mc:Choice>
              <mc:Fallback>
                <p:oleObj name="Picture" r:id="rId2" imgW="2562979" imgH="1200935" progId="Word.Picture.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498" y="1924431"/>
                        <a:ext cx="5100078" cy="2702432"/>
                      </a:xfrm>
                      <a:prstGeom prst="rect">
                        <a:avLst/>
                      </a:prstGeom>
                      <a:noFill/>
                    </p:spPr>
                  </p:pic>
                </p:oleObj>
              </mc:Fallback>
            </mc:AlternateContent>
          </a:graphicData>
        </a:graphic>
      </p:graphicFrame>
    </p:spTree>
    <p:extLst>
      <p:ext uri="{BB962C8B-B14F-4D97-AF65-F5344CB8AC3E}">
        <p14:creationId xmlns:p14="http://schemas.microsoft.com/office/powerpoint/2010/main" val="250404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68AD-9726-5525-97AE-2E666009BD83}"/>
              </a:ext>
            </a:extLst>
          </p:cNvPr>
          <p:cNvSpPr>
            <a:spLocks noGrp="1"/>
          </p:cNvSpPr>
          <p:nvPr>
            <p:ph type="title"/>
          </p:nvPr>
        </p:nvSpPr>
        <p:spPr/>
        <p:txBody>
          <a:bodyPr/>
          <a:lstStyle/>
          <a:p>
            <a:r>
              <a:rPr lang="en-NZ" dirty="0"/>
              <a:t>Step 4</a:t>
            </a:r>
          </a:p>
        </p:txBody>
      </p:sp>
      <p:sp>
        <p:nvSpPr>
          <p:cNvPr id="3" name="Content Placeholder 2">
            <a:extLst>
              <a:ext uri="{FF2B5EF4-FFF2-40B4-BE49-F238E27FC236}">
                <a16:creationId xmlns:a16="http://schemas.microsoft.com/office/drawing/2014/main" id="{43C201E5-B2B3-A077-287B-CB2332FDBCD6}"/>
              </a:ext>
            </a:extLst>
          </p:cNvPr>
          <p:cNvSpPr>
            <a:spLocks noGrp="1"/>
          </p:cNvSpPr>
          <p:nvPr>
            <p:ph idx="1"/>
          </p:nvPr>
        </p:nvSpPr>
        <p:spPr>
          <a:xfrm>
            <a:off x="838200" y="1825625"/>
            <a:ext cx="4291584" cy="4351338"/>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Cover the seeds with seed raising mix to a depth of twice their diameter so the seeds will germinate evenly and have enough stored energy for the shoot to reach the surface.</a:t>
            </a:r>
            <a:endParaRPr lang="en-NZ" dirty="0"/>
          </a:p>
        </p:txBody>
      </p:sp>
      <p:pic>
        <p:nvPicPr>
          <p:cNvPr id="4098" name="Picture 2">
            <a:extLst>
              <a:ext uri="{FF2B5EF4-FFF2-40B4-BE49-F238E27FC236}">
                <a16:creationId xmlns:a16="http://schemas.microsoft.com/office/drawing/2014/main" id="{F7629620-16FB-18A5-B16C-ADE67DFFE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414" y="1825624"/>
            <a:ext cx="4795836" cy="24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8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D52F-8267-7CBF-129C-F89CE1582758}"/>
              </a:ext>
            </a:extLst>
          </p:cNvPr>
          <p:cNvSpPr>
            <a:spLocks noGrp="1"/>
          </p:cNvSpPr>
          <p:nvPr>
            <p:ph type="title"/>
          </p:nvPr>
        </p:nvSpPr>
        <p:spPr/>
        <p:txBody>
          <a:bodyPr/>
          <a:lstStyle/>
          <a:p>
            <a:r>
              <a:rPr lang="en-NZ" dirty="0"/>
              <a:t>Step 5</a:t>
            </a:r>
          </a:p>
        </p:txBody>
      </p:sp>
      <p:sp>
        <p:nvSpPr>
          <p:cNvPr id="3" name="Content Placeholder 2">
            <a:extLst>
              <a:ext uri="{FF2B5EF4-FFF2-40B4-BE49-F238E27FC236}">
                <a16:creationId xmlns:a16="http://schemas.microsoft.com/office/drawing/2014/main" id="{44AB6D78-08B1-F83A-361C-A0493DF218DF}"/>
              </a:ext>
            </a:extLst>
          </p:cNvPr>
          <p:cNvSpPr>
            <a:spLocks noGrp="1"/>
          </p:cNvSpPr>
          <p:nvPr>
            <p:ph idx="1"/>
          </p:nvPr>
        </p:nvSpPr>
        <p:spPr>
          <a:xfrm>
            <a:off x="1222248" y="1706753"/>
            <a:ext cx="4456176" cy="4351338"/>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Use a float to gently firm the surface to get good contact between the seed and growing media so the seeds get enough water and air to germinate</a:t>
            </a:r>
          </a:p>
          <a:p>
            <a:pPr marL="0" indent="0">
              <a:lnSpc>
                <a:spcPct val="150000"/>
              </a:lnSpc>
              <a:spcBef>
                <a:spcPts val="600"/>
              </a:spcBef>
              <a:spcAft>
                <a:spcPts val="600"/>
              </a:spcAft>
              <a:buNone/>
            </a:pPr>
            <a:endParaRPr lang="en-GB"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Place seeds in controlled environment.</a:t>
            </a:r>
            <a:endParaRPr lang="en-NZ" sz="1800" dirty="0">
              <a:effectLst/>
              <a:latin typeface="Times New Roman" panose="02020603050405020304" pitchFamily="18" charset="0"/>
              <a:ea typeface="Times New Roman" panose="02020603050405020304" pitchFamily="18" charset="0"/>
            </a:endParaRPr>
          </a:p>
          <a:p>
            <a:endParaRPr lang="en-NZ" dirty="0"/>
          </a:p>
        </p:txBody>
      </p:sp>
      <p:pic>
        <p:nvPicPr>
          <p:cNvPr id="5122" name="Picture 2">
            <a:extLst>
              <a:ext uri="{FF2B5EF4-FFF2-40B4-BE49-F238E27FC236}">
                <a16:creationId xmlns:a16="http://schemas.microsoft.com/office/drawing/2014/main" id="{734E2AD0-3605-1AA4-0507-992970262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968" y="1653016"/>
            <a:ext cx="4497935" cy="273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92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C730-EC40-9F5C-7F39-247C305DD9B6}"/>
              </a:ext>
            </a:extLst>
          </p:cNvPr>
          <p:cNvSpPr>
            <a:spLocks noGrp="1"/>
          </p:cNvSpPr>
          <p:nvPr>
            <p:ph type="title"/>
          </p:nvPr>
        </p:nvSpPr>
        <p:spPr/>
        <p:txBody>
          <a:bodyPr/>
          <a:lstStyle/>
          <a:p>
            <a:r>
              <a:rPr lang="en-NZ" sz="3200" b="1" dirty="0">
                <a:effectLst/>
                <a:latin typeface="Arial" panose="020B0604020202020204" pitchFamily="34" charset="0"/>
                <a:cs typeface="Times New Roman" panose="02020603050405020304" pitchFamily="18" charset="0"/>
              </a:rPr>
              <a:t>Sowing large seeds</a:t>
            </a:r>
            <a:br>
              <a:rPr lang="en-NZ" sz="1800" b="1" dirty="0">
                <a:effectLst/>
                <a:latin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6BF59A76-DB7E-253B-D298-DDC46141CB0A}"/>
              </a:ext>
            </a:extLst>
          </p:cNvPr>
          <p:cNvSpPr>
            <a:spLocks noGrp="1"/>
          </p:cNvSpPr>
          <p:nvPr>
            <p:ph sz="half" idx="1"/>
          </p:nvPr>
        </p:nvSpPr>
        <p:spPr>
          <a:xfrm>
            <a:off x="499872" y="1825625"/>
            <a:ext cx="5181600" cy="4351338"/>
          </a:xfrm>
        </p:spPr>
        <p:txBody>
          <a:bodyPr/>
          <a:lstStyle/>
          <a:p>
            <a:pPr>
              <a:lnSpc>
                <a:spcPct val="150000"/>
              </a:lnSpc>
              <a:spcBef>
                <a:spcPts val="600"/>
              </a:spcBef>
              <a:spcAft>
                <a:spcPts val="600"/>
              </a:spcAft>
            </a:pPr>
            <a:r>
              <a:rPr lang="en-NZ" sz="1800" dirty="0">
                <a:effectLst/>
                <a:latin typeface="Arial" panose="020B0604020202020204" pitchFamily="34" charset="0"/>
                <a:ea typeface="Times New Roman" panose="02020603050405020304" pitchFamily="18" charset="0"/>
              </a:rPr>
              <a:t>When sowing large seeds into punnets they should be spread out evenly so when they germinate, they have enough room to grow until they are ready to be pricked out.</a:t>
            </a:r>
          </a:p>
          <a:p>
            <a:pPr>
              <a:lnSpc>
                <a:spcPct val="150000"/>
              </a:lnSpc>
              <a:spcBef>
                <a:spcPts val="600"/>
              </a:spcBef>
              <a:spcAft>
                <a:spcPts val="600"/>
              </a:spcAft>
            </a:pPr>
            <a:r>
              <a:rPr lang="en-NZ" sz="1800" dirty="0">
                <a:effectLst/>
                <a:latin typeface="Arial" panose="020B0604020202020204" pitchFamily="34" charset="0"/>
                <a:ea typeface="Times New Roman" panose="02020603050405020304" pitchFamily="18" charset="0"/>
              </a:rPr>
              <a:t> Spreading large seeds out will reduce how much their roots get tangled and prevent competition for light so the seedling are strong and healthy.</a:t>
            </a:r>
          </a:p>
          <a:p>
            <a:endParaRPr lang="en-NZ" dirty="0"/>
          </a:p>
        </p:txBody>
      </p:sp>
      <p:sp>
        <p:nvSpPr>
          <p:cNvPr id="4" name="Content Placeholder 3">
            <a:extLst>
              <a:ext uri="{FF2B5EF4-FFF2-40B4-BE49-F238E27FC236}">
                <a16:creationId xmlns:a16="http://schemas.microsoft.com/office/drawing/2014/main" id="{A5F0DE31-06B8-E7F8-74A4-D2225C9E6BDB}"/>
              </a:ext>
            </a:extLst>
          </p:cNvPr>
          <p:cNvSpPr>
            <a:spLocks noGrp="1"/>
          </p:cNvSpPr>
          <p:nvPr>
            <p:ph sz="half" idx="2"/>
          </p:nvPr>
        </p:nvSpPr>
        <p:spPr/>
        <p:txBody>
          <a:bodyPr/>
          <a:lstStyle/>
          <a:p>
            <a:endParaRPr lang="en-NZ"/>
          </a:p>
        </p:txBody>
      </p:sp>
      <p:pic>
        <p:nvPicPr>
          <p:cNvPr id="6146" name="Picture 2">
            <a:extLst>
              <a:ext uri="{FF2B5EF4-FFF2-40B4-BE49-F238E27FC236}">
                <a16:creationId xmlns:a16="http://schemas.microsoft.com/office/drawing/2014/main" id="{0D7198B7-2663-9791-3A47-0503C4A2A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037" y="2249424"/>
            <a:ext cx="3372951" cy="305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01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1000</Words>
  <Application>Microsoft Office PowerPoint</Application>
  <PresentationFormat>Widescreen</PresentationFormat>
  <Paragraphs>77</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Aptos</vt:lpstr>
      <vt:lpstr>Aptos Display</vt:lpstr>
      <vt:lpstr>Arial</vt:lpstr>
      <vt:lpstr>Calibri</vt:lpstr>
      <vt:lpstr>Symbol</vt:lpstr>
      <vt:lpstr>Times New Roman</vt:lpstr>
      <vt:lpstr>Office Theme</vt:lpstr>
      <vt:lpstr>Picture</vt:lpstr>
      <vt:lpstr>PowerPoint Presentation</vt:lpstr>
      <vt:lpstr>Steps involved in sowing seeds in containers. </vt:lpstr>
      <vt:lpstr>Equipment</vt:lpstr>
      <vt:lpstr>Step 1</vt:lpstr>
      <vt:lpstr>Step 2</vt:lpstr>
      <vt:lpstr>Step 3</vt:lpstr>
      <vt:lpstr>Step 4</vt:lpstr>
      <vt:lpstr>Step 5</vt:lpstr>
      <vt:lpstr>Sowing large seeds </vt:lpstr>
      <vt:lpstr>PowerPoint Presentation</vt:lpstr>
      <vt:lpstr>Sowing seeds directly into the garden</vt:lpstr>
      <vt:lpstr>PowerPoint Presentation</vt:lpstr>
      <vt:lpstr>Pricking Out </vt:lpstr>
      <vt:lpstr>Thinning Out </vt:lpstr>
      <vt:lpstr>Transplanting Seedling</vt:lpstr>
      <vt:lpstr>PowerPoint Presentation</vt:lpstr>
      <vt:lpstr>PowerPoint Presentation</vt:lpstr>
      <vt:lpstr>Exercises</vt:lpstr>
      <vt:lpstr>Exercises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5</cp:revision>
  <dcterms:created xsi:type="dcterms:W3CDTF">2024-07-01T02:54:57Z</dcterms:created>
  <dcterms:modified xsi:type="dcterms:W3CDTF">2025-01-07T01:04:32Z</dcterms:modified>
</cp:coreProperties>
</file>