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51" r:id="rId2"/>
    <p:sldId id="256" r:id="rId3"/>
    <p:sldId id="257" r:id="rId4"/>
    <p:sldId id="265" r:id="rId5"/>
    <p:sldId id="266" r:id="rId6"/>
    <p:sldId id="259" r:id="rId7"/>
    <p:sldId id="261" r:id="rId8"/>
    <p:sldId id="270" r:id="rId9"/>
    <p:sldId id="263" r:id="rId10"/>
    <p:sldId id="268" r:id="rId11"/>
    <p:sldId id="264" r:id="rId12"/>
    <p:sldId id="271" r:id="rId13"/>
    <p:sldId id="262" r:id="rId14"/>
    <p:sldId id="269" r:id="rId15"/>
    <p:sldId id="260" r:id="rId16"/>
    <p:sldId id="267" r:id="rId17"/>
    <p:sldId id="273" r:id="rId18"/>
    <p:sldId id="258" r:id="rId19"/>
    <p:sldId id="274" r:id="rId20"/>
    <p:sldId id="35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1" d="100"/>
          <a:sy n="111" d="100"/>
        </p:scale>
        <p:origin x="59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NZ"/>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NZ"/>
          </a:p>
        </p:txBody>
      </p:sp>
      <p:sp>
        <p:nvSpPr>
          <p:cNvPr id="4" name="Date Placeholder 3"/>
          <p:cNvSpPr>
            <a:spLocks noGrp="1"/>
          </p:cNvSpPr>
          <p:nvPr>
            <p:ph type="dt" sz="half" idx="10"/>
          </p:nvPr>
        </p:nvSpPr>
        <p:spPr/>
        <p:txBody>
          <a:bodyPr/>
          <a:lstStyle/>
          <a:p>
            <a:fld id="{1F0B573B-C13F-4D62-B116-9325D3520712}" type="datetimeFigureOut">
              <a:rPr lang="en-NZ" smtClean="0"/>
              <a:t>14/01/2025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2928552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F0B573B-C13F-4D62-B116-9325D3520712}" type="datetimeFigureOut">
              <a:rPr lang="en-NZ" smtClean="0"/>
              <a:t>14/01/2025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32975908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NZ"/>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F0B573B-C13F-4D62-B116-9325D3520712}" type="datetimeFigureOut">
              <a:rPr lang="en-NZ" smtClean="0"/>
              <a:t>14/01/2025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2209493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10"/>
          </p:nvPr>
        </p:nvSpPr>
        <p:spPr/>
        <p:txBody>
          <a:bodyPr/>
          <a:lstStyle/>
          <a:p>
            <a:fld id="{1F0B573B-C13F-4D62-B116-9325D3520712}" type="datetimeFigureOut">
              <a:rPr lang="en-NZ" smtClean="0"/>
              <a:t>14/01/2025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3587529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NZ"/>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F0B573B-C13F-4D62-B116-9325D3520712}" type="datetimeFigureOut">
              <a:rPr lang="en-NZ" smtClean="0"/>
              <a:t>14/01/2025</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121697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Date Placeholder 4"/>
          <p:cNvSpPr>
            <a:spLocks noGrp="1"/>
          </p:cNvSpPr>
          <p:nvPr>
            <p:ph type="dt" sz="half" idx="10"/>
          </p:nvPr>
        </p:nvSpPr>
        <p:spPr/>
        <p:txBody>
          <a:bodyPr/>
          <a:lstStyle/>
          <a:p>
            <a:fld id="{1F0B573B-C13F-4D62-B116-9325D3520712}" type="datetimeFigureOut">
              <a:rPr lang="en-NZ" smtClean="0"/>
              <a:t>14/01/2025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1727306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NZ"/>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7" name="Date Placeholder 6"/>
          <p:cNvSpPr>
            <a:spLocks noGrp="1"/>
          </p:cNvSpPr>
          <p:nvPr>
            <p:ph type="dt" sz="half" idx="10"/>
          </p:nvPr>
        </p:nvSpPr>
        <p:spPr/>
        <p:txBody>
          <a:bodyPr/>
          <a:lstStyle/>
          <a:p>
            <a:fld id="{1F0B573B-C13F-4D62-B116-9325D3520712}" type="datetimeFigureOut">
              <a:rPr lang="en-NZ" smtClean="0"/>
              <a:t>14/01/2025</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71475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NZ"/>
          </a:p>
        </p:txBody>
      </p:sp>
      <p:sp>
        <p:nvSpPr>
          <p:cNvPr id="3" name="Date Placeholder 2"/>
          <p:cNvSpPr>
            <a:spLocks noGrp="1"/>
          </p:cNvSpPr>
          <p:nvPr>
            <p:ph type="dt" sz="half" idx="10"/>
          </p:nvPr>
        </p:nvSpPr>
        <p:spPr/>
        <p:txBody>
          <a:bodyPr/>
          <a:lstStyle/>
          <a:p>
            <a:fld id="{1F0B573B-C13F-4D62-B116-9325D3520712}" type="datetimeFigureOut">
              <a:rPr lang="en-NZ" smtClean="0"/>
              <a:t>14/01/2025</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34876577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0B573B-C13F-4D62-B116-9325D3520712}" type="datetimeFigureOut">
              <a:rPr lang="en-NZ" smtClean="0"/>
              <a:t>14/01/2025</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7687238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0B573B-C13F-4D62-B116-9325D3520712}" type="datetimeFigureOut">
              <a:rPr lang="en-NZ" smtClean="0"/>
              <a:t>14/01/2025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671571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NZ"/>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F0B573B-C13F-4D62-B116-9325D3520712}" type="datetimeFigureOut">
              <a:rPr lang="en-NZ" smtClean="0"/>
              <a:t>14/01/2025</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C3941112-B631-44A6-84E5-290EBEC3300D}" type="slidenum">
              <a:rPr lang="en-NZ" smtClean="0"/>
              <a:t>‹#›</a:t>
            </a:fld>
            <a:endParaRPr lang="en-NZ"/>
          </a:p>
        </p:txBody>
      </p:sp>
    </p:spTree>
    <p:extLst>
      <p:ext uri="{BB962C8B-B14F-4D97-AF65-F5344CB8AC3E}">
        <p14:creationId xmlns:p14="http://schemas.microsoft.com/office/powerpoint/2010/main" val="2408000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NZ"/>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F0B573B-C13F-4D62-B116-9325D3520712}" type="datetimeFigureOut">
              <a:rPr lang="en-NZ" smtClean="0"/>
              <a:t>14/01/2025</a:t>
            </a:fld>
            <a:endParaRPr lang="en-NZ"/>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941112-B631-44A6-84E5-290EBEC3300D}" type="slidenum">
              <a:rPr lang="en-NZ" smtClean="0"/>
              <a:t>‹#›</a:t>
            </a:fld>
            <a:endParaRPr lang="en-NZ"/>
          </a:p>
        </p:txBody>
      </p:sp>
    </p:spTree>
    <p:extLst>
      <p:ext uri="{BB962C8B-B14F-4D97-AF65-F5344CB8AC3E}">
        <p14:creationId xmlns:p14="http://schemas.microsoft.com/office/powerpoint/2010/main" val="10301806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9.jpg"/><Relationship Id="rId4" Type="http://schemas.openxmlformats.org/officeDocument/2006/relationships/image" Target="../media/image18.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0.jpg"/><Relationship Id="rId1" Type="http://schemas.openxmlformats.org/officeDocument/2006/relationships/slideLayout" Target="../slideLayouts/slideLayout2.xml"/><Relationship Id="rId6" Type="http://schemas.openxmlformats.org/officeDocument/2006/relationships/image" Target="../media/image23.jpg"/><Relationship Id="rId5" Type="http://schemas.openxmlformats.org/officeDocument/2006/relationships/image" Target="../media/image22.jpeg"/><Relationship Id="rId4" Type="http://schemas.openxmlformats.org/officeDocument/2006/relationships/image" Target="../media/image21.jpg"/></Relationships>
</file>

<file path=ppt/slides/_rels/slide1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2.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3746A6-9CE0-8CE3-23BC-C74370958440}"/>
            </a:ext>
          </a:extLst>
        </p:cNvPr>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3A9BA826-DFD5-F382-8B58-425B234ABBE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44" y="825143"/>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56239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 name="Rectangle 35">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4" y="448055"/>
            <a:ext cx="3414370" cy="3801257"/>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7D293CE-D636-46B5-BAFD-C0F9C55699B4}"/>
              </a:ext>
            </a:extLst>
          </p:cNvPr>
          <p:cNvSpPr>
            <a:spLocks noGrp="1"/>
          </p:cNvSpPr>
          <p:nvPr>
            <p:ph type="title"/>
          </p:nvPr>
        </p:nvSpPr>
        <p:spPr>
          <a:xfrm>
            <a:off x="777240" y="731519"/>
            <a:ext cx="2845191" cy="3237579"/>
          </a:xfrm>
        </p:spPr>
        <p:txBody>
          <a:bodyPr>
            <a:normAutofit/>
          </a:bodyPr>
          <a:lstStyle/>
          <a:p>
            <a:r>
              <a:rPr lang="en-US" sz="3800">
                <a:solidFill>
                  <a:srgbClr val="FFFFFF"/>
                </a:solidFill>
              </a:rPr>
              <a:t>Horticultural Contribution. </a:t>
            </a:r>
            <a:endParaRPr lang="en-NZ" sz="3800">
              <a:solidFill>
                <a:srgbClr val="FFFFFF"/>
              </a:solidFill>
            </a:endParaRPr>
          </a:p>
        </p:txBody>
      </p:sp>
      <p:sp>
        <p:nvSpPr>
          <p:cNvPr id="49" name="Rectangle 37">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6343" y="4419227"/>
            <a:ext cx="3414369" cy="1979852"/>
          </a:xfrm>
          <a:prstGeom prst="rect">
            <a:avLst/>
          </a:prstGeom>
          <a:solidFill>
            <a:schemeClr val="accent1">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FFFF"/>
              </a:solidFill>
            </a:endParaRPr>
          </a:p>
        </p:txBody>
      </p:sp>
      <p:sp>
        <p:nvSpPr>
          <p:cNvPr id="50" name="Rectangle 39">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4603" y="448055"/>
            <a:ext cx="7688475" cy="595274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4DCA3E6-F608-4663-8559-771AF035D64E}"/>
              </a:ext>
            </a:extLst>
          </p:cNvPr>
          <p:cNvSpPr>
            <a:spLocks noGrp="1"/>
          </p:cNvSpPr>
          <p:nvPr>
            <p:ph idx="1"/>
          </p:nvPr>
        </p:nvSpPr>
        <p:spPr>
          <a:xfrm>
            <a:off x="4528565" y="686862"/>
            <a:ext cx="7037591" cy="5475129"/>
          </a:xfrm>
        </p:spPr>
        <p:txBody>
          <a:bodyPr anchor="ctr">
            <a:normAutofit fontScale="77500" lnSpcReduction="20000"/>
          </a:bodyPr>
          <a:lstStyle/>
          <a:p>
            <a:pPr marL="342900" lvl="0" indent="-342900">
              <a:lnSpc>
                <a:spcPct val="115000"/>
              </a:lnSpc>
              <a:spcAft>
                <a:spcPts val="800"/>
              </a:spcAft>
              <a:buFont typeface="Arial" panose="020B0604020202020204" pitchFamily="34" charset="0"/>
              <a:buChar char="•"/>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In 20234/34, the horticulture industry is New Zealand third largest export earner.  The export revenue was $7.1 billion.  Horticulture exports make up about 11% of total New Zealand merchandised exports. About 40,000 people are employed in the horticulture industry.</a:t>
            </a:r>
          </a:p>
          <a:p>
            <a:pPr marL="342900" lvl="0" indent="-342900">
              <a:lnSpc>
                <a:spcPct val="115000"/>
              </a:lnSpc>
              <a:spcAft>
                <a:spcPts val="800"/>
              </a:spcAft>
              <a:buFont typeface="Arial" panose="020B0604020202020204" pitchFamily="34" charset="0"/>
              <a:buChar char="•"/>
              <a:tabLst>
                <a:tab pos="457200" algn="l"/>
              </a:tabLst>
            </a:pPr>
            <a:r>
              <a:rPr lang="en-NZ" sz="1800" kern="100" dirty="0">
                <a:effectLst/>
                <a:latin typeface="Aptos" panose="020B0004020202020204" pitchFamily="34" charset="0"/>
                <a:ea typeface="Aptos" panose="020B0004020202020204" pitchFamily="34" charset="0"/>
                <a:cs typeface="Times New Roman" panose="02020603050405020304" pitchFamily="18" charset="0"/>
              </a:rPr>
              <a:t>Kiwifruit exports are now earning more than $2.5 billion.  New Zealand kiwifruit are enjoyed by consumers in more than 50 countries, with two thirds of kiwifruit exports (by value) supplied to Asian countries. </a:t>
            </a:r>
          </a:p>
          <a:p>
            <a:pPr marL="34290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New Zealand's wine exports have also reached a new high earning more than $1.4 billion. New Zealand wine was exported to more than 100 countries, with three quarters of New Zealand's wine production dedicated to Sauvignon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blanc</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Other crops are also in demand by export markets.  New Zealand apple exports have more than doubled in value since 2012 and now earn more than $892 million. New Zealand-bred varieties such as Jazz, Envy, </a:t>
            </a:r>
            <a:r>
              <a:rPr lang="en-US" sz="1800" kern="100" dirty="0" err="1">
                <a:effectLst/>
                <a:latin typeface="Aptos" panose="020B0004020202020204" pitchFamily="34" charset="0"/>
                <a:ea typeface="Aptos" panose="020B0004020202020204" pitchFamily="34" charset="0"/>
                <a:cs typeface="Times New Roman" panose="02020603050405020304" pitchFamily="18" charset="0"/>
              </a:rPr>
              <a:t>Rockit</a:t>
            </a:r>
            <a:r>
              <a:rPr lang="en-US" sz="1800" kern="100" dirty="0">
                <a:effectLst/>
                <a:latin typeface="Aptos" panose="020B0004020202020204" pitchFamily="34" charset="0"/>
                <a:ea typeface="Aptos" panose="020B0004020202020204" pitchFamily="34" charset="0"/>
                <a:cs typeface="Times New Roman" panose="02020603050405020304" pitchFamily="18" charset="0"/>
              </a:rPr>
              <a:t> and Pacific branded apples account for more than one quarter of exports.</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Onions are New Zealand’s largest vegetable export crop.  Export earnings were  $140 million in 2022, with the majority of exports supplied to the UK and Europe. </a:t>
            </a:r>
          </a:p>
          <a:p>
            <a:pPr marL="34290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Potato exports remain steady, at close to $130 million, primarily as processed product for the Australian market. </a:t>
            </a:r>
          </a:p>
          <a:p>
            <a:pPr marL="342900" lvl="0" indent="-342900">
              <a:lnSpc>
                <a:spcPct val="115000"/>
              </a:lnSpc>
              <a:spcAft>
                <a:spcPts val="800"/>
              </a:spcAft>
              <a:buFont typeface="Arial" panose="020B0604020202020204" pitchFamily="34" charset="0"/>
              <a:buChar char="•"/>
              <a:tabLst>
                <a:tab pos="457200" algn="l"/>
              </a:tabLst>
            </a:pPr>
            <a:r>
              <a:rPr lang="en-US" sz="1800" kern="100" dirty="0">
                <a:effectLst/>
                <a:latin typeface="Aptos" panose="020B0004020202020204" pitchFamily="34" charset="0"/>
                <a:ea typeface="Aptos" panose="020B0004020202020204" pitchFamily="34" charset="0"/>
                <a:cs typeface="Times New Roman" panose="02020603050405020304" pitchFamily="18" charset="0"/>
              </a:rPr>
              <a:t>The New Zealand’s avocado export earning was $37 million in 2023/24</a:t>
            </a:r>
            <a:endParaRPr lang="en-NZ" sz="1800" kern="100" dirty="0">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2073531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A5A3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dirty="0">
                <a:solidFill>
                  <a:srgbClr val="FFFFFF"/>
                </a:solidFill>
              </a:rPr>
              <a:t>Seafood &amp; aquaculture</a:t>
            </a:r>
            <a:endParaRPr lang="en-NZ" dirty="0">
              <a:solidFill>
                <a:srgbClr val="FFFFFF"/>
              </a:solidFill>
            </a:endParaRPr>
          </a:p>
        </p:txBody>
      </p:sp>
      <p:pic>
        <p:nvPicPr>
          <p:cNvPr id="7" name="Picture 6"/>
          <p:cNvPicPr>
            <a:picLocks noChangeAspect="1"/>
          </p:cNvPicPr>
          <p:nvPr/>
        </p:nvPicPr>
        <p:blipFill rotWithShape="1">
          <a:blip r:embed="rId2">
            <a:extLst>
              <a:ext uri="{28A0092B-C50C-407E-A947-70E740481C1C}">
                <a14:useLocalDpi xmlns:a14="http://schemas.microsoft.com/office/drawing/2010/main" val="0"/>
              </a:ext>
            </a:extLst>
          </a:blip>
          <a:srcRect l="14487" r="33610" b="-1"/>
          <a:stretch/>
        </p:blipFill>
        <p:spPr>
          <a:xfrm>
            <a:off x="327549" y="2454903"/>
            <a:ext cx="3442801" cy="1956816"/>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17327" r="-3" b="11290"/>
          <a:stretch/>
        </p:blipFill>
        <p:spPr>
          <a:xfrm>
            <a:off x="3942260" y="2454902"/>
            <a:ext cx="3442803" cy="1958184"/>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l="15722" r="3" b="3"/>
          <a:stretch/>
        </p:blipFill>
        <p:spPr>
          <a:xfrm>
            <a:off x="329183" y="4572000"/>
            <a:ext cx="3447288" cy="1956816"/>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10046" r="4060" b="2"/>
          <a:stretch/>
        </p:blipFill>
        <p:spPr>
          <a:xfrm>
            <a:off x="3941061" y="4572285"/>
            <a:ext cx="3447288" cy="1956816"/>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7973" y="763523"/>
            <a:ext cx="3511296" cy="5330952"/>
          </a:xfrm>
        </p:spPr>
        <p:txBody>
          <a:bodyPr anchor="ctr">
            <a:normAutofit/>
          </a:bodyPr>
          <a:lstStyle/>
          <a:p>
            <a:pPr marL="0" indent="0">
              <a:buNone/>
            </a:pPr>
            <a:r>
              <a:rPr lang="en-US" sz="2200" dirty="0">
                <a:solidFill>
                  <a:srgbClr val="FFFFFF"/>
                </a:solidFill>
              </a:rPr>
              <a:t>Seafood &amp; aquaculture main products are; </a:t>
            </a:r>
          </a:p>
          <a:p>
            <a:r>
              <a:rPr lang="en-US" sz="2200" dirty="0">
                <a:solidFill>
                  <a:srgbClr val="FFFFFF"/>
                </a:solidFill>
              </a:rPr>
              <a:t>Harvesting fish from deep-sea or inshore fishing, e.g., rock lobster, </a:t>
            </a:r>
            <a:r>
              <a:rPr lang="en-US" sz="2200" dirty="0" err="1">
                <a:solidFill>
                  <a:srgbClr val="FFFFFF"/>
                </a:solidFill>
              </a:rPr>
              <a:t>hoki</a:t>
            </a:r>
            <a:r>
              <a:rPr lang="en-US" sz="2200" dirty="0">
                <a:solidFill>
                  <a:srgbClr val="FFFFFF"/>
                </a:solidFill>
              </a:rPr>
              <a:t>, squid, &amp; orange </a:t>
            </a:r>
            <a:r>
              <a:rPr lang="en-US" sz="2200" dirty="0" err="1">
                <a:solidFill>
                  <a:srgbClr val="FFFFFF"/>
                </a:solidFill>
              </a:rPr>
              <a:t>roughy</a:t>
            </a:r>
            <a:r>
              <a:rPr lang="en-US" sz="2200" dirty="0">
                <a:solidFill>
                  <a:srgbClr val="FFFFFF"/>
                </a:solidFill>
              </a:rPr>
              <a:t>; </a:t>
            </a:r>
          </a:p>
          <a:p>
            <a:r>
              <a:rPr lang="en-US" sz="2200" dirty="0">
                <a:solidFill>
                  <a:srgbClr val="FFFFFF"/>
                </a:solidFill>
              </a:rPr>
              <a:t>Aquaculture – growing &amp; harvesting fish &amp; shellfish in marine farms, e.g., </a:t>
            </a:r>
            <a:r>
              <a:rPr lang="en-US" sz="2200" dirty="0" err="1">
                <a:solidFill>
                  <a:srgbClr val="FFFFFF"/>
                </a:solidFill>
              </a:rPr>
              <a:t>greenshell</a:t>
            </a:r>
            <a:r>
              <a:rPr lang="en-US" sz="2200" dirty="0">
                <a:solidFill>
                  <a:srgbClr val="FFFFFF"/>
                </a:solidFill>
              </a:rPr>
              <a:t> mussel, oysters king salmon &amp; yellow tailed kingfish</a:t>
            </a:r>
          </a:p>
          <a:p>
            <a:r>
              <a:rPr lang="en-US" sz="2200" dirty="0">
                <a:solidFill>
                  <a:srgbClr val="FFFFFF"/>
                </a:solidFill>
              </a:rPr>
              <a:t>Processing fish &amp; shellfish (at sea or on shore).</a:t>
            </a:r>
            <a:endParaRPr lang="en-NZ" sz="2200" dirty="0">
              <a:solidFill>
                <a:srgbClr val="FFFFFF"/>
              </a:solidFill>
            </a:endParaRPr>
          </a:p>
        </p:txBody>
      </p:sp>
    </p:spTree>
    <p:extLst>
      <p:ext uri="{BB962C8B-B14F-4D97-AF65-F5344CB8AC3E}">
        <p14:creationId xmlns:p14="http://schemas.microsoft.com/office/powerpoint/2010/main" val="10849600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6CDB20-394C-4D51-9C5B-8751E2133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chemeClr val="tx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 name="Rounded Rectangle 3">
            <a:extLst>
              <a:ext uri="{FF2B5EF4-FFF2-40B4-BE49-F238E27FC236}">
                <a16:creationId xmlns:a16="http://schemas.microsoft.com/office/drawing/2014/main" id="{46DFD1E0-DCA7-47E6-B78B-6ECDDF873D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chemeClr val="tx1">
                <a:lumMod val="50000"/>
                <a:lumOff val="50000"/>
              </a:schemeClr>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AAB0B1E-BB97-40E0-8DCD-D1197A0E1D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30D3F3FF-7F1E-4549-AD97-D5BC726B44B5}"/>
              </a:ext>
            </a:extLst>
          </p:cNvPr>
          <p:cNvSpPr>
            <a:spLocks noGrp="1"/>
          </p:cNvSpPr>
          <p:nvPr>
            <p:ph type="title"/>
          </p:nvPr>
        </p:nvSpPr>
        <p:spPr>
          <a:xfrm>
            <a:off x="1288060" y="1369938"/>
            <a:ext cx="3210854" cy="4114800"/>
          </a:xfrm>
        </p:spPr>
        <p:txBody>
          <a:bodyPr>
            <a:normAutofit/>
          </a:bodyPr>
          <a:lstStyle/>
          <a:p>
            <a:pPr algn="r"/>
            <a:r>
              <a:rPr lang="en-US" dirty="0"/>
              <a:t>Seafood &amp; aquaculture contribution </a:t>
            </a:r>
            <a:endParaRPr lang="en-NZ"/>
          </a:p>
        </p:txBody>
      </p:sp>
      <p:cxnSp>
        <p:nvCxnSpPr>
          <p:cNvPr id="14" name="Straight Connector 13">
            <a:extLst>
              <a:ext uri="{FF2B5EF4-FFF2-40B4-BE49-F238E27FC236}">
                <a16:creationId xmlns:a16="http://schemas.microsoft.com/office/drawing/2014/main" id="{F492F8DF-EE34-4FC5-9FFE-76EB2E3BBA9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3168614" y="3429000"/>
            <a:ext cx="3200400" cy="0"/>
          </a:xfrm>
          <a:prstGeom prst="line">
            <a:avLst/>
          </a:prstGeom>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128C3C4-8A68-4A5E-90EE-C1C878AF4343}"/>
              </a:ext>
            </a:extLst>
          </p:cNvPr>
          <p:cNvSpPr>
            <a:spLocks noGrp="1"/>
          </p:cNvSpPr>
          <p:nvPr>
            <p:ph idx="1"/>
          </p:nvPr>
        </p:nvSpPr>
        <p:spPr>
          <a:xfrm>
            <a:off x="5030505" y="1371600"/>
            <a:ext cx="5872185" cy="4114800"/>
          </a:xfrm>
        </p:spPr>
        <p:txBody>
          <a:bodyPr anchor="ctr">
            <a:normAutofit/>
          </a:bodyPr>
          <a:lstStyle/>
          <a:p>
            <a:r>
              <a:rPr lang="en-US" sz="2200" dirty="0">
                <a:latin typeface="arial" panose="020B0604020202020204" pitchFamily="34" charset="0"/>
              </a:rPr>
              <a:t>Seafood is New Zealand's fifth largest export by value and represents 3.2 percent of total exports. This includes fishing and seafood harvesting for deep water, inshore, highly migratory species and shellfish. </a:t>
            </a:r>
          </a:p>
          <a:p>
            <a:r>
              <a:rPr lang="en-US" sz="2200" dirty="0">
                <a:latin typeface="arial" panose="020B0604020202020204" pitchFamily="34" charset="0"/>
              </a:rPr>
              <a:t>Wild capture has a revenue of over 1.5 billion</a:t>
            </a:r>
          </a:p>
          <a:p>
            <a:r>
              <a:rPr lang="en-US" sz="2200" dirty="0">
                <a:latin typeface="arial" panose="020B0604020202020204" pitchFamily="34" charset="0"/>
              </a:rPr>
              <a:t>Aquaculture has a revenue of over $500 million.</a:t>
            </a:r>
          </a:p>
          <a:p>
            <a:r>
              <a:rPr lang="en-US" sz="2200" dirty="0">
                <a:latin typeface="arial" panose="020B0604020202020204" pitchFamily="34" charset="0"/>
              </a:rPr>
              <a:t>Total export revenue is over $2billion</a:t>
            </a:r>
            <a:endParaRPr lang="en-NZ" sz="2200" dirty="0">
              <a:latin typeface="arial" panose="020B0604020202020204" pitchFamily="34" charset="0"/>
            </a:endParaRPr>
          </a:p>
        </p:txBody>
      </p:sp>
    </p:spTree>
    <p:extLst>
      <p:ext uri="{BB962C8B-B14F-4D97-AF65-F5344CB8AC3E}">
        <p14:creationId xmlns:p14="http://schemas.microsoft.com/office/powerpoint/2010/main" val="34759248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A785343-5D24-4118-A2E4-665D196F60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 name="Picture 8"/>
          <p:cNvPicPr>
            <a:picLocks noChangeAspect="1"/>
          </p:cNvPicPr>
          <p:nvPr/>
        </p:nvPicPr>
        <p:blipFill rotWithShape="1">
          <a:blip r:embed="rId2">
            <a:extLst>
              <a:ext uri="{28A0092B-C50C-407E-A947-70E740481C1C}">
                <a14:useLocalDpi xmlns:a14="http://schemas.microsoft.com/office/drawing/2010/main" val="0"/>
              </a:ext>
            </a:extLst>
          </a:blip>
          <a:srcRect l="13154" r="-1" b="-1"/>
          <a:stretch/>
        </p:blipFill>
        <p:spPr>
          <a:xfrm>
            <a:off x="2" y="-6235"/>
            <a:ext cx="3255403" cy="2505456"/>
          </a:xfrm>
          <a:custGeom>
            <a:avLst/>
            <a:gdLst/>
            <a:ahLst/>
            <a:cxnLst/>
            <a:rect l="l" t="t" r="r" b="b"/>
            <a:pathLst>
              <a:path w="3255403" h="2505456">
                <a:moveTo>
                  <a:pt x="0" y="0"/>
                </a:moveTo>
                <a:lnTo>
                  <a:pt x="3255403" y="0"/>
                </a:lnTo>
                <a:lnTo>
                  <a:pt x="2094477" y="2505456"/>
                </a:lnTo>
                <a:lnTo>
                  <a:pt x="0" y="2505456"/>
                </a:lnTo>
                <a:close/>
              </a:path>
            </a:pathLst>
          </a:custGeom>
        </p:spPr>
      </p:pic>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r="4770" b="-2"/>
          <a:stretch/>
        </p:blipFill>
        <p:spPr>
          <a:xfrm>
            <a:off x="7381876" y="10"/>
            <a:ext cx="4810125" cy="2501827"/>
          </a:xfrm>
          <a:custGeom>
            <a:avLst/>
            <a:gdLst/>
            <a:ahLst/>
            <a:cxnLst/>
            <a:rect l="l" t="t" r="r" b="b"/>
            <a:pathLst>
              <a:path w="4810125" h="2501837">
                <a:moveTo>
                  <a:pt x="1159248" y="0"/>
                </a:moveTo>
                <a:lnTo>
                  <a:pt x="4810125" y="0"/>
                </a:lnTo>
                <a:lnTo>
                  <a:pt x="4810125" y="2501837"/>
                </a:lnTo>
                <a:lnTo>
                  <a:pt x="0" y="2501837"/>
                </a:lnTo>
                <a:close/>
              </a:path>
            </a:pathLst>
          </a:custGeom>
        </p:spPr>
      </p:pic>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2105" r="3189" b="-1"/>
          <a:stretch/>
        </p:blipFill>
        <p:spPr>
          <a:xfrm>
            <a:off x="4675537" y="-6235"/>
            <a:ext cx="3677817" cy="2505456"/>
          </a:xfrm>
          <a:custGeom>
            <a:avLst/>
            <a:gdLst/>
            <a:ahLst/>
            <a:cxnLst/>
            <a:rect l="l" t="t" r="r" b="b"/>
            <a:pathLst>
              <a:path w="3677817" h="2505456">
                <a:moveTo>
                  <a:pt x="1160926" y="0"/>
                </a:moveTo>
                <a:lnTo>
                  <a:pt x="3677817" y="0"/>
                </a:lnTo>
                <a:lnTo>
                  <a:pt x="2516891" y="2505456"/>
                </a:lnTo>
                <a:lnTo>
                  <a:pt x="0" y="2505456"/>
                </a:lnTo>
                <a:close/>
              </a:path>
            </a:pathLst>
          </a:custGeom>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4969" r="3390" b="-2"/>
          <a:stretch/>
        </p:blipFill>
        <p:spPr>
          <a:xfrm>
            <a:off x="5353049" y="2660089"/>
            <a:ext cx="6838950" cy="4197911"/>
          </a:xfrm>
          <a:custGeom>
            <a:avLst/>
            <a:gdLst/>
            <a:ahLst/>
            <a:cxnLst/>
            <a:rect l="l" t="t" r="r" b="b"/>
            <a:pathLst>
              <a:path w="6838950" h="4197911">
                <a:moveTo>
                  <a:pt x="1945141" y="0"/>
                </a:moveTo>
                <a:lnTo>
                  <a:pt x="1951364" y="0"/>
                </a:lnTo>
                <a:lnTo>
                  <a:pt x="3141155" y="0"/>
                </a:lnTo>
                <a:lnTo>
                  <a:pt x="4791200" y="0"/>
                </a:lnTo>
                <a:lnTo>
                  <a:pt x="6838950" y="0"/>
                </a:lnTo>
                <a:lnTo>
                  <a:pt x="6838950" y="4197911"/>
                </a:lnTo>
                <a:lnTo>
                  <a:pt x="0" y="4197911"/>
                </a:lnTo>
                <a:close/>
              </a:path>
            </a:pathLst>
          </a:custGeom>
        </p:spPr>
      </p:pic>
      <p:sp>
        <p:nvSpPr>
          <p:cNvPr id="16" name="Freeform 11">
            <a:extLst>
              <a:ext uri="{FF2B5EF4-FFF2-40B4-BE49-F238E27FC236}">
                <a16:creationId xmlns:a16="http://schemas.microsoft.com/office/drawing/2014/main" id="{32F4D216-10B7-4DCA-A0A1-068E9E32F4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1" y="2660091"/>
            <a:ext cx="7122523" cy="4197911"/>
          </a:xfrm>
          <a:custGeom>
            <a:avLst/>
            <a:gdLst>
              <a:gd name="connsiteX0" fmla="*/ 0 w 7122523"/>
              <a:gd name="connsiteY0" fmla="*/ 4197911 h 4197911"/>
              <a:gd name="connsiteX1" fmla="*/ 7122523 w 7122523"/>
              <a:gd name="connsiteY1" fmla="*/ 4197911 h 4197911"/>
              <a:gd name="connsiteX2" fmla="*/ 5177382 w 7122523"/>
              <a:gd name="connsiteY2" fmla="*/ 0 h 4197911"/>
              <a:gd name="connsiteX3" fmla="*/ 5171159 w 7122523"/>
              <a:gd name="connsiteY3" fmla="*/ 0 h 4197911"/>
              <a:gd name="connsiteX4" fmla="*/ 3981368 w 7122523"/>
              <a:gd name="connsiteY4" fmla="*/ 0 h 4197911"/>
              <a:gd name="connsiteX5" fmla="*/ 2331323 w 7122523"/>
              <a:gd name="connsiteY5" fmla="*/ 0 h 4197911"/>
              <a:gd name="connsiteX6" fmla="*/ 0 w 7122523"/>
              <a:gd name="connsiteY6" fmla="*/ 0 h 4197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22523" h="4197911">
                <a:moveTo>
                  <a:pt x="0" y="4197911"/>
                </a:moveTo>
                <a:lnTo>
                  <a:pt x="7122523" y="4197911"/>
                </a:lnTo>
                <a:lnTo>
                  <a:pt x="5177382" y="0"/>
                </a:lnTo>
                <a:lnTo>
                  <a:pt x="5171159" y="0"/>
                </a:lnTo>
                <a:lnTo>
                  <a:pt x="3981368" y="0"/>
                </a:lnTo>
                <a:lnTo>
                  <a:pt x="2331323" y="0"/>
                </a:lnTo>
                <a:lnTo>
                  <a:pt x="0" y="0"/>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682388" y="3098042"/>
            <a:ext cx="5308979" cy="852985"/>
          </a:xfrm>
        </p:spPr>
        <p:txBody>
          <a:bodyPr>
            <a:normAutofit/>
          </a:bodyPr>
          <a:lstStyle/>
          <a:p>
            <a:r>
              <a:rPr lang="en-US" sz="3600">
                <a:solidFill>
                  <a:srgbClr val="FFFFFF"/>
                </a:solidFill>
              </a:rPr>
              <a:t>Forestry main products</a:t>
            </a:r>
            <a:endParaRPr lang="en-NZ" sz="3600">
              <a:solidFill>
                <a:srgbClr val="FFFFFF"/>
              </a:solidFill>
            </a:endParaRPr>
          </a:p>
        </p:txBody>
      </p:sp>
      <p:pic>
        <p:nvPicPr>
          <p:cNvPr id="6" name="Picture 5"/>
          <p:cNvPicPr>
            <a:picLocks noChangeAspect="1"/>
          </p:cNvPicPr>
          <p:nvPr/>
        </p:nvPicPr>
        <p:blipFill rotWithShape="1">
          <a:blip r:embed="rId6">
            <a:extLst>
              <a:ext uri="{28A0092B-C50C-407E-A947-70E740481C1C}">
                <a14:useLocalDpi xmlns:a14="http://schemas.microsoft.com/office/drawing/2010/main" val="0"/>
              </a:ext>
            </a:extLst>
          </a:blip>
          <a:srcRect b="1548"/>
          <a:stretch/>
        </p:blipFill>
        <p:spPr>
          <a:xfrm>
            <a:off x="2268501" y="10"/>
            <a:ext cx="3393943" cy="2502833"/>
          </a:xfrm>
          <a:custGeom>
            <a:avLst/>
            <a:gdLst/>
            <a:ahLst/>
            <a:cxnLst/>
            <a:rect l="l" t="t" r="r" b="b"/>
            <a:pathLst>
              <a:path w="3393943" h="2502843">
                <a:moveTo>
                  <a:pt x="1159715" y="0"/>
                </a:moveTo>
                <a:lnTo>
                  <a:pt x="3393943" y="0"/>
                </a:lnTo>
                <a:lnTo>
                  <a:pt x="2234228" y="2502843"/>
                </a:lnTo>
                <a:lnTo>
                  <a:pt x="0" y="2502843"/>
                </a:lnTo>
                <a:close/>
              </a:path>
            </a:pathLst>
          </a:custGeom>
        </p:spPr>
      </p:pic>
      <p:sp>
        <p:nvSpPr>
          <p:cNvPr id="3" name="Content Placeholder 2"/>
          <p:cNvSpPr>
            <a:spLocks noGrp="1"/>
          </p:cNvSpPr>
          <p:nvPr>
            <p:ph idx="1"/>
          </p:nvPr>
        </p:nvSpPr>
        <p:spPr>
          <a:xfrm>
            <a:off x="682388" y="3951027"/>
            <a:ext cx="4746863" cy="2130364"/>
          </a:xfrm>
        </p:spPr>
        <p:txBody>
          <a:bodyPr anchor="ctr">
            <a:normAutofit fontScale="92500" lnSpcReduction="10000"/>
          </a:bodyPr>
          <a:lstStyle/>
          <a:p>
            <a:pPr lvl="0"/>
            <a:r>
              <a:rPr lang="en-US" sz="1700" dirty="0">
                <a:solidFill>
                  <a:srgbClr val="FFFFFF"/>
                </a:solidFill>
              </a:rPr>
              <a:t>Forestry - planning, establishment, silviculture, and harvesting of trees); </a:t>
            </a:r>
          </a:p>
          <a:p>
            <a:pPr lvl="0"/>
            <a:r>
              <a:rPr lang="en-US" sz="1700" dirty="0">
                <a:solidFill>
                  <a:srgbClr val="FFFFFF"/>
                </a:solidFill>
              </a:rPr>
              <a:t>Sawmilling &amp; remanufacturing; </a:t>
            </a:r>
          </a:p>
          <a:p>
            <a:pPr lvl="0"/>
            <a:r>
              <a:rPr lang="en-US" sz="1700" dirty="0">
                <a:solidFill>
                  <a:srgbClr val="FFFFFF"/>
                </a:solidFill>
              </a:rPr>
              <a:t>Wood panels; </a:t>
            </a:r>
          </a:p>
          <a:p>
            <a:pPr lvl="0"/>
            <a:r>
              <a:rPr lang="en-US" sz="1700" dirty="0">
                <a:solidFill>
                  <a:srgbClr val="FFFFFF"/>
                </a:solidFill>
              </a:rPr>
              <a:t>Pulp, paper and tissue; and </a:t>
            </a:r>
          </a:p>
          <a:p>
            <a:pPr lvl="0"/>
            <a:r>
              <a:rPr lang="en-US" sz="1700" dirty="0">
                <a:solidFill>
                  <a:srgbClr val="FFFFFF"/>
                </a:solidFill>
              </a:rPr>
              <a:t>Furniture.</a:t>
            </a:r>
          </a:p>
          <a:p>
            <a:pPr lvl="0"/>
            <a:r>
              <a:rPr lang="en-US" sz="1700" dirty="0">
                <a:solidFill>
                  <a:srgbClr val="FFFFFF"/>
                </a:solidFill>
              </a:rPr>
              <a:t>Forestry export revenue was $5.9 billion in 2023/24</a:t>
            </a:r>
            <a:endParaRPr lang="en-NZ" sz="1700" dirty="0">
              <a:solidFill>
                <a:srgbClr val="FFFFFF"/>
              </a:solidFill>
            </a:endParaRPr>
          </a:p>
          <a:p>
            <a:endParaRPr lang="en-NZ" sz="1700" dirty="0">
              <a:solidFill>
                <a:srgbClr val="FFFFFF"/>
              </a:solidFill>
            </a:endParaRPr>
          </a:p>
        </p:txBody>
      </p:sp>
    </p:spTree>
    <p:extLst>
      <p:ext uri="{BB962C8B-B14F-4D97-AF65-F5344CB8AC3E}">
        <p14:creationId xmlns:p14="http://schemas.microsoft.com/office/powerpoint/2010/main" val="3739445497"/>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7465CB2-E160-4D8E-B8B3-B7AFCAFC5B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F79C704-FD27-4BBA-A751-4A80EDB173B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1A8FFABF-F1A6-4C80-A0A6-29F3162FEF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ED4C1E4B-EA97-41D4-855C-680107905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6940823E-4D3B-46EB-B949-8D517EE3610D}"/>
              </a:ext>
            </a:extLst>
          </p:cNvPr>
          <p:cNvSpPr>
            <a:spLocks noGrp="1"/>
          </p:cNvSpPr>
          <p:nvPr>
            <p:ph type="title"/>
          </p:nvPr>
        </p:nvSpPr>
        <p:spPr>
          <a:xfrm>
            <a:off x="1357793" y="1468583"/>
            <a:ext cx="4074820" cy="3900512"/>
          </a:xfrm>
        </p:spPr>
        <p:txBody>
          <a:bodyPr anchor="t">
            <a:normAutofit/>
          </a:bodyPr>
          <a:lstStyle/>
          <a:p>
            <a:r>
              <a:rPr lang="en-US" sz="4800" dirty="0"/>
              <a:t>Forestry Contribution. </a:t>
            </a:r>
            <a:endParaRPr lang="en-NZ" sz="4800" dirty="0"/>
          </a:p>
        </p:txBody>
      </p:sp>
      <p:sp>
        <p:nvSpPr>
          <p:cNvPr id="3" name="Content Placeholder 2">
            <a:extLst>
              <a:ext uri="{FF2B5EF4-FFF2-40B4-BE49-F238E27FC236}">
                <a16:creationId xmlns:a16="http://schemas.microsoft.com/office/drawing/2014/main" id="{5FB8BDCB-3A61-46DA-AC84-CBB6EAE4D9B3}"/>
              </a:ext>
            </a:extLst>
          </p:cNvPr>
          <p:cNvSpPr>
            <a:spLocks noGrp="1"/>
          </p:cNvSpPr>
          <p:nvPr>
            <p:ph idx="1"/>
          </p:nvPr>
        </p:nvSpPr>
        <p:spPr>
          <a:xfrm>
            <a:off x="5794563" y="1468583"/>
            <a:ext cx="5025928" cy="3911679"/>
          </a:xfrm>
        </p:spPr>
        <p:txBody>
          <a:bodyPr anchor="b">
            <a:normAutofit/>
          </a:bodyPr>
          <a:lstStyle/>
          <a:p>
            <a:pPr marL="0" indent="0" fontAlgn="base">
              <a:buNone/>
            </a:pPr>
            <a:r>
              <a:rPr lang="en-US" sz="2400" b="0" i="0" dirty="0">
                <a:effectLst/>
                <a:latin typeface="SourceSansPro"/>
              </a:rPr>
              <a:t>Forestry contributes:</a:t>
            </a:r>
          </a:p>
          <a:p>
            <a:pPr fontAlgn="base">
              <a:buFont typeface="Arial" panose="020B0604020202020204" pitchFamily="34" charset="0"/>
              <a:buChar char="•"/>
            </a:pPr>
            <a:r>
              <a:rPr lang="en-US" sz="2400" b="0" i="0" dirty="0">
                <a:effectLst/>
                <a:latin typeface="SourceSansPro"/>
              </a:rPr>
              <a:t>an annual gross income of around $6.</a:t>
            </a:r>
            <a:r>
              <a:rPr lang="en-US" sz="2400" dirty="0">
                <a:latin typeface="SourceSansPro"/>
              </a:rPr>
              <a:t>6</a:t>
            </a:r>
            <a:r>
              <a:rPr lang="en-US" sz="2400" b="0" i="0" dirty="0">
                <a:effectLst/>
                <a:latin typeface="SourceSansPro"/>
              </a:rPr>
              <a:t> billion</a:t>
            </a:r>
          </a:p>
          <a:p>
            <a:pPr fontAlgn="base">
              <a:buFont typeface="Arial" panose="020B0604020202020204" pitchFamily="34" charset="0"/>
              <a:buChar char="•"/>
            </a:pPr>
            <a:r>
              <a:rPr lang="en-US" sz="2400" b="0" i="0" dirty="0">
                <a:effectLst/>
                <a:latin typeface="SourceSansPro"/>
              </a:rPr>
              <a:t>1.6% of New Zealand's GDP (Gross Domestic Product)</a:t>
            </a:r>
          </a:p>
          <a:p>
            <a:pPr fontAlgn="base">
              <a:buFont typeface="Arial" panose="020B0604020202020204" pitchFamily="34" charset="0"/>
              <a:buChar char="•"/>
            </a:pPr>
            <a:r>
              <a:rPr lang="en-US" sz="2400" b="0" i="0" dirty="0">
                <a:effectLst/>
                <a:latin typeface="SourceSansPro"/>
              </a:rPr>
              <a:t>to the employment of 35,000- 40,000 people in wood production, processing, and the commercial sector.</a:t>
            </a:r>
          </a:p>
          <a:p>
            <a:endParaRPr lang="en-NZ" sz="1800" dirty="0"/>
          </a:p>
        </p:txBody>
      </p:sp>
    </p:spTree>
    <p:extLst>
      <p:ext uri="{BB962C8B-B14F-4D97-AF65-F5344CB8AC3E}">
        <p14:creationId xmlns:p14="http://schemas.microsoft.com/office/powerpoint/2010/main" val="384061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31BF440-39FA-4087-84CC-2EEC0BBDAF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6697" r="-2" b="23809"/>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6991" b="24999"/>
          <a:stretch/>
        </p:blipFill>
        <p:spPr>
          <a:xfrm>
            <a:off x="4883025" y="3493008"/>
            <a:ext cx="7308975" cy="3364992"/>
          </a:xfrm>
          <a:custGeom>
            <a:avLst/>
            <a:gdLst/>
            <a:ahLst/>
            <a:cxnLst/>
            <a:rect l="l" t="t" r="r" b="b"/>
            <a:pathLst>
              <a:path w="7308975" h="3364992">
                <a:moveTo>
                  <a:pt x="1210305" y="0"/>
                </a:moveTo>
                <a:lnTo>
                  <a:pt x="7308975" y="0"/>
                </a:lnTo>
                <a:lnTo>
                  <a:pt x="7308975" y="3364992"/>
                </a:lnTo>
                <a:lnTo>
                  <a:pt x="0" y="3364992"/>
                </a:lnTo>
                <a:lnTo>
                  <a:pt x="62981" y="3295722"/>
                </a:lnTo>
                <a:cubicBezTo>
                  <a:pt x="684692" y="2543371"/>
                  <a:pt x="1098874" y="1539884"/>
                  <a:pt x="1192705" y="421793"/>
                </a:cubicBezTo>
                <a:close/>
              </a:path>
            </a:pathLst>
          </a:custGeom>
        </p:spPr>
      </p:pic>
      <p:sp useBgFill="1">
        <p:nvSpPr>
          <p:cNvPr id="15" name="Freeform: Shape 14">
            <a:extLst>
              <a:ext uri="{FF2B5EF4-FFF2-40B4-BE49-F238E27FC236}">
                <a16:creationId xmlns:a16="http://schemas.microsoft.com/office/drawing/2014/main" id="{F04E4CBA-303B-48BD-8451-C2701CB0EE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7" name="Freeform: Shape 16">
            <a:extLst>
              <a:ext uri="{FF2B5EF4-FFF2-40B4-BE49-F238E27FC236}">
                <a16:creationId xmlns:a16="http://schemas.microsoft.com/office/drawing/2014/main" id="{F6CA58B3-AFCC-4A40-9882-50D50808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itle 1"/>
          <p:cNvSpPr>
            <a:spLocks noGrp="1"/>
          </p:cNvSpPr>
          <p:nvPr>
            <p:ph type="title"/>
          </p:nvPr>
        </p:nvSpPr>
        <p:spPr>
          <a:xfrm>
            <a:off x="448056" y="859536"/>
            <a:ext cx="4832802" cy="1243584"/>
          </a:xfrm>
        </p:spPr>
        <p:txBody>
          <a:bodyPr>
            <a:normAutofit/>
          </a:bodyPr>
          <a:lstStyle/>
          <a:p>
            <a:r>
              <a:rPr lang="en-US" sz="3400" dirty="0"/>
              <a:t>Equine</a:t>
            </a:r>
            <a:endParaRPr lang="en-NZ" sz="3400" dirty="0"/>
          </a:p>
        </p:txBody>
      </p:sp>
      <p:sp>
        <p:nvSpPr>
          <p:cNvPr id="19" name="Rectangle 18">
            <a:extLst>
              <a:ext uri="{FF2B5EF4-FFF2-40B4-BE49-F238E27FC236}">
                <a16:creationId xmlns:a16="http://schemas.microsoft.com/office/drawing/2014/main" id="{75C56826-D4E5-42ED-8529-079651CB30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52144"/>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21" name="Rectangle 20">
            <a:extLst>
              <a:ext uri="{FF2B5EF4-FFF2-40B4-BE49-F238E27FC236}">
                <a16:creationId xmlns:a16="http://schemas.microsoft.com/office/drawing/2014/main" id="{82095FCE-EF05-4443-B97A-85DEE3A5CA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Rectangle 22">
            <a:extLst>
              <a:ext uri="{FF2B5EF4-FFF2-40B4-BE49-F238E27FC236}">
                <a16:creationId xmlns:a16="http://schemas.microsoft.com/office/drawing/2014/main" id="{CA00AE6B-AA30-4CF8-BA6F-339B780AD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44" y="2194560"/>
            <a:ext cx="4892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Content Placeholder 2"/>
          <p:cNvSpPr>
            <a:spLocks noGrp="1"/>
          </p:cNvSpPr>
          <p:nvPr>
            <p:ph idx="1"/>
          </p:nvPr>
        </p:nvSpPr>
        <p:spPr>
          <a:xfrm>
            <a:off x="448056" y="2512611"/>
            <a:ext cx="4832803" cy="3664351"/>
          </a:xfrm>
        </p:spPr>
        <p:txBody>
          <a:bodyPr>
            <a:normAutofit lnSpcReduction="10000"/>
          </a:bodyPr>
          <a:lstStyle/>
          <a:p>
            <a:pPr marL="0" indent="0">
              <a:buNone/>
            </a:pPr>
            <a:r>
              <a:rPr lang="en-NZ" sz="2100" dirty="0"/>
              <a:t>The horse industry covers areas such as:</a:t>
            </a:r>
          </a:p>
          <a:p>
            <a:pPr marL="800100" lvl="1" indent="-342900">
              <a:buFont typeface="Symbol" panose="05050102010706020507" pitchFamily="18" charset="2"/>
              <a:buChar char=""/>
            </a:pPr>
            <a:r>
              <a:rPr lang="en-NZ" sz="1700" dirty="0"/>
              <a:t>Semen exporting</a:t>
            </a:r>
          </a:p>
          <a:p>
            <a:pPr marL="800100" lvl="1" indent="-342900">
              <a:buFont typeface="Symbol" panose="05050102010706020507" pitchFamily="18" charset="2"/>
              <a:buChar char=""/>
            </a:pPr>
            <a:r>
              <a:rPr lang="en-NZ" sz="1700" dirty="0"/>
              <a:t>Breeding and selling of racehorses</a:t>
            </a:r>
          </a:p>
          <a:p>
            <a:pPr marL="800100" lvl="1" indent="-342900">
              <a:buFont typeface="Symbol" panose="05050102010706020507" pitchFamily="18" charset="2"/>
              <a:buChar char=""/>
            </a:pPr>
            <a:r>
              <a:rPr lang="en-NZ" sz="1700" dirty="0"/>
              <a:t>TAB betting</a:t>
            </a:r>
            <a:br>
              <a:rPr lang="en-NZ" sz="1400" dirty="0">
                <a:effectLst/>
                <a:latin typeface="Calibri" panose="020F0502020204030204" pitchFamily="34" charset="0"/>
                <a:ea typeface="MS Mincho" panose="02020609040205080304" pitchFamily="49" charset="-128"/>
                <a:cs typeface="Times New Roman" panose="02020603050405020304" pitchFamily="18" charset="0"/>
              </a:rPr>
            </a:br>
            <a:endParaRPr lang="en-NZ" sz="1600" dirty="0"/>
          </a:p>
          <a:p>
            <a:r>
              <a:rPr lang="en-US" sz="2000" dirty="0"/>
              <a:t>New Zealand's Thoroughbred, Standardbred and sport-horse industries collectively generate more than $NZ2 billion in gross domestic product (GDP) each year. That represents about 2% of the country's total GDP. The racing sector alone contributed an estimated $1.4 billion annually.</a:t>
            </a:r>
            <a:endParaRPr lang="en-NZ" sz="2000" dirty="0"/>
          </a:p>
          <a:p>
            <a:endParaRPr lang="en-NZ" sz="2000" dirty="0"/>
          </a:p>
        </p:txBody>
      </p:sp>
      <p:sp>
        <p:nvSpPr>
          <p:cNvPr id="4" name="AutoShape 2" descr="Image result for equine images"/>
          <p:cNvSpPr>
            <a:spLocks noChangeAspect="1" noChangeArrowheads="1"/>
          </p:cNvSpPr>
          <p:nvPr/>
        </p:nvSpPr>
        <p:spPr bwMode="auto">
          <a:xfrm>
            <a:off x="-31750" y="-136525"/>
            <a:ext cx="1724025"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race track turf images"/>
          <p:cNvSpPr>
            <a:spLocks noChangeAspect="1" noChangeArrowheads="1"/>
          </p:cNvSpPr>
          <p:nvPr/>
        </p:nvSpPr>
        <p:spPr bwMode="auto">
          <a:xfrm>
            <a:off x="-31750" y="-136525"/>
            <a:ext cx="1628775" cy="129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298352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 name="Rectangle 16">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585216"/>
            <a:ext cx="10515600" cy="1325563"/>
          </a:xfrm>
        </p:spPr>
        <p:txBody>
          <a:bodyPr>
            <a:normAutofit/>
          </a:bodyPr>
          <a:lstStyle/>
          <a:p>
            <a:pPr marL="0" lvl="0" indent="0">
              <a:buNone/>
            </a:pPr>
            <a:r>
              <a:rPr lang="en-US" dirty="0">
                <a:solidFill>
                  <a:schemeClr val="bg1"/>
                </a:solidFill>
                <a:latin typeface="+mj-lt"/>
                <a:ea typeface="+mj-ea"/>
                <a:cs typeface="+mj-cs"/>
              </a:rPr>
              <a:t>Sports Turf </a:t>
            </a: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6032" r="3147" b="-2"/>
          <a:stretch/>
        </p:blipFill>
        <p:spPr>
          <a:xfrm>
            <a:off x="841248" y="2516777"/>
            <a:ext cx="6236208" cy="3660185"/>
          </a:xfrm>
          <a:prstGeom prst="rect">
            <a:avLst/>
          </a:prstGeom>
        </p:spPr>
      </p:pic>
      <p:sp>
        <p:nvSpPr>
          <p:cNvPr id="3" name="Content Placeholder 2"/>
          <p:cNvSpPr>
            <a:spLocks noGrp="1"/>
          </p:cNvSpPr>
          <p:nvPr>
            <p:ph idx="1"/>
          </p:nvPr>
        </p:nvSpPr>
        <p:spPr>
          <a:xfrm>
            <a:off x="7546848" y="2516777"/>
            <a:ext cx="3803904" cy="3660185"/>
          </a:xfrm>
        </p:spPr>
        <p:txBody>
          <a:bodyPr anchor="ctr">
            <a:normAutofit/>
          </a:bodyPr>
          <a:lstStyle/>
          <a:p>
            <a:pPr marL="0" indent="0">
              <a:buNone/>
            </a:pPr>
            <a:r>
              <a:rPr lang="en-NZ" sz="1800" dirty="0">
                <a:solidFill>
                  <a:srgbClr val="000000"/>
                </a:solidFill>
                <a:effectLst/>
                <a:latin typeface="Calibri" panose="020F0502020204030204" pitchFamily="34" charset="0"/>
                <a:ea typeface="MS Mincho" panose="02020609040205080304" pitchFamily="49" charset="-128"/>
              </a:rPr>
              <a:t>This area includes:</a:t>
            </a:r>
          </a:p>
          <a:p>
            <a:pPr marL="342900" lvl="0" indent="-342900">
              <a:buFont typeface="Symbol" panose="05050102010706020507" pitchFamily="18" charset="2"/>
              <a:buChar char=""/>
            </a:pPr>
            <a:r>
              <a:rPr lang="en-NZ" sz="1800" dirty="0">
                <a:solidFill>
                  <a:srgbClr val="000000"/>
                </a:solidFill>
                <a:effectLst/>
                <a:latin typeface="Calibri" panose="020F0502020204030204" pitchFamily="34" charset="0"/>
                <a:ea typeface="MS Mincho" panose="02020609040205080304" pitchFamily="49" charset="-128"/>
              </a:rPr>
              <a:t>City councils- parks/gardens , public sports fields</a:t>
            </a:r>
          </a:p>
          <a:p>
            <a:pPr marL="342900" lvl="0" indent="-342900">
              <a:buFont typeface="Symbol" panose="05050102010706020507" pitchFamily="18" charset="2"/>
              <a:buChar char=""/>
            </a:pPr>
            <a:r>
              <a:rPr lang="en-NZ" sz="1800" dirty="0">
                <a:solidFill>
                  <a:srgbClr val="000000"/>
                </a:solidFill>
                <a:effectLst/>
                <a:latin typeface="Calibri" panose="020F0502020204030204" pitchFamily="34" charset="0"/>
                <a:ea typeface="MS Mincho" panose="02020609040205080304" pitchFamily="49" charset="-128"/>
              </a:rPr>
              <a:t>Companies that are contracted by the council to look after sports fields</a:t>
            </a:r>
          </a:p>
          <a:p>
            <a:pPr marL="342900" lvl="0" indent="-342900">
              <a:buFont typeface="Symbol" panose="05050102010706020507" pitchFamily="18" charset="2"/>
              <a:buChar char=""/>
            </a:pPr>
            <a:r>
              <a:rPr lang="en-NZ" sz="1800" dirty="0">
                <a:solidFill>
                  <a:srgbClr val="000000"/>
                </a:solidFill>
                <a:effectLst/>
                <a:latin typeface="Calibri" panose="020F0502020204030204" pitchFamily="34" charset="0"/>
                <a:ea typeface="MS Mincho" panose="02020609040205080304" pitchFamily="49" charset="-128"/>
              </a:rPr>
              <a:t>Schools (ground staff)</a:t>
            </a:r>
          </a:p>
          <a:p>
            <a:pPr marL="342900" lvl="0" indent="-342900">
              <a:buFont typeface="Symbol" panose="05050102010706020507" pitchFamily="18" charset="2"/>
              <a:buChar char=""/>
            </a:pPr>
            <a:r>
              <a:rPr lang="en-NZ" sz="1800" dirty="0">
                <a:solidFill>
                  <a:srgbClr val="000000"/>
                </a:solidFill>
                <a:effectLst/>
                <a:latin typeface="Calibri" panose="020F0502020204030204" pitchFamily="34" charset="0"/>
                <a:ea typeface="MS Mincho" panose="02020609040205080304" pitchFamily="49" charset="-128"/>
              </a:rPr>
              <a:t>Racecourses, bowling greens and golf courses</a:t>
            </a:r>
          </a:p>
          <a:p>
            <a:pPr lvl="0"/>
            <a:endParaRPr lang="en-NZ" sz="2200" dirty="0"/>
          </a:p>
          <a:p>
            <a:endParaRPr lang="en-NZ" sz="2200" dirty="0"/>
          </a:p>
        </p:txBody>
      </p:sp>
      <p:sp>
        <p:nvSpPr>
          <p:cNvPr id="4" name="AutoShape 2" descr="Image result for equine images"/>
          <p:cNvSpPr>
            <a:spLocks noChangeAspect="1" noChangeArrowheads="1"/>
          </p:cNvSpPr>
          <p:nvPr/>
        </p:nvSpPr>
        <p:spPr bwMode="auto">
          <a:xfrm>
            <a:off x="-31750" y="-136525"/>
            <a:ext cx="1724025"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race track turf images"/>
          <p:cNvSpPr>
            <a:spLocks noChangeAspect="1" noChangeArrowheads="1"/>
          </p:cNvSpPr>
          <p:nvPr/>
        </p:nvSpPr>
        <p:spPr bwMode="auto">
          <a:xfrm>
            <a:off x="-31750" y="-136525"/>
            <a:ext cx="1628775" cy="129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626738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747B1-3266-3A4A-EE4F-1EA0E9AFAC3E}"/>
              </a:ext>
            </a:extLst>
          </p:cNvPr>
          <p:cNvSpPr>
            <a:spLocks noGrp="1"/>
          </p:cNvSpPr>
          <p:nvPr>
            <p:ph type="title"/>
          </p:nvPr>
        </p:nvSpPr>
        <p:spPr>
          <a:xfrm>
            <a:off x="838200" y="365125"/>
            <a:ext cx="3350623" cy="1325563"/>
          </a:xfrm>
        </p:spPr>
        <p:txBody>
          <a:bodyPr>
            <a:normAutofit fontScale="90000"/>
          </a:bodyPr>
          <a:lstStyle/>
          <a:p>
            <a:br>
              <a:rPr lang="en-NZ" dirty="0"/>
            </a:br>
            <a:r>
              <a:rPr lang="en-NZ" kern="0" spc="-10" dirty="0">
                <a:solidFill>
                  <a:srgbClr val="414141"/>
                </a:solidFill>
                <a:latin typeface="Arial" panose="020B0604020202020204" pitchFamily="34" charset="0"/>
              </a:rPr>
              <a:t>N</a:t>
            </a:r>
            <a:r>
              <a:rPr lang="en-NZ" sz="4400" kern="0" spc="-10" dirty="0">
                <a:solidFill>
                  <a:srgbClr val="414141"/>
                </a:solidFill>
                <a:effectLst/>
                <a:latin typeface="Arial" panose="020B0604020202020204" pitchFamily="34" charset="0"/>
                <a:ea typeface="Times New Roman" panose="02020603050405020304" pitchFamily="18" charset="0"/>
              </a:rPr>
              <a:t>ational importance</a:t>
            </a:r>
            <a:endParaRPr lang="en-NZ" dirty="0"/>
          </a:p>
        </p:txBody>
      </p:sp>
      <p:sp>
        <p:nvSpPr>
          <p:cNvPr id="3" name="Content Placeholder 2">
            <a:extLst>
              <a:ext uri="{FF2B5EF4-FFF2-40B4-BE49-F238E27FC236}">
                <a16:creationId xmlns:a16="http://schemas.microsoft.com/office/drawing/2014/main" id="{19834843-93D2-D637-A3D7-095505BE5E79}"/>
              </a:ext>
            </a:extLst>
          </p:cNvPr>
          <p:cNvSpPr>
            <a:spLocks noGrp="1"/>
          </p:cNvSpPr>
          <p:nvPr>
            <p:ph idx="1"/>
          </p:nvPr>
        </p:nvSpPr>
        <p:spPr>
          <a:xfrm>
            <a:off x="838200" y="1825625"/>
            <a:ext cx="3420291" cy="1167741"/>
          </a:xfrm>
        </p:spPr>
        <p:txBody>
          <a:bodyPr/>
          <a:lstStyle/>
          <a:p>
            <a:r>
              <a:rPr lang="en-NZ" sz="2800" kern="0" spc="-10" dirty="0">
                <a:solidFill>
                  <a:srgbClr val="414141"/>
                </a:solidFill>
                <a:effectLst/>
                <a:latin typeface="Arial" panose="020B0604020202020204" pitchFamily="34" charset="0"/>
                <a:ea typeface="Times New Roman" panose="02020603050405020304" pitchFamily="18" charset="0"/>
              </a:rPr>
              <a:t>Economic</a:t>
            </a:r>
          </a:p>
          <a:p>
            <a:r>
              <a:rPr lang="en-NZ" kern="0" spc="-10" dirty="0">
                <a:solidFill>
                  <a:srgbClr val="414141"/>
                </a:solidFill>
                <a:latin typeface="Arial" panose="020B0604020202020204" pitchFamily="34" charset="0"/>
              </a:rPr>
              <a:t>Employment</a:t>
            </a:r>
          </a:p>
          <a:p>
            <a:pPr marL="0" indent="0">
              <a:buNone/>
            </a:pPr>
            <a:endParaRPr lang="en-NZ" kern="0" spc="-10" dirty="0">
              <a:solidFill>
                <a:srgbClr val="414141"/>
              </a:solidFill>
              <a:latin typeface="Arial" panose="020B0604020202020204" pitchFamily="34" charset="0"/>
            </a:endParaRPr>
          </a:p>
          <a:p>
            <a:endParaRPr lang="en-NZ" dirty="0"/>
          </a:p>
        </p:txBody>
      </p:sp>
      <p:pic>
        <p:nvPicPr>
          <p:cNvPr id="5" name="Picture 4">
            <a:extLst>
              <a:ext uri="{FF2B5EF4-FFF2-40B4-BE49-F238E27FC236}">
                <a16:creationId xmlns:a16="http://schemas.microsoft.com/office/drawing/2014/main" id="{E3DBF401-8916-F6D7-CCF7-A7208DA1BFD2}"/>
              </a:ext>
            </a:extLst>
          </p:cNvPr>
          <p:cNvPicPr>
            <a:picLocks noChangeAspect="1"/>
          </p:cNvPicPr>
          <p:nvPr/>
        </p:nvPicPr>
        <p:blipFill>
          <a:blip r:embed="rId2"/>
          <a:stretch>
            <a:fillRect/>
          </a:stretch>
        </p:blipFill>
        <p:spPr>
          <a:xfrm>
            <a:off x="5153737" y="95225"/>
            <a:ext cx="5020147" cy="5888737"/>
          </a:xfrm>
          <a:prstGeom prst="rect">
            <a:avLst/>
          </a:prstGeom>
        </p:spPr>
      </p:pic>
      <p:sp>
        <p:nvSpPr>
          <p:cNvPr id="4" name="TextBox 3">
            <a:extLst>
              <a:ext uri="{FF2B5EF4-FFF2-40B4-BE49-F238E27FC236}">
                <a16:creationId xmlns:a16="http://schemas.microsoft.com/office/drawing/2014/main" id="{0E3BB221-0E8A-4CB1-B503-73F3A2892BBD}"/>
              </a:ext>
            </a:extLst>
          </p:cNvPr>
          <p:cNvSpPr txBox="1"/>
          <p:nvPr/>
        </p:nvSpPr>
        <p:spPr>
          <a:xfrm>
            <a:off x="923196" y="3128303"/>
            <a:ext cx="2944368" cy="2960875"/>
          </a:xfrm>
          <a:prstGeom prst="rect">
            <a:avLst/>
          </a:prstGeom>
          <a:noFill/>
        </p:spPr>
        <p:txBody>
          <a:bodyPr wrap="square" rtlCol="0">
            <a:spAutoFit/>
          </a:bodyPr>
          <a:lstStyle/>
          <a:p>
            <a:pPr>
              <a:lnSpc>
                <a:spcPct val="150000"/>
              </a:lnSpc>
            </a:pPr>
            <a:r>
              <a:rPr lang="en-NZ" b="1" dirty="0"/>
              <a:t>Export Revenue 2024</a:t>
            </a:r>
          </a:p>
          <a:p>
            <a:pPr>
              <a:lnSpc>
                <a:spcPct val="150000"/>
              </a:lnSpc>
            </a:pPr>
            <a:r>
              <a:rPr lang="en-NZ" dirty="0"/>
              <a:t>Dairy $24.2 billion</a:t>
            </a:r>
          </a:p>
          <a:p>
            <a:pPr>
              <a:lnSpc>
                <a:spcPct val="150000"/>
              </a:lnSpc>
            </a:pPr>
            <a:r>
              <a:rPr lang="en-NZ" dirty="0"/>
              <a:t>Sheep &amp; Beef $ 11.4 billion</a:t>
            </a:r>
          </a:p>
          <a:p>
            <a:pPr>
              <a:lnSpc>
                <a:spcPct val="150000"/>
              </a:lnSpc>
            </a:pPr>
            <a:r>
              <a:rPr lang="en-NZ" dirty="0"/>
              <a:t>Horticulture $7.1billion</a:t>
            </a:r>
          </a:p>
          <a:p>
            <a:pPr>
              <a:lnSpc>
                <a:spcPct val="150000"/>
              </a:lnSpc>
            </a:pPr>
            <a:r>
              <a:rPr lang="en-NZ" dirty="0"/>
              <a:t>Forestry $5.9 billion</a:t>
            </a:r>
          </a:p>
          <a:p>
            <a:pPr>
              <a:lnSpc>
                <a:spcPct val="150000"/>
              </a:lnSpc>
            </a:pPr>
            <a:r>
              <a:rPr lang="en-NZ" dirty="0"/>
              <a:t>Viticulture $ 2.1 billion</a:t>
            </a:r>
          </a:p>
          <a:p>
            <a:pPr>
              <a:lnSpc>
                <a:spcPct val="150000"/>
              </a:lnSpc>
            </a:pPr>
            <a:r>
              <a:rPr lang="en-NZ" dirty="0"/>
              <a:t>Arable $310million</a:t>
            </a:r>
          </a:p>
        </p:txBody>
      </p:sp>
    </p:spTree>
    <p:extLst>
      <p:ext uri="{BB962C8B-B14F-4D97-AF65-F5344CB8AC3E}">
        <p14:creationId xmlns:p14="http://schemas.microsoft.com/office/powerpoint/2010/main" val="3087893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97C25D-9B9B-0138-042E-66F8B5545EAF}"/>
              </a:ext>
            </a:extLst>
          </p:cNvPr>
          <p:cNvSpPr>
            <a:spLocks noGrp="1"/>
          </p:cNvSpPr>
          <p:nvPr>
            <p:ph type="title"/>
          </p:nvPr>
        </p:nvSpPr>
        <p:spPr>
          <a:xfrm>
            <a:off x="838200" y="365125"/>
            <a:ext cx="3567545" cy="1325563"/>
          </a:xfrm>
        </p:spPr>
        <p:txBody>
          <a:bodyPr/>
          <a:lstStyle/>
          <a:p>
            <a:r>
              <a:rPr lang="en-NZ" dirty="0"/>
              <a:t>Regional Importance</a:t>
            </a:r>
          </a:p>
        </p:txBody>
      </p:sp>
      <p:sp>
        <p:nvSpPr>
          <p:cNvPr id="3" name="Content Placeholder 2">
            <a:extLst>
              <a:ext uri="{FF2B5EF4-FFF2-40B4-BE49-F238E27FC236}">
                <a16:creationId xmlns:a16="http://schemas.microsoft.com/office/drawing/2014/main" id="{D743182D-8713-A485-5B0B-F2FBC929BCC2}"/>
              </a:ext>
            </a:extLst>
          </p:cNvPr>
          <p:cNvSpPr>
            <a:spLocks noGrp="1"/>
          </p:cNvSpPr>
          <p:nvPr>
            <p:ph idx="1"/>
          </p:nvPr>
        </p:nvSpPr>
        <p:spPr>
          <a:xfrm>
            <a:off x="838200" y="1825625"/>
            <a:ext cx="3567545" cy="4351338"/>
          </a:xfrm>
        </p:spPr>
        <p:txBody>
          <a:bodyPr/>
          <a:lstStyle/>
          <a:p>
            <a:r>
              <a:rPr lang="en-NZ" dirty="0"/>
              <a:t>Supports rural and urban communities</a:t>
            </a:r>
          </a:p>
          <a:p>
            <a:pPr lvl="1"/>
            <a:r>
              <a:rPr lang="en-NZ" dirty="0"/>
              <a:t>Income</a:t>
            </a:r>
          </a:p>
          <a:p>
            <a:pPr lvl="1"/>
            <a:r>
              <a:rPr lang="en-NZ" dirty="0"/>
              <a:t>Employment</a:t>
            </a:r>
          </a:p>
          <a:p>
            <a:pPr lvl="1"/>
            <a:r>
              <a:rPr lang="en-NZ" dirty="0"/>
              <a:t>Infrastructure</a:t>
            </a:r>
          </a:p>
          <a:p>
            <a:endParaRPr lang="en-NZ" dirty="0"/>
          </a:p>
        </p:txBody>
      </p:sp>
      <p:pic>
        <p:nvPicPr>
          <p:cNvPr id="4" name="Picture 3" descr="Developing an indicator of productive potential to assess land use  suitability in New Zealand - ScienceDirect">
            <a:extLst>
              <a:ext uri="{FF2B5EF4-FFF2-40B4-BE49-F238E27FC236}">
                <a16:creationId xmlns:a16="http://schemas.microsoft.com/office/drawing/2014/main" id="{22C624DA-EBDA-BBB4-5CE8-E86D199E6A5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45763" y="365125"/>
            <a:ext cx="6271982" cy="5621140"/>
          </a:xfrm>
          <a:prstGeom prst="rect">
            <a:avLst/>
          </a:prstGeom>
          <a:noFill/>
          <a:ln>
            <a:noFill/>
          </a:ln>
        </p:spPr>
      </p:pic>
    </p:spTree>
    <p:extLst>
      <p:ext uri="{BB962C8B-B14F-4D97-AF65-F5344CB8AC3E}">
        <p14:creationId xmlns:p14="http://schemas.microsoft.com/office/powerpoint/2010/main" val="8089567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41D24F-CA0B-3E4E-1C80-773408EE87C8}"/>
              </a:ext>
            </a:extLst>
          </p:cNvPr>
          <p:cNvSpPr>
            <a:spLocks noGrp="1"/>
          </p:cNvSpPr>
          <p:nvPr>
            <p:ph type="title"/>
          </p:nvPr>
        </p:nvSpPr>
        <p:spPr>
          <a:xfrm>
            <a:off x="838200" y="365125"/>
            <a:ext cx="3751217" cy="1325563"/>
          </a:xfrm>
        </p:spPr>
        <p:txBody>
          <a:bodyPr/>
          <a:lstStyle/>
          <a:p>
            <a:r>
              <a:rPr lang="en-NZ" dirty="0"/>
              <a:t>Export markets</a:t>
            </a:r>
          </a:p>
        </p:txBody>
      </p:sp>
      <p:sp>
        <p:nvSpPr>
          <p:cNvPr id="3" name="Content Placeholder 2">
            <a:extLst>
              <a:ext uri="{FF2B5EF4-FFF2-40B4-BE49-F238E27FC236}">
                <a16:creationId xmlns:a16="http://schemas.microsoft.com/office/drawing/2014/main" id="{12E49FBE-C59C-A27D-F72F-E4A249B195E9}"/>
              </a:ext>
            </a:extLst>
          </p:cNvPr>
          <p:cNvSpPr>
            <a:spLocks noGrp="1"/>
          </p:cNvSpPr>
          <p:nvPr>
            <p:ph idx="1"/>
          </p:nvPr>
        </p:nvSpPr>
        <p:spPr>
          <a:xfrm>
            <a:off x="838200" y="1825625"/>
            <a:ext cx="3968931" cy="4351338"/>
          </a:xfrm>
        </p:spPr>
        <p:txBody>
          <a:bodyPr/>
          <a:lstStyle/>
          <a:p>
            <a:r>
              <a:rPr lang="en-NZ" dirty="0"/>
              <a:t>What are New Zealand’s  5 biggest exporting sectors?</a:t>
            </a:r>
          </a:p>
          <a:p>
            <a:r>
              <a:rPr lang="en-NZ" dirty="0"/>
              <a:t>What are New Zealand’s 3 biggest export markets?</a:t>
            </a:r>
          </a:p>
        </p:txBody>
      </p:sp>
      <p:pic>
        <p:nvPicPr>
          <p:cNvPr id="4" name="Picture 3">
            <a:extLst>
              <a:ext uri="{FF2B5EF4-FFF2-40B4-BE49-F238E27FC236}">
                <a16:creationId xmlns:a16="http://schemas.microsoft.com/office/drawing/2014/main" id="{6F24CD47-C8CD-FCE1-F5F6-C9BFB11BF018}"/>
              </a:ext>
            </a:extLst>
          </p:cNvPr>
          <p:cNvPicPr>
            <a:picLocks noChangeAspect="1"/>
          </p:cNvPicPr>
          <p:nvPr/>
        </p:nvPicPr>
        <p:blipFill>
          <a:blip r:embed="rId2"/>
          <a:stretch>
            <a:fillRect/>
          </a:stretch>
        </p:blipFill>
        <p:spPr>
          <a:xfrm>
            <a:off x="5947954" y="33265"/>
            <a:ext cx="4522796" cy="6303547"/>
          </a:xfrm>
          <a:prstGeom prst="rect">
            <a:avLst/>
          </a:prstGeom>
        </p:spPr>
      </p:pic>
    </p:spTree>
    <p:extLst>
      <p:ext uri="{BB962C8B-B14F-4D97-AF65-F5344CB8AC3E}">
        <p14:creationId xmlns:p14="http://schemas.microsoft.com/office/powerpoint/2010/main" val="2662923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41" name="Rectangle 40">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6586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093496" y="618681"/>
            <a:ext cx="2793704" cy="4794567"/>
          </a:xfrm>
        </p:spPr>
        <p:txBody>
          <a:bodyPr vert="horz" lIns="91440" tIns="45720" rIns="91440" bIns="45720" rtlCol="0" anchor="ctr">
            <a:normAutofit/>
          </a:bodyPr>
          <a:lstStyle/>
          <a:p>
            <a:pPr lvl="0" algn="l"/>
            <a:r>
              <a:rPr lang="en-US" sz="3600" b="1" dirty="0">
                <a:solidFill>
                  <a:srgbClr val="FFFFFF"/>
                </a:solidFill>
              </a:rPr>
              <a:t>New Zealand’s Primary</a:t>
            </a:r>
            <a:br>
              <a:rPr lang="en-US" sz="3600" b="1" dirty="0">
                <a:solidFill>
                  <a:srgbClr val="FFFFFF"/>
                </a:solidFill>
              </a:rPr>
            </a:br>
            <a:r>
              <a:rPr lang="en-US" sz="3600" b="1" dirty="0">
                <a:solidFill>
                  <a:srgbClr val="FFFFFF"/>
                </a:solidFill>
              </a:rPr>
              <a:t>Production Sectors. </a:t>
            </a:r>
            <a:br>
              <a:rPr lang="en-US" sz="3600" b="1" dirty="0">
                <a:solidFill>
                  <a:srgbClr val="FFFFFF"/>
                </a:solidFill>
              </a:rPr>
            </a:br>
            <a:endParaRPr lang="en-US" sz="3600" dirty="0">
              <a:solidFill>
                <a:srgbClr val="FFFFFF"/>
              </a:solidFill>
            </a:endParaRPr>
          </a:p>
        </p:txBody>
      </p:sp>
      <p:sp>
        <p:nvSpPr>
          <p:cNvPr id="43"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34" r="1" b="12656"/>
          <a:stretch/>
        </p:blipFill>
        <p:spPr>
          <a:xfrm>
            <a:off x="976251" y="942538"/>
            <a:ext cx="7163222" cy="4808332"/>
          </a:xfrm>
          <a:prstGeom prst="rect">
            <a:avLst/>
          </a:prstGeom>
          <a:effectLst/>
        </p:spPr>
      </p:pic>
      <p:sp>
        <p:nvSpPr>
          <p:cNvPr id="4" name="AutoShape 2" descr="Image result for agriculture images"/>
          <p:cNvSpPr>
            <a:spLocks noChangeAspect="1" noChangeArrowheads="1"/>
          </p:cNvSpPr>
          <p:nvPr/>
        </p:nvSpPr>
        <p:spPr bwMode="auto">
          <a:xfrm>
            <a:off x="-31750" y="-136525"/>
            <a:ext cx="1485900" cy="116205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25920226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19DAD6-F276-7464-480A-A01C4D4671D7}"/>
            </a:ext>
          </a:extLst>
        </p:cNvPr>
        <p:cNvGrpSpPr/>
        <p:nvPr/>
      </p:nvGrpSpPr>
      <p:grpSpPr>
        <a:xfrm>
          <a:off x="0" y="0"/>
          <a:ext cx="0" cy="0"/>
          <a:chOff x="0" y="0"/>
          <a:chExt cx="0" cy="0"/>
        </a:xfrm>
      </p:grpSpPr>
      <p:pic>
        <p:nvPicPr>
          <p:cNvPr id="2" name="Picture 1" descr="A picture containing logo&#10;&#10;Description automatically generated">
            <a:extLst>
              <a:ext uri="{FF2B5EF4-FFF2-40B4-BE49-F238E27FC236}">
                <a16:creationId xmlns:a16="http://schemas.microsoft.com/office/drawing/2014/main" id="{100FCD88-B2D7-7BE2-BE9E-860F6C653F4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5544" y="825143"/>
            <a:ext cx="9420913" cy="52077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907642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7 primary production sectors</a:t>
            </a:r>
            <a:endParaRPr lang="en-NZ" dirty="0"/>
          </a:p>
        </p:txBody>
      </p:sp>
      <p:sp>
        <p:nvSpPr>
          <p:cNvPr id="3" name="Content Placeholder 2"/>
          <p:cNvSpPr>
            <a:spLocks noGrp="1"/>
          </p:cNvSpPr>
          <p:nvPr>
            <p:ph idx="1"/>
          </p:nvPr>
        </p:nvSpPr>
        <p:spPr/>
        <p:txBody>
          <a:bodyPr/>
          <a:lstStyle/>
          <a:p>
            <a:pPr lvl="0"/>
            <a:r>
              <a:rPr lang="en-US" dirty="0"/>
              <a:t>Agriculture, </a:t>
            </a:r>
          </a:p>
          <a:p>
            <a:pPr lvl="0"/>
            <a:r>
              <a:rPr lang="en-US" dirty="0"/>
              <a:t>Dairy manufacturing, </a:t>
            </a:r>
          </a:p>
          <a:p>
            <a:pPr lvl="0"/>
            <a:r>
              <a:rPr lang="en-US" dirty="0"/>
              <a:t>Horticulture</a:t>
            </a:r>
          </a:p>
          <a:p>
            <a:pPr lvl="0"/>
            <a:r>
              <a:rPr lang="en-US" dirty="0"/>
              <a:t>Forestry,  </a:t>
            </a:r>
          </a:p>
          <a:p>
            <a:pPr lvl="0"/>
            <a:r>
              <a:rPr lang="en-US" dirty="0"/>
              <a:t>Seafood, </a:t>
            </a:r>
          </a:p>
          <a:p>
            <a:r>
              <a:rPr lang="en-US" dirty="0"/>
              <a:t>Equine, </a:t>
            </a:r>
          </a:p>
          <a:p>
            <a:pPr lvl="0"/>
            <a:r>
              <a:rPr lang="en-US" dirty="0"/>
              <a:t>Sports turf.  </a:t>
            </a:r>
            <a:endParaRPr lang="en-NZ" dirty="0"/>
          </a:p>
          <a:p>
            <a:endParaRPr lang="en-NZ"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91830" y="523501"/>
            <a:ext cx="2619375" cy="1752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43443" y="2717426"/>
            <a:ext cx="2581275" cy="17716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5078" y="4415770"/>
            <a:ext cx="2143125" cy="2143125"/>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28642" y="1288215"/>
            <a:ext cx="2092139" cy="1660428"/>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591830" y="4930402"/>
            <a:ext cx="3033019" cy="1604916"/>
          </a:xfrm>
          <a:prstGeom prst="rect">
            <a:avLst/>
          </a:prstGeom>
        </p:spPr>
      </p:pic>
      <p:pic>
        <p:nvPicPr>
          <p:cNvPr id="10" name="Picture 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2976" y="5378824"/>
            <a:ext cx="3038475" cy="1269996"/>
          </a:xfrm>
          <a:prstGeom prst="rect">
            <a:avLst/>
          </a:prstGeom>
        </p:spPr>
      </p:pic>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890694" y="3083580"/>
            <a:ext cx="3796872" cy="1123669"/>
          </a:xfrm>
          <a:prstGeom prst="rect">
            <a:avLst/>
          </a:prstGeom>
        </p:spPr>
      </p:pic>
    </p:spTree>
    <p:extLst>
      <p:ext uri="{BB962C8B-B14F-4D97-AF65-F5344CB8AC3E}">
        <p14:creationId xmlns:p14="http://schemas.microsoft.com/office/powerpoint/2010/main" val="20987110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BF87945-A001-489F-9D9B-7D9435F0B9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8639" y="347471"/>
            <a:ext cx="11100816" cy="1801368"/>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48E1C9-357E-469B-BEF2-D49AB3919C46}"/>
              </a:ext>
            </a:extLst>
          </p:cNvPr>
          <p:cNvSpPr>
            <a:spLocks noGrp="1"/>
          </p:cNvSpPr>
          <p:nvPr>
            <p:ph type="title"/>
          </p:nvPr>
        </p:nvSpPr>
        <p:spPr>
          <a:xfrm>
            <a:off x="838200" y="585216"/>
            <a:ext cx="10515600" cy="1325563"/>
          </a:xfrm>
        </p:spPr>
        <p:txBody>
          <a:bodyPr>
            <a:normAutofit/>
          </a:bodyPr>
          <a:lstStyle/>
          <a:p>
            <a:r>
              <a:rPr lang="en-US" dirty="0">
                <a:solidFill>
                  <a:schemeClr val="bg1"/>
                </a:solidFill>
              </a:rPr>
              <a:t>Primary Sector Economic Contribution. </a:t>
            </a:r>
            <a:endParaRPr lang="en-NZ" dirty="0">
              <a:solidFill>
                <a:schemeClr val="bg1"/>
              </a:solidFill>
            </a:endParaRPr>
          </a:p>
        </p:txBody>
      </p:sp>
      <p:pic>
        <p:nvPicPr>
          <p:cNvPr id="4" name="Picture 3">
            <a:extLst>
              <a:ext uri="{FF2B5EF4-FFF2-40B4-BE49-F238E27FC236}">
                <a16:creationId xmlns:a16="http://schemas.microsoft.com/office/drawing/2014/main" id="{0571FA39-5028-43FE-8534-EA3D50F98907}"/>
              </a:ext>
            </a:extLst>
          </p:cNvPr>
          <p:cNvPicPr>
            <a:picLocks noChangeAspect="1"/>
          </p:cNvPicPr>
          <p:nvPr/>
        </p:nvPicPr>
        <p:blipFill rotWithShape="1">
          <a:blip r:embed="rId2">
            <a:extLst>
              <a:ext uri="{28A0092B-C50C-407E-A947-70E740481C1C}">
                <a14:useLocalDpi xmlns:a14="http://schemas.microsoft.com/office/drawing/2010/main" val="0"/>
              </a:ext>
            </a:extLst>
          </a:blip>
          <a:srcRect l="7620" r="2226" b="2"/>
          <a:stretch/>
        </p:blipFill>
        <p:spPr>
          <a:xfrm>
            <a:off x="841248" y="2516777"/>
            <a:ext cx="6236208" cy="3660185"/>
          </a:xfrm>
          <a:prstGeom prst="rect">
            <a:avLst/>
          </a:prstGeom>
        </p:spPr>
      </p:pic>
      <p:sp>
        <p:nvSpPr>
          <p:cNvPr id="3" name="Content Placeholder 2">
            <a:extLst>
              <a:ext uri="{FF2B5EF4-FFF2-40B4-BE49-F238E27FC236}">
                <a16:creationId xmlns:a16="http://schemas.microsoft.com/office/drawing/2014/main" id="{8D7301CD-D2EA-4545-9A61-0DCCAB2DA3CF}"/>
              </a:ext>
            </a:extLst>
          </p:cNvPr>
          <p:cNvSpPr>
            <a:spLocks noGrp="1"/>
          </p:cNvSpPr>
          <p:nvPr>
            <p:ph idx="1"/>
          </p:nvPr>
        </p:nvSpPr>
        <p:spPr>
          <a:xfrm>
            <a:off x="7546848" y="2516777"/>
            <a:ext cx="3803904" cy="3660185"/>
          </a:xfrm>
        </p:spPr>
        <p:txBody>
          <a:bodyPr anchor="ctr">
            <a:normAutofit/>
          </a:bodyPr>
          <a:lstStyle/>
          <a:p>
            <a:pPr marL="0" indent="0">
              <a:buNone/>
            </a:pPr>
            <a:r>
              <a:rPr lang="en-NZ" sz="2200" dirty="0"/>
              <a:t>New Zealand’s primary industries have a pivotal role in New Zealand economy and contribute to 81.9 % of exports</a:t>
            </a:r>
          </a:p>
        </p:txBody>
      </p:sp>
    </p:spTree>
    <p:extLst>
      <p:ext uri="{BB962C8B-B14F-4D97-AF65-F5344CB8AC3E}">
        <p14:creationId xmlns:p14="http://schemas.microsoft.com/office/powerpoint/2010/main" val="19709633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7D293CE-D636-46B5-BAFD-C0F9C55699B4}"/>
              </a:ext>
            </a:extLst>
          </p:cNvPr>
          <p:cNvSpPr>
            <a:spLocks noGrp="1"/>
          </p:cNvSpPr>
          <p:nvPr>
            <p:ph type="title"/>
          </p:nvPr>
        </p:nvSpPr>
        <p:spPr>
          <a:xfrm>
            <a:off x="643467" y="321734"/>
            <a:ext cx="10905066" cy="1135737"/>
          </a:xfrm>
        </p:spPr>
        <p:txBody>
          <a:bodyPr>
            <a:normAutofit/>
          </a:bodyPr>
          <a:lstStyle/>
          <a:p>
            <a:r>
              <a:rPr lang="en-US" sz="3600" dirty="0"/>
              <a:t>Agricultural Contribution. </a:t>
            </a:r>
            <a:endParaRPr lang="en-NZ" sz="3600" dirty="0"/>
          </a:p>
        </p:txBody>
      </p:sp>
      <p:sp>
        <p:nvSpPr>
          <p:cNvPr id="3" name="Content Placeholder 2">
            <a:extLst>
              <a:ext uri="{FF2B5EF4-FFF2-40B4-BE49-F238E27FC236}">
                <a16:creationId xmlns:a16="http://schemas.microsoft.com/office/drawing/2014/main" id="{64DCA3E6-F608-4663-8559-771AF035D64E}"/>
              </a:ext>
            </a:extLst>
          </p:cNvPr>
          <p:cNvSpPr>
            <a:spLocks noGrp="1"/>
          </p:cNvSpPr>
          <p:nvPr>
            <p:ph idx="1"/>
          </p:nvPr>
        </p:nvSpPr>
        <p:spPr>
          <a:xfrm>
            <a:off x="448574" y="1226916"/>
            <a:ext cx="11416077" cy="4950047"/>
          </a:xfrm>
        </p:spPr>
        <p:txBody>
          <a:bodyPr>
            <a:noAutofit/>
          </a:bodyPr>
          <a:lstStyle/>
          <a:p>
            <a:pPr marL="0" indent="0">
              <a:buNone/>
            </a:pPr>
            <a:r>
              <a:rPr lang="en-NZ" sz="1400" dirty="0">
                <a:effectLst/>
                <a:latin typeface="Calibri" panose="020F0502020204030204" pitchFamily="34" charset="0"/>
                <a:ea typeface="MS Mincho" panose="02020609040205080304" pitchFamily="49" charset="-128"/>
              </a:rPr>
              <a:t>1. </a:t>
            </a:r>
            <a:r>
              <a:rPr lang="en-NZ" sz="1400" b="1" dirty="0">
                <a:effectLst/>
                <a:latin typeface="Calibri" panose="020F0502020204030204" pitchFamily="34" charset="0"/>
                <a:ea typeface="MS Mincho" panose="02020609040205080304" pitchFamily="49" charset="-128"/>
              </a:rPr>
              <a:t>Dairying. </a:t>
            </a:r>
            <a:endParaRPr lang="en-NZ" sz="1400" dirty="0">
              <a:effectLst/>
              <a:latin typeface="Calibri" panose="020F0502020204030204" pitchFamily="34" charset="0"/>
              <a:ea typeface="MS Mincho" panose="02020609040205080304" pitchFamily="49" charset="-128"/>
            </a:endParaRPr>
          </a:p>
          <a:p>
            <a:pPr marL="0" indent="0">
              <a:buNone/>
            </a:pPr>
            <a:r>
              <a:rPr lang="en-NZ" sz="1400" dirty="0">
                <a:effectLst/>
                <a:latin typeface="Calibri" panose="020F0502020204030204" pitchFamily="34" charset="0"/>
                <a:ea typeface="MS Mincho" panose="02020609040205080304" pitchFamily="49" charset="-128"/>
              </a:rPr>
              <a:t>This is New Zealand’s largest export earner, with $24.2. billion in 2024. </a:t>
            </a:r>
            <a:r>
              <a:rPr lang="en-US" sz="1400" dirty="0">
                <a:latin typeface="Calibri" panose="020F0502020204030204" pitchFamily="34" charset="0"/>
                <a:ea typeface="MS Mincho" panose="02020609040205080304" pitchFamily="49" charset="-128"/>
              </a:rPr>
              <a:t>In the 2022/23 season, </a:t>
            </a:r>
            <a:r>
              <a:rPr lang="en-NZ" sz="1400" dirty="0">
                <a:latin typeface="Calibri" panose="020F0502020204030204" pitchFamily="34" charset="0"/>
                <a:ea typeface="MS Mincho" panose="02020609040205080304" pitchFamily="49" charset="-128"/>
              </a:rPr>
              <a:t>t</a:t>
            </a:r>
            <a:r>
              <a:rPr lang="en-NZ" sz="1400" dirty="0">
                <a:effectLst/>
                <a:latin typeface="Calibri" panose="020F0502020204030204" pitchFamily="34" charset="0"/>
                <a:ea typeface="MS Mincho" panose="02020609040205080304" pitchFamily="49" charset="-128"/>
              </a:rPr>
              <a:t>here were 4.67 million cows, a 6.7% decrease from peak cow numbers of 5.01 million in 2014/15. Cow numbers are predicted to continue to decline.   </a:t>
            </a:r>
            <a:r>
              <a:rPr lang="en-US" sz="1400" dirty="0">
                <a:effectLst/>
                <a:latin typeface="Calibri" panose="020F0502020204030204" pitchFamily="34" charset="0"/>
                <a:ea typeface="MS Mincho" panose="02020609040205080304" pitchFamily="49" charset="-128"/>
              </a:rPr>
              <a:t>D</a:t>
            </a:r>
            <a:r>
              <a:rPr lang="en-US" sz="1400" dirty="0">
                <a:latin typeface="Calibri" panose="020F0502020204030204" pitchFamily="34" charset="0"/>
                <a:ea typeface="MS Mincho" panose="02020609040205080304" pitchFamily="49" charset="-128"/>
              </a:rPr>
              <a:t>airy companies processed 20.7 billion </a:t>
            </a:r>
            <a:r>
              <a:rPr lang="en-US" sz="1400" dirty="0" err="1">
                <a:latin typeface="Calibri" panose="020F0502020204030204" pitchFamily="34" charset="0"/>
                <a:ea typeface="MS Mincho" panose="02020609040205080304" pitchFamily="49" charset="-128"/>
              </a:rPr>
              <a:t>litres</a:t>
            </a:r>
            <a:r>
              <a:rPr lang="en-US" sz="1400" dirty="0">
                <a:latin typeface="Calibri" panose="020F0502020204030204" pitchFamily="34" charset="0"/>
                <a:ea typeface="MS Mincho" panose="02020609040205080304" pitchFamily="49" charset="-128"/>
              </a:rPr>
              <a:t> of milk in 2022/2023 season. 95% or milk produced in New Zealand is exported to more than 130 countries.</a:t>
            </a:r>
            <a:endParaRPr lang="en-NZ" sz="1400" dirty="0">
              <a:effectLst/>
              <a:latin typeface="Calibri" panose="020F0502020204030204" pitchFamily="34" charset="0"/>
              <a:ea typeface="MS Mincho" panose="02020609040205080304" pitchFamily="49" charset="-128"/>
            </a:endParaRPr>
          </a:p>
          <a:p>
            <a:pPr marL="0" indent="0">
              <a:buNone/>
            </a:pPr>
            <a:r>
              <a:rPr lang="en-NZ" sz="1400" dirty="0">
                <a:effectLst/>
                <a:latin typeface="Calibri" panose="020F0502020204030204" pitchFamily="34" charset="0"/>
                <a:ea typeface="MS Mincho" panose="02020609040205080304" pitchFamily="49" charset="-128"/>
              </a:rPr>
              <a:t> 2. </a:t>
            </a:r>
            <a:r>
              <a:rPr lang="en-NZ" sz="1400" b="1" dirty="0">
                <a:latin typeface="Calibri" panose="020F0502020204030204" pitchFamily="34" charset="0"/>
                <a:ea typeface="MS Mincho" panose="02020609040205080304" pitchFamily="49" charset="-128"/>
              </a:rPr>
              <a:t>Sheep Meat</a:t>
            </a:r>
          </a:p>
          <a:p>
            <a:pPr marL="0" indent="0">
              <a:buNone/>
            </a:pPr>
            <a:r>
              <a:rPr lang="en-NZ" sz="1400" dirty="0">
                <a:latin typeface="Calibri" panose="020F0502020204030204" pitchFamily="34" charset="0"/>
                <a:ea typeface="MS Mincho" panose="02020609040205080304" pitchFamily="49" charset="-128"/>
              </a:rPr>
              <a:t>Sheep meat (lamb and mutton) was worth $3.83 billion </a:t>
            </a:r>
            <a:r>
              <a:rPr lang="en-NZ" sz="1400" dirty="0">
                <a:effectLst/>
                <a:latin typeface="Calibri" panose="020F0502020204030204" pitchFamily="34" charset="0"/>
                <a:ea typeface="MS Mincho" panose="02020609040205080304" pitchFamily="49" charset="-128"/>
              </a:rPr>
              <a:t>in exports to New Zealand’s economy in 2023. On an annual basis, New Zealand produces about 280,000 tonnes of lamb and 91,000 tonnes of mutton. New Zealanders consume about 4 kilograms of lamb (and .04 kilograms of mutton) per person a year. Total sheep numbers  in 2023 was 24.4 million. Number are decline and predicated to decline further.</a:t>
            </a:r>
          </a:p>
          <a:p>
            <a:pPr marL="0" indent="0">
              <a:buNone/>
            </a:pPr>
            <a:r>
              <a:rPr lang="en-NZ" sz="1400" dirty="0">
                <a:effectLst/>
                <a:latin typeface="Calibri" panose="020F0502020204030204" pitchFamily="34" charset="0"/>
                <a:ea typeface="MS Mincho" panose="02020609040205080304" pitchFamily="49" charset="-128"/>
              </a:rPr>
              <a:t>3. </a:t>
            </a:r>
            <a:r>
              <a:rPr lang="en-NZ" sz="1400" b="1" dirty="0">
                <a:effectLst/>
                <a:latin typeface="Calibri" panose="020F0502020204030204" pitchFamily="34" charset="0"/>
                <a:ea typeface="MS Mincho" panose="02020609040205080304" pitchFamily="49" charset="-128"/>
              </a:rPr>
              <a:t>Beef </a:t>
            </a:r>
            <a:endParaRPr lang="en-NZ" sz="1400" dirty="0">
              <a:effectLst/>
              <a:latin typeface="Calibri" panose="020F0502020204030204" pitchFamily="34" charset="0"/>
              <a:ea typeface="MS Mincho" panose="02020609040205080304" pitchFamily="49" charset="-128"/>
            </a:endParaRPr>
          </a:p>
          <a:p>
            <a:pPr marL="0" indent="0">
              <a:buNone/>
            </a:pPr>
            <a:r>
              <a:rPr lang="en-NZ" sz="1400" dirty="0">
                <a:effectLst/>
                <a:latin typeface="Calibri" panose="020F0502020204030204" pitchFamily="34" charset="0"/>
                <a:ea typeface="MS Mincho" panose="02020609040205080304" pitchFamily="49" charset="-128"/>
              </a:rPr>
              <a:t>The beef industry is the third largest export earner for agricultural products, with $4,597 million exported in 2023. The dairy industry is making a contribution to beef production. Culled dairy cows and bulls originating from dairy herds now contribute approximately 60% of all annual beef exports. </a:t>
            </a:r>
          </a:p>
          <a:p>
            <a:pPr marL="0" indent="0">
              <a:buNone/>
            </a:pPr>
            <a:r>
              <a:rPr lang="en-NZ" sz="1400" dirty="0">
                <a:effectLst/>
                <a:latin typeface="Calibri" panose="020F0502020204030204" pitchFamily="34" charset="0"/>
                <a:ea typeface="MS Mincho" panose="02020609040205080304" pitchFamily="49" charset="-128"/>
              </a:rPr>
              <a:t>4. </a:t>
            </a:r>
            <a:r>
              <a:rPr lang="en-NZ" sz="1400" b="1" dirty="0">
                <a:effectLst/>
                <a:latin typeface="Calibri" panose="020F0502020204030204" pitchFamily="34" charset="0"/>
                <a:ea typeface="MS Mincho" panose="02020609040205080304" pitchFamily="49" charset="-128"/>
              </a:rPr>
              <a:t>Wool </a:t>
            </a:r>
            <a:endParaRPr lang="en-NZ" sz="1400" dirty="0">
              <a:effectLst/>
              <a:latin typeface="Calibri" panose="020F0502020204030204" pitchFamily="34" charset="0"/>
              <a:ea typeface="MS Mincho" panose="02020609040205080304" pitchFamily="49" charset="-128"/>
            </a:endParaRPr>
          </a:p>
          <a:p>
            <a:pPr marL="0" indent="0">
              <a:buNone/>
            </a:pPr>
            <a:r>
              <a:rPr lang="en-NZ" sz="1400" dirty="0">
                <a:effectLst/>
                <a:latin typeface="Calibri" panose="020F0502020204030204" pitchFamily="34" charset="0"/>
                <a:ea typeface="MS Mincho" panose="02020609040205080304" pitchFamily="49" charset="-128"/>
              </a:rPr>
              <a:t>$4513million worth of wool and wool products was exported overseas in 2023. New Zealand is the world’s third largest exporter of wool and produces 9.3% of world production.</a:t>
            </a:r>
          </a:p>
          <a:p>
            <a:pPr marL="0" indent="0">
              <a:buNone/>
            </a:pPr>
            <a:r>
              <a:rPr lang="en-NZ" sz="1400" dirty="0">
                <a:effectLst/>
                <a:latin typeface="Calibri" panose="020F0502020204030204" pitchFamily="34" charset="0"/>
                <a:ea typeface="MS Mincho" panose="02020609040205080304" pitchFamily="49" charset="-128"/>
              </a:rPr>
              <a:t>5. </a:t>
            </a:r>
            <a:r>
              <a:rPr lang="en-NZ" sz="1400" b="1" dirty="0">
                <a:effectLst/>
                <a:latin typeface="Calibri" panose="020F0502020204030204" pitchFamily="34" charset="0"/>
                <a:ea typeface="MS Mincho" panose="02020609040205080304" pitchFamily="49" charset="-128"/>
              </a:rPr>
              <a:t>Deer </a:t>
            </a:r>
            <a:endParaRPr lang="en-NZ" sz="1400" dirty="0">
              <a:effectLst/>
              <a:latin typeface="Calibri" panose="020F0502020204030204" pitchFamily="34" charset="0"/>
              <a:ea typeface="MS Mincho" panose="02020609040205080304" pitchFamily="49" charset="-128"/>
            </a:endParaRPr>
          </a:p>
          <a:p>
            <a:pPr marL="0" indent="0">
              <a:buNone/>
            </a:pPr>
            <a:r>
              <a:rPr lang="en-NZ" sz="1400" dirty="0">
                <a:effectLst/>
                <a:latin typeface="Calibri" panose="020F0502020204030204" pitchFamily="34" charset="0"/>
                <a:ea typeface="MS Mincho" panose="02020609040205080304" pitchFamily="49" charset="-128"/>
              </a:rPr>
              <a:t>New Zealand is the major world market supplier of venison</a:t>
            </a:r>
            <a:r>
              <a:rPr lang="en-NZ" sz="1400" dirty="0">
                <a:latin typeface="Calibri" panose="020F0502020204030204" pitchFamily="34" charset="0"/>
                <a:ea typeface="MS Mincho" panose="02020609040205080304" pitchFamily="49" charset="-128"/>
              </a:rPr>
              <a:t> earning 175million </a:t>
            </a:r>
            <a:r>
              <a:rPr lang="en-NZ" sz="1400" dirty="0">
                <a:effectLst/>
                <a:latin typeface="Calibri" panose="020F0502020204030204" pitchFamily="34" charset="0"/>
                <a:ea typeface="MS Mincho" panose="02020609040205080304" pitchFamily="49" charset="-128"/>
              </a:rPr>
              <a:t>and one of the main suppliers of deer velvet worth $102 million to the New Zealand economy in 2022/23. </a:t>
            </a:r>
          </a:p>
          <a:p>
            <a:pPr marL="0" indent="0">
              <a:buNone/>
            </a:pPr>
            <a:r>
              <a:rPr lang="en-NZ" sz="1400" dirty="0">
                <a:effectLst/>
                <a:latin typeface="Calibri" panose="020F0502020204030204" pitchFamily="34" charset="0"/>
                <a:ea typeface="MS Mincho" panose="02020609040205080304" pitchFamily="49" charset="-128"/>
              </a:rPr>
              <a:t>6. </a:t>
            </a:r>
            <a:r>
              <a:rPr lang="en-NZ" sz="1400" b="1" dirty="0">
                <a:effectLst/>
                <a:latin typeface="Calibri" panose="020F0502020204030204" pitchFamily="34" charset="0"/>
                <a:ea typeface="MS Mincho" panose="02020609040205080304" pitchFamily="49" charset="-128"/>
              </a:rPr>
              <a:t>Arable </a:t>
            </a:r>
            <a:endParaRPr lang="en-NZ" sz="1400" dirty="0">
              <a:effectLst/>
              <a:latin typeface="Calibri" panose="020F0502020204030204" pitchFamily="34" charset="0"/>
              <a:ea typeface="MS Mincho" panose="02020609040205080304" pitchFamily="49" charset="-128"/>
            </a:endParaRPr>
          </a:p>
          <a:p>
            <a:pPr marL="0" indent="0">
              <a:buNone/>
            </a:pPr>
            <a:r>
              <a:rPr lang="en-NZ" sz="1400" dirty="0">
                <a:effectLst/>
                <a:latin typeface="Calibri" panose="020F0502020204030204" pitchFamily="34" charset="0"/>
                <a:ea typeface="MS Mincho" panose="02020609040205080304" pitchFamily="49" charset="-128"/>
              </a:rPr>
              <a:t>The main arable crops grown in New Zealand are vegetable seeds,  barley, wheat, maize grain, and oats. They are mainly growing in Canterbury and Southland.  Exports are valued at $310 million. </a:t>
            </a:r>
          </a:p>
        </p:txBody>
      </p:sp>
      <p:sp>
        <p:nvSpPr>
          <p:cNvPr id="25" name="Rectangle 24">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Isosceles Triangle 26">
            <a:extLst>
              <a:ext uri="{FF2B5EF4-FFF2-40B4-BE49-F238E27FC236}">
                <a16:creationId xmlns:a16="http://schemas.microsoft.com/office/drawing/2014/main" id="{A580F890-B085-4E95-96AA-55AEBEC5CE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Isosceles Triangle 28">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Rectangle 30">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9989120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686C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Agricultural main products</a:t>
            </a:r>
            <a:endParaRPr lang="en-NZ">
              <a:solidFill>
                <a:srgbClr val="FFFFFF"/>
              </a:solidFill>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t="36567" r="-2" b="6594"/>
          <a:stretch/>
        </p:blipFill>
        <p:spPr>
          <a:xfrm>
            <a:off x="327549" y="2454903"/>
            <a:ext cx="3442801" cy="1956816"/>
          </a:xfrm>
          <a:prstGeom prst="rect">
            <a:avLst/>
          </a:prstGeo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28477" r="2" b="2"/>
          <a:stretch/>
        </p:blipFill>
        <p:spPr>
          <a:xfrm>
            <a:off x="329183" y="4572000"/>
            <a:ext cx="3447288" cy="1956816"/>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6103" r="3" b="9063"/>
          <a:stretch/>
        </p:blipFill>
        <p:spPr>
          <a:xfrm>
            <a:off x="3941061" y="4572285"/>
            <a:ext cx="3447288" cy="1956816"/>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7973" y="763523"/>
            <a:ext cx="3511296" cy="5330952"/>
          </a:xfrm>
        </p:spPr>
        <p:txBody>
          <a:bodyPr anchor="ctr">
            <a:normAutofit/>
          </a:bodyPr>
          <a:lstStyle/>
          <a:p>
            <a:pPr lvl="0"/>
            <a:r>
              <a:rPr lang="en-US" sz="2200">
                <a:solidFill>
                  <a:srgbClr val="FFFFFF"/>
                </a:solidFill>
              </a:rPr>
              <a:t>Dairying (milk only), </a:t>
            </a:r>
          </a:p>
          <a:p>
            <a:pPr lvl="0"/>
            <a:r>
              <a:rPr lang="en-US" sz="2200">
                <a:solidFill>
                  <a:srgbClr val="FFFFFF"/>
                </a:solidFill>
              </a:rPr>
              <a:t>Lamb, </a:t>
            </a:r>
          </a:p>
          <a:p>
            <a:pPr lvl="0"/>
            <a:r>
              <a:rPr lang="en-US" sz="2200">
                <a:solidFill>
                  <a:srgbClr val="FFFFFF"/>
                </a:solidFill>
              </a:rPr>
              <a:t>Beef, </a:t>
            </a:r>
          </a:p>
          <a:p>
            <a:pPr lvl="0"/>
            <a:r>
              <a:rPr lang="en-US" sz="2200">
                <a:solidFill>
                  <a:srgbClr val="FFFFFF"/>
                </a:solidFill>
              </a:rPr>
              <a:t>Wool, </a:t>
            </a:r>
          </a:p>
          <a:p>
            <a:pPr lvl="0"/>
            <a:r>
              <a:rPr lang="en-US" sz="2200">
                <a:solidFill>
                  <a:srgbClr val="FFFFFF"/>
                </a:solidFill>
              </a:rPr>
              <a:t>Deer, </a:t>
            </a:r>
          </a:p>
          <a:p>
            <a:pPr lvl="0"/>
            <a:r>
              <a:rPr lang="en-US" sz="2200">
                <a:solidFill>
                  <a:srgbClr val="FFFFFF"/>
                </a:solidFill>
              </a:rPr>
              <a:t>Arable – grains and cereals.</a:t>
            </a:r>
            <a:endParaRPr lang="en-NZ" sz="2200">
              <a:solidFill>
                <a:srgbClr val="FFFFFF"/>
              </a:solidFill>
            </a:endParaRPr>
          </a:p>
          <a:p>
            <a:endParaRPr lang="en-NZ" sz="2200">
              <a:solidFill>
                <a:srgbClr val="FFFFFF"/>
              </a:solidFill>
            </a:endParaRPr>
          </a:p>
        </p:txBody>
      </p:sp>
      <p:pic>
        <p:nvPicPr>
          <p:cNvPr id="1032" name="Picture 8" descr="deer">
            <a:extLst>
              <a:ext uri="{FF2B5EF4-FFF2-40B4-BE49-F238E27FC236}">
                <a16:creationId xmlns:a16="http://schemas.microsoft.com/office/drawing/2014/main" id="{D3B1829C-4B0A-48EA-2CD0-247DEAC87C9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10" t="10613" r="510" b="-5321"/>
          <a:stretch/>
        </p:blipFill>
        <p:spPr bwMode="auto">
          <a:xfrm>
            <a:off x="3984347" y="2454902"/>
            <a:ext cx="3401506" cy="2013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377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1"/>
            <a:ext cx="7058307" cy="2595329"/>
          </a:xfrm>
          <a:prstGeom prst="rect">
            <a:avLst/>
          </a:prstGeom>
          <a:solidFill>
            <a:srgbClr val="505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2147344"/>
          </a:xfrm>
        </p:spPr>
        <p:txBody>
          <a:bodyPr>
            <a:normAutofit/>
          </a:bodyPr>
          <a:lstStyle/>
          <a:p>
            <a:r>
              <a:rPr lang="en-US">
                <a:solidFill>
                  <a:srgbClr val="FFFFFF"/>
                </a:solidFill>
              </a:rPr>
              <a:t>Dairy manufacturing from raw milk, processed milk, &amp; dairy substitutes.</a:t>
            </a:r>
            <a:endParaRPr lang="en-NZ">
              <a:solidFill>
                <a:srgbClr val="FFFFFF"/>
              </a:solidFill>
            </a:endParaRPr>
          </a:p>
        </p:txBody>
      </p:sp>
      <p:sp>
        <p:nvSpPr>
          <p:cNvPr id="15" name="Rectangle 14">
            <a:extLst>
              <a:ext uri="{FF2B5EF4-FFF2-40B4-BE49-F238E27FC236}">
                <a16:creationId xmlns:a16="http://schemas.microsoft.com/office/drawing/2014/main" id="{392E632E-3F30-4018-960F-EE3228045D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9183" y="3085476"/>
            <a:ext cx="3998237" cy="3449681"/>
          </a:xfrm>
          <a:prstGeom prst="rect">
            <a:avLst/>
          </a:prstGeom>
          <a:solidFill>
            <a:srgbClr val="8CBDE6">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2807" y="3537709"/>
            <a:ext cx="3590988" cy="2558578"/>
          </a:xfrm>
          <a:prstGeom prst="rect">
            <a:avLst/>
          </a:prstGeom>
        </p:spPr>
      </p:pic>
      <p:sp>
        <p:nvSpPr>
          <p:cNvPr id="17" name="Rectangle 16">
            <a:extLst>
              <a:ext uri="{FF2B5EF4-FFF2-40B4-BE49-F238E27FC236}">
                <a16:creationId xmlns:a16="http://schemas.microsoft.com/office/drawing/2014/main" id="{0015B939-F527-4117-B775-533A401685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3090672"/>
            <a:ext cx="2889504" cy="1636776"/>
          </a:xfrm>
          <a:prstGeom prst="rect">
            <a:avLst/>
          </a:prstGeom>
          <a:solidFill>
            <a:srgbClr val="8CBDE6">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4941" y="3236090"/>
            <a:ext cx="2097317" cy="1360422"/>
          </a:xfrm>
          <a:prstGeom prst="rect">
            <a:avLst/>
          </a:prstGeom>
        </p:spPr>
      </p:pic>
      <p:sp>
        <p:nvSpPr>
          <p:cNvPr id="19" name="Rectangle 18">
            <a:extLst>
              <a:ext uri="{FF2B5EF4-FFF2-40B4-BE49-F238E27FC236}">
                <a16:creationId xmlns:a16="http://schemas.microsoft.com/office/drawing/2014/main" id="{522BCFB4-3880-430A-9E42-4D844E8F65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8848" y="4901184"/>
            <a:ext cx="2889504" cy="1636776"/>
          </a:xfrm>
          <a:prstGeom prst="rect">
            <a:avLst/>
          </a:prstGeom>
          <a:solidFill>
            <a:srgbClr val="8CBDE6">
              <a:alpha val="20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6342" y="5052895"/>
            <a:ext cx="2514514" cy="1330550"/>
          </a:xfrm>
          <a:prstGeom prst="rect">
            <a:avLst/>
          </a:prstGeom>
        </p:spPr>
      </p:pic>
      <p:sp>
        <p:nvSpPr>
          <p:cNvPr id="21" name="Rectangle 20">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7973" y="763523"/>
            <a:ext cx="3511296" cy="5330952"/>
          </a:xfrm>
        </p:spPr>
        <p:txBody>
          <a:bodyPr anchor="ctr">
            <a:normAutofit/>
          </a:bodyPr>
          <a:lstStyle/>
          <a:p>
            <a:pPr marL="0" lvl="0" indent="0">
              <a:buNone/>
            </a:pPr>
            <a:r>
              <a:rPr lang="en-US" sz="2200">
                <a:solidFill>
                  <a:srgbClr val="FFFFFF"/>
                </a:solidFill>
              </a:rPr>
              <a:t>Products produced are; </a:t>
            </a:r>
          </a:p>
          <a:p>
            <a:r>
              <a:rPr lang="en-US" sz="2200">
                <a:solidFill>
                  <a:srgbClr val="FFFFFF"/>
                </a:solidFill>
              </a:rPr>
              <a:t>Milk powders, whole-milk, skim-milk &amp; buttermilk powder; </a:t>
            </a:r>
          </a:p>
          <a:p>
            <a:r>
              <a:rPr lang="en-US" sz="2200">
                <a:solidFill>
                  <a:srgbClr val="FFFFFF"/>
                </a:solidFill>
              </a:rPr>
              <a:t>Cream products, butter, milk fat and ghee; </a:t>
            </a:r>
          </a:p>
          <a:p>
            <a:r>
              <a:rPr lang="en-US" sz="2200">
                <a:solidFill>
                  <a:srgbClr val="FFFFFF"/>
                </a:solidFill>
              </a:rPr>
              <a:t>Cheese, mainly cheddar, &amp; specialist cheeses; </a:t>
            </a:r>
          </a:p>
          <a:p>
            <a:r>
              <a:rPr lang="en-US" sz="2200">
                <a:solidFill>
                  <a:srgbClr val="FFFFFF"/>
                </a:solidFill>
              </a:rPr>
              <a:t>Protein products such as casein &amp; caseinates; </a:t>
            </a:r>
          </a:p>
          <a:p>
            <a:r>
              <a:rPr lang="en-US" sz="2200">
                <a:solidFill>
                  <a:srgbClr val="FFFFFF"/>
                </a:solidFill>
              </a:rPr>
              <a:t>Alcohols.</a:t>
            </a:r>
            <a:endParaRPr lang="en-NZ" sz="2200">
              <a:solidFill>
                <a:srgbClr val="FFFFFF"/>
              </a:solidFill>
            </a:endParaRPr>
          </a:p>
          <a:p>
            <a:endParaRPr lang="en-NZ" sz="2200">
              <a:solidFill>
                <a:srgbClr val="FFFFFF"/>
              </a:solidFill>
            </a:endParaRPr>
          </a:p>
        </p:txBody>
      </p:sp>
      <p:sp>
        <p:nvSpPr>
          <p:cNvPr id="5" name="AutoShape 2" descr="Image result for pictures of milk images"/>
          <p:cNvSpPr>
            <a:spLocks noChangeAspect="1" noChangeArrowheads="1"/>
          </p:cNvSpPr>
          <p:nvPr/>
        </p:nvSpPr>
        <p:spPr bwMode="auto">
          <a:xfrm>
            <a:off x="-31750" y="-136525"/>
            <a:ext cx="1590675" cy="11334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
        <p:nvSpPr>
          <p:cNvPr id="7" name="AutoShape 4" descr="Image result for butter images"/>
          <p:cNvSpPr>
            <a:spLocks noChangeAspect="1" noChangeArrowheads="1"/>
          </p:cNvSpPr>
          <p:nvPr/>
        </p:nvSpPr>
        <p:spPr bwMode="auto">
          <a:xfrm>
            <a:off x="-31750" y="-136525"/>
            <a:ext cx="1762125" cy="11430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NZ"/>
          </a:p>
        </p:txBody>
      </p:sp>
    </p:spTree>
    <p:extLst>
      <p:ext uri="{BB962C8B-B14F-4D97-AF65-F5344CB8AC3E}">
        <p14:creationId xmlns:p14="http://schemas.microsoft.com/office/powerpoint/2010/main" val="9988391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27D73B4-9F5C-4A64-A179-51B9500CB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1F06963-6374-4B48-844F-071A9BAAAE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9528" y="554152"/>
            <a:ext cx="5742189" cy="5742189"/>
          </a:xfrm>
          <a:prstGeom prst="ellipse">
            <a:avLst/>
          </a:prstGeom>
          <a:gradFill flip="none" rotWithShape="1">
            <a:gsLst>
              <a:gs pos="0">
                <a:schemeClr val="accent1"/>
              </a:gs>
              <a:gs pos="100000">
                <a:schemeClr val="accent2"/>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93C9F4E-0267-42F0-B7A0-D75FE2A985E5}"/>
              </a:ext>
            </a:extLst>
          </p:cNvPr>
          <p:cNvSpPr>
            <a:spLocks noGrp="1"/>
          </p:cNvSpPr>
          <p:nvPr>
            <p:ph type="title"/>
          </p:nvPr>
        </p:nvSpPr>
        <p:spPr>
          <a:xfrm>
            <a:off x="1245072" y="1289765"/>
            <a:ext cx="3651101" cy="4270963"/>
          </a:xfrm>
        </p:spPr>
        <p:txBody>
          <a:bodyPr anchor="ctr">
            <a:normAutofit/>
          </a:bodyPr>
          <a:lstStyle/>
          <a:p>
            <a:pPr algn="ctr"/>
            <a:r>
              <a:rPr lang="en-US" sz="4300">
                <a:solidFill>
                  <a:srgbClr val="FFFFFF"/>
                </a:solidFill>
              </a:rPr>
              <a:t>Dairy manufacturing contribution </a:t>
            </a:r>
            <a:endParaRPr lang="en-NZ" sz="4300">
              <a:solidFill>
                <a:srgbClr val="FFFFFF"/>
              </a:solidFill>
            </a:endParaRPr>
          </a:p>
        </p:txBody>
      </p:sp>
      <p:sp>
        <p:nvSpPr>
          <p:cNvPr id="12"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23493" y="374394"/>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14"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109" y="1084507"/>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sp>
        <p:nvSpPr>
          <p:cNvPr id="3" name="Content Placeholder 2">
            <a:extLst>
              <a:ext uri="{FF2B5EF4-FFF2-40B4-BE49-F238E27FC236}">
                <a16:creationId xmlns:a16="http://schemas.microsoft.com/office/drawing/2014/main" id="{712208C7-CE7D-4F2E-82DF-1AE3EAC8D41E}"/>
              </a:ext>
            </a:extLst>
          </p:cNvPr>
          <p:cNvSpPr>
            <a:spLocks noGrp="1"/>
          </p:cNvSpPr>
          <p:nvPr>
            <p:ph idx="1"/>
          </p:nvPr>
        </p:nvSpPr>
        <p:spPr>
          <a:xfrm>
            <a:off x="6378136" y="1663256"/>
            <a:ext cx="4771607" cy="4144777"/>
          </a:xfrm>
        </p:spPr>
        <p:txBody>
          <a:bodyPr anchor="ctr">
            <a:normAutofit/>
          </a:bodyPr>
          <a:lstStyle/>
          <a:p>
            <a:r>
              <a:rPr lang="en-US" sz="2000" i="0" dirty="0">
                <a:solidFill>
                  <a:schemeClr val="tx1">
                    <a:alpha val="80000"/>
                  </a:schemeClr>
                </a:solidFill>
                <a:effectLst/>
                <a:latin typeface="arial" panose="020B0604020202020204" pitchFamily="34" charset="0"/>
              </a:rPr>
              <a:t>The dairy sector currently contributes over 25.7 billion New Zealand dollars to the country's economy. It is by far the most dominant goods export sector for the country.</a:t>
            </a:r>
          </a:p>
          <a:p>
            <a:r>
              <a:rPr lang="en-US" sz="2000" dirty="0">
                <a:solidFill>
                  <a:schemeClr val="tx1">
                    <a:alpha val="80000"/>
                  </a:schemeClr>
                </a:solidFill>
                <a:latin typeface="arial" panose="020B0604020202020204" pitchFamily="34" charset="0"/>
              </a:rPr>
              <a:t>Dairy is New Zealand's largest value-added contributor by far. </a:t>
            </a:r>
            <a:endParaRPr lang="en-NZ" sz="2000" dirty="0">
              <a:solidFill>
                <a:schemeClr val="tx1">
                  <a:alpha val="80000"/>
                </a:schemeClr>
              </a:solidFill>
              <a:latin typeface="arial" panose="020B0604020202020204" pitchFamily="34" charset="0"/>
            </a:endParaRPr>
          </a:p>
        </p:txBody>
      </p:sp>
      <p:sp>
        <p:nvSpPr>
          <p:cNvPr id="16"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36547" y="5751820"/>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cxnSp>
        <p:nvCxnSpPr>
          <p:cNvPr id="18" name="Straight Connector 17">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58616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350281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4038CB10-1F5C-4D54-9DF7-12586DE5B0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321732"/>
            <a:ext cx="7058307" cy="1964266"/>
          </a:xfrm>
          <a:prstGeom prst="rect">
            <a:avLst/>
          </a:prstGeom>
          <a:solidFill>
            <a:srgbClr val="5033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p:cNvSpPr>
            <a:spLocks noGrp="1"/>
          </p:cNvSpPr>
          <p:nvPr>
            <p:ph type="title"/>
          </p:nvPr>
        </p:nvSpPr>
        <p:spPr>
          <a:xfrm>
            <a:off x="524256" y="491260"/>
            <a:ext cx="6594189" cy="1625210"/>
          </a:xfrm>
        </p:spPr>
        <p:txBody>
          <a:bodyPr>
            <a:normAutofit/>
          </a:bodyPr>
          <a:lstStyle/>
          <a:p>
            <a:r>
              <a:rPr lang="en-US">
                <a:solidFill>
                  <a:srgbClr val="FFFFFF"/>
                </a:solidFill>
              </a:rPr>
              <a:t>Horticulture main products</a:t>
            </a:r>
            <a:endParaRPr lang="en-NZ">
              <a:solidFill>
                <a:srgbClr val="FFFFFF"/>
              </a:solidFill>
            </a:endParaRPr>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8132" b="7229"/>
          <a:stretch/>
        </p:blipFill>
        <p:spPr>
          <a:xfrm>
            <a:off x="327549" y="2454903"/>
            <a:ext cx="3442801" cy="1956816"/>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t="13217" r="-1" b="3912"/>
          <a:stretch/>
        </p:blipFill>
        <p:spPr>
          <a:xfrm>
            <a:off x="3942260" y="2454902"/>
            <a:ext cx="3442803" cy="1958184"/>
          </a:xfrm>
          <a:prstGeom prst="rect">
            <a:avLst/>
          </a:prstGeom>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t="43237" r="-2" b="-2"/>
          <a:stretch/>
        </p:blipFill>
        <p:spPr>
          <a:xfrm>
            <a:off x="329183" y="4572000"/>
            <a:ext cx="3447288" cy="1956816"/>
          </a:xfrm>
          <a:prstGeom prst="rect">
            <a:avLst/>
          </a:prstGeom>
        </p:spPr>
      </p:pic>
      <p:pic>
        <p:nvPicPr>
          <p:cNvPr id="4" name="Picture 3"/>
          <p:cNvPicPr>
            <a:picLocks noChangeAspect="1"/>
          </p:cNvPicPr>
          <p:nvPr/>
        </p:nvPicPr>
        <p:blipFill rotWithShape="1">
          <a:blip r:embed="rId5">
            <a:extLst>
              <a:ext uri="{28A0092B-C50C-407E-A947-70E740481C1C}">
                <a14:useLocalDpi xmlns:a14="http://schemas.microsoft.com/office/drawing/2010/main" val="0"/>
              </a:ext>
            </a:extLst>
          </a:blip>
          <a:srcRect t="14699" r="3" b="3"/>
          <a:stretch/>
        </p:blipFill>
        <p:spPr>
          <a:xfrm>
            <a:off x="3941061" y="4572285"/>
            <a:ext cx="3447288" cy="1956816"/>
          </a:xfrm>
          <a:prstGeom prst="rect">
            <a:avLst/>
          </a:prstGeom>
        </p:spPr>
      </p:pic>
      <p:sp>
        <p:nvSpPr>
          <p:cNvPr id="14" name="Rectangle 13">
            <a:extLst>
              <a:ext uri="{FF2B5EF4-FFF2-40B4-BE49-F238E27FC236}">
                <a16:creationId xmlns:a16="http://schemas.microsoft.com/office/drawing/2014/main" id="{73ED6512-6858-4552-B699-9A97FE9A4E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6975" y="321732"/>
            <a:ext cx="4313293"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p:cNvSpPr>
            <a:spLocks noGrp="1"/>
          </p:cNvSpPr>
          <p:nvPr>
            <p:ph idx="1"/>
          </p:nvPr>
        </p:nvSpPr>
        <p:spPr>
          <a:xfrm>
            <a:off x="7957973" y="763523"/>
            <a:ext cx="3511296" cy="5330952"/>
          </a:xfrm>
        </p:spPr>
        <p:txBody>
          <a:bodyPr anchor="ctr">
            <a:normAutofit/>
          </a:bodyPr>
          <a:lstStyle/>
          <a:p>
            <a:pPr lvl="0"/>
            <a:r>
              <a:rPr lang="en-US" sz="2200" dirty="0">
                <a:solidFill>
                  <a:srgbClr val="FFFFFF"/>
                </a:solidFill>
              </a:rPr>
              <a:t>Fruit – wine grapes, kiwifruit, apples &amp; pears; </a:t>
            </a:r>
          </a:p>
          <a:p>
            <a:pPr lvl="0"/>
            <a:r>
              <a:rPr lang="en-US" sz="2200" dirty="0">
                <a:solidFill>
                  <a:srgbClr val="FFFFFF"/>
                </a:solidFill>
              </a:rPr>
              <a:t>Vegetables – onions, squash, potatoes.</a:t>
            </a:r>
          </a:p>
          <a:p>
            <a:pPr lvl="0"/>
            <a:r>
              <a:rPr lang="en-US" sz="2200" dirty="0">
                <a:solidFill>
                  <a:srgbClr val="FFFFFF"/>
                </a:solidFill>
              </a:rPr>
              <a:t>Flowers</a:t>
            </a:r>
          </a:p>
          <a:p>
            <a:pPr lvl="0"/>
            <a:endParaRPr lang="en-NZ" sz="2200" dirty="0">
              <a:solidFill>
                <a:srgbClr val="FFFFFF"/>
              </a:solidFill>
            </a:endParaRPr>
          </a:p>
          <a:p>
            <a:endParaRPr lang="en-NZ" sz="2200" dirty="0">
              <a:solidFill>
                <a:srgbClr val="FFFFFF"/>
              </a:solidFill>
            </a:endParaRPr>
          </a:p>
        </p:txBody>
      </p:sp>
    </p:spTree>
    <p:extLst>
      <p:ext uri="{BB962C8B-B14F-4D97-AF65-F5344CB8AC3E}">
        <p14:creationId xmlns:p14="http://schemas.microsoft.com/office/powerpoint/2010/main" val="16803090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717</TotalTime>
  <Words>1166</Words>
  <Application>Microsoft Office PowerPoint</Application>
  <PresentationFormat>Widescreen</PresentationFormat>
  <Paragraphs>105</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Aptos</vt:lpstr>
      <vt:lpstr>Arial</vt:lpstr>
      <vt:lpstr>Arial</vt:lpstr>
      <vt:lpstr>Calibri</vt:lpstr>
      <vt:lpstr>Calibri Light</vt:lpstr>
      <vt:lpstr>SourceSansPro</vt:lpstr>
      <vt:lpstr>Symbol</vt:lpstr>
      <vt:lpstr>Office Theme</vt:lpstr>
      <vt:lpstr>PowerPoint Presentation</vt:lpstr>
      <vt:lpstr>New Zealand’s Primary Production Sectors.  </vt:lpstr>
      <vt:lpstr>7 primary production sectors</vt:lpstr>
      <vt:lpstr>Primary Sector Economic Contribution. </vt:lpstr>
      <vt:lpstr>Agricultural Contribution. </vt:lpstr>
      <vt:lpstr>Agricultural main products</vt:lpstr>
      <vt:lpstr>Dairy manufacturing from raw milk, processed milk, &amp; dairy substitutes.</vt:lpstr>
      <vt:lpstr>Dairy manufacturing contribution </vt:lpstr>
      <vt:lpstr>Horticulture main products</vt:lpstr>
      <vt:lpstr>Horticultural Contribution. </vt:lpstr>
      <vt:lpstr>Seafood &amp; aquaculture</vt:lpstr>
      <vt:lpstr>Seafood &amp; aquaculture contribution </vt:lpstr>
      <vt:lpstr>Forestry main products</vt:lpstr>
      <vt:lpstr>Forestry Contribution. </vt:lpstr>
      <vt:lpstr>Equine</vt:lpstr>
      <vt:lpstr>Sports Turf </vt:lpstr>
      <vt:lpstr> National importance</vt:lpstr>
      <vt:lpstr>Regional Importance</vt:lpstr>
      <vt:lpstr>Export markets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New Zealand Primary Sectors.</dc:title>
  <dc:creator>Kerry Allen</dc:creator>
  <cp:lastModifiedBy>Susan Stokes</cp:lastModifiedBy>
  <cp:revision>10</cp:revision>
  <dcterms:created xsi:type="dcterms:W3CDTF">2021-01-25T03:13:46Z</dcterms:created>
  <dcterms:modified xsi:type="dcterms:W3CDTF">2025-01-13T22:57:20Z</dcterms:modified>
</cp:coreProperties>
</file>