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3" r:id="rId2"/>
    <p:sldId id="330" r:id="rId3"/>
    <p:sldId id="333" r:id="rId4"/>
    <p:sldId id="257" r:id="rId5"/>
    <p:sldId id="282" r:id="rId6"/>
    <p:sldId id="292" r:id="rId7"/>
    <p:sldId id="329" r:id="rId8"/>
    <p:sldId id="288" r:id="rId9"/>
    <p:sldId id="337" r:id="rId10"/>
    <p:sldId id="335" r:id="rId11"/>
    <p:sldId id="256" r:id="rId12"/>
    <p:sldId id="338" r:id="rId13"/>
    <p:sldId id="344" r:id="rId14"/>
    <p:sldId id="339" r:id="rId15"/>
    <p:sldId id="346" r:id="rId16"/>
    <p:sldId id="349" r:id="rId17"/>
    <p:sldId id="350" r:id="rId18"/>
    <p:sldId id="340" r:id="rId19"/>
    <p:sldId id="341" r:id="rId20"/>
    <p:sldId id="342" r:id="rId21"/>
    <p:sldId id="260" r:id="rId22"/>
    <p:sldId id="278" r:id="rId23"/>
    <p:sldId id="343" r:id="rId24"/>
    <p:sldId id="347" r:id="rId25"/>
    <p:sldId id="272" r:id="rId26"/>
    <p:sldId id="322" r:id="rId27"/>
    <p:sldId id="263" r:id="rId28"/>
    <p:sldId id="268" r:id="rId29"/>
    <p:sldId id="273"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D02FB-9158-4D60-BE71-41F836D55BCB}" type="datetimeFigureOut">
              <a:rPr lang="en-NZ" smtClean="0"/>
              <a:t>13/01/2025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8950C-81D5-4F6E-A5E5-1D7FC66E95C1}" type="slidenum">
              <a:rPr lang="en-NZ" smtClean="0"/>
              <a:t>‹#›</a:t>
            </a:fld>
            <a:endParaRPr lang="en-NZ"/>
          </a:p>
        </p:txBody>
      </p:sp>
    </p:spTree>
    <p:extLst>
      <p:ext uri="{BB962C8B-B14F-4D97-AF65-F5344CB8AC3E}">
        <p14:creationId xmlns:p14="http://schemas.microsoft.com/office/powerpoint/2010/main" val="344516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802DC15-FC3E-43E0-BC10-C43028B8A3F4}" type="slidenum">
              <a:rPr lang="en-NZ" smtClean="0"/>
              <a:t>16</a:t>
            </a:fld>
            <a:endParaRPr lang="en-NZ"/>
          </a:p>
        </p:txBody>
      </p:sp>
    </p:spTree>
    <p:extLst>
      <p:ext uri="{BB962C8B-B14F-4D97-AF65-F5344CB8AC3E}">
        <p14:creationId xmlns:p14="http://schemas.microsoft.com/office/powerpoint/2010/main" val="148446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2F1-65E0-4C10-B5AA-3B8E3459A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33B4AD8-F521-5D34-7457-45EE77563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1FFB046-0614-6A60-C58C-0DD57CDD8AB0}"/>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FC5F1B15-8319-2FA2-6F03-476481E7F68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35B35E-6E46-F43C-340D-6476DD62468E}"/>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343496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A96C-1BE5-38B0-FC84-928DB661A81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7C9608A-EE33-77F8-2089-11BCBD083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9A9DC7E-AB9B-5BA5-1015-92925F4588AD}"/>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D7D838D5-6C80-6261-715C-33F4819B48C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C296050-7ED3-7061-556B-8B55AB617B27}"/>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54970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2CA96-24C7-D9B0-D7CC-E269A6DB76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A74678C-4658-1841-F14F-5237347521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8D55B43-FE30-6F6E-8831-6323CF90A791}"/>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E303D397-BBC2-BAF6-A676-5C356F59BCB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7A728B9-CB0C-C0EE-8AA0-0881D697700B}"/>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81142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6DD1-8ADB-ACE1-EB56-A2E60F6E330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523D44A-2CC1-73D6-51AB-8681F75FE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BF5FECE-1CE4-9227-6B4E-B40DD656A702}"/>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A0192C87-5C24-BFF9-A8BF-379729AB3FF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B7CE556-2398-09FC-79B7-0195D9B0C9B3}"/>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37563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F50B-A949-8D63-4786-714908389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757E686-0228-4B41-2704-0B513B9DF0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5BF3C-5887-0B33-8CE6-9DFC3659BA8C}"/>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F509BFCA-EB88-3CEC-262D-B1C19E0C98C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56E7CA6-16DD-23E1-0FBD-8ADBFADF8F7A}"/>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46623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AE39-412E-F442-8B90-3904DC1C4A5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1620D06-9E66-4CF8-60C2-CEC21263C9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46299835-B7C3-1755-6C4D-40C41FF00F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0AFCEF1-3600-4CE0-DE41-785231774181}"/>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6" name="Footer Placeholder 5">
            <a:extLst>
              <a:ext uri="{FF2B5EF4-FFF2-40B4-BE49-F238E27FC236}">
                <a16:creationId xmlns:a16="http://schemas.microsoft.com/office/drawing/2014/main" id="{E73087E7-9AF0-0F85-8C19-60A8A782AB4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B51B94E-2828-75B9-8CF1-4F6A5AE5046D}"/>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18903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494C-DB01-0D05-DE47-B647EE495F2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0B4B06A-4816-99A1-C870-119FC9B53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5C6D46-4E45-D1DA-FBEA-4BB10B97C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A3027C6-B7F0-D52B-4C4A-2FA0CC11FB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52A2C-43C0-ABDE-DE1F-55FB211D1A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D136753-564D-79EE-0D53-02A2DDA28D71}"/>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8" name="Footer Placeholder 7">
            <a:extLst>
              <a:ext uri="{FF2B5EF4-FFF2-40B4-BE49-F238E27FC236}">
                <a16:creationId xmlns:a16="http://schemas.microsoft.com/office/drawing/2014/main" id="{29494EE9-4624-C9C7-8E5C-4396C20E48FB}"/>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99178BA-B611-0261-D9B2-8E7B2B03BE38}"/>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30300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DD3B-03B5-240A-1075-92CF304D333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3365873-AC64-712A-75DD-C62BE8F7DBC8}"/>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4" name="Footer Placeholder 3">
            <a:extLst>
              <a:ext uri="{FF2B5EF4-FFF2-40B4-BE49-F238E27FC236}">
                <a16:creationId xmlns:a16="http://schemas.microsoft.com/office/drawing/2014/main" id="{348FE65C-CEC6-EFD7-B197-423FBE0D88E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2F8B94B-D350-DA62-6FDD-1278DF0753F2}"/>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36603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49AC5C-D421-EC0C-402C-E63EC83C01B3}"/>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3" name="Footer Placeholder 2">
            <a:extLst>
              <a:ext uri="{FF2B5EF4-FFF2-40B4-BE49-F238E27FC236}">
                <a16:creationId xmlns:a16="http://schemas.microsoft.com/office/drawing/2014/main" id="{4F9C7355-A7D0-6EBC-2901-DD18F454B40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53A64AC-A595-EFD5-0800-14F6A31121F6}"/>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100197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D7A0-A4EA-6CBC-BC97-A10E55688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241E718-15AE-BBAC-F410-D400DD0D6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10B5EC6-E4D7-3ADC-1930-6CB358E64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DC464-7062-2CC2-9E0C-BBA8CD5EC446}"/>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6" name="Footer Placeholder 5">
            <a:extLst>
              <a:ext uri="{FF2B5EF4-FFF2-40B4-BE49-F238E27FC236}">
                <a16:creationId xmlns:a16="http://schemas.microsoft.com/office/drawing/2014/main" id="{1056E9CC-8E58-420D-5C9F-79917D2854F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8676708-8B25-5920-D753-41C3A49EA317}"/>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377020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69E0-376B-C2D5-BCC9-4FBB2BA44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5B0824E-159F-17EE-E1BF-C92546E132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0742051-846F-1073-446F-D746EC749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37442-7CAF-CC4D-A27D-651B13AF4960}"/>
              </a:ext>
            </a:extLst>
          </p:cNvPr>
          <p:cNvSpPr>
            <a:spLocks noGrp="1"/>
          </p:cNvSpPr>
          <p:nvPr>
            <p:ph type="dt" sz="half" idx="10"/>
          </p:nvPr>
        </p:nvSpPr>
        <p:spPr/>
        <p:txBody>
          <a:bodyPr/>
          <a:lstStyle/>
          <a:p>
            <a:fld id="{F7585CD9-F4F1-4A7E-8ECC-4484A97E871D}" type="datetimeFigureOut">
              <a:rPr lang="en-NZ" smtClean="0"/>
              <a:t>13/01/2025</a:t>
            </a:fld>
            <a:endParaRPr lang="en-NZ"/>
          </a:p>
        </p:txBody>
      </p:sp>
      <p:sp>
        <p:nvSpPr>
          <p:cNvPr id="6" name="Footer Placeholder 5">
            <a:extLst>
              <a:ext uri="{FF2B5EF4-FFF2-40B4-BE49-F238E27FC236}">
                <a16:creationId xmlns:a16="http://schemas.microsoft.com/office/drawing/2014/main" id="{6E7B8A57-605E-7842-40C1-34C73D0312C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BA1C026-7F47-C744-C899-6EF52584E500}"/>
              </a:ext>
            </a:extLst>
          </p:cNvPr>
          <p:cNvSpPr>
            <a:spLocks noGrp="1"/>
          </p:cNvSpPr>
          <p:nvPr>
            <p:ph type="sldNum" sz="quarter" idx="12"/>
          </p:nvPr>
        </p:nvSpPr>
        <p:spPr/>
        <p:txBody>
          <a:bodyPr/>
          <a:lstStyle/>
          <a:p>
            <a:fld id="{36FA5FD5-BE61-4264-9AC2-25E5496FFBDB}" type="slidenum">
              <a:rPr lang="en-NZ" smtClean="0"/>
              <a:t>‹#›</a:t>
            </a:fld>
            <a:endParaRPr lang="en-NZ"/>
          </a:p>
        </p:txBody>
      </p:sp>
    </p:spTree>
    <p:extLst>
      <p:ext uri="{BB962C8B-B14F-4D97-AF65-F5344CB8AC3E}">
        <p14:creationId xmlns:p14="http://schemas.microsoft.com/office/powerpoint/2010/main" val="83182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A76A3D-89A0-5859-658E-32568D076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95BBD36-8EAB-5B01-F5E6-AD32144B6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B7DD8B3-8043-5083-0095-CBF17C564F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585CD9-F4F1-4A7E-8ECC-4484A97E871D}" type="datetimeFigureOut">
              <a:rPr lang="en-NZ" smtClean="0"/>
              <a:t>13/01/2025</a:t>
            </a:fld>
            <a:endParaRPr lang="en-NZ"/>
          </a:p>
        </p:txBody>
      </p:sp>
      <p:sp>
        <p:nvSpPr>
          <p:cNvPr id="5" name="Footer Placeholder 4">
            <a:extLst>
              <a:ext uri="{FF2B5EF4-FFF2-40B4-BE49-F238E27FC236}">
                <a16:creationId xmlns:a16="http://schemas.microsoft.com/office/drawing/2014/main" id="{FE21AFF0-70AA-1CC9-90FE-564645FEB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61E764FD-C90F-59A3-4554-52855DC91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FA5FD5-BE61-4264-9AC2-25E5496FFBDB}" type="slidenum">
              <a:rPr lang="en-NZ" smtClean="0"/>
              <a:t>‹#›</a:t>
            </a:fld>
            <a:endParaRPr lang="en-NZ"/>
          </a:p>
        </p:txBody>
      </p:sp>
    </p:spTree>
    <p:extLst>
      <p:ext uri="{BB962C8B-B14F-4D97-AF65-F5344CB8AC3E}">
        <p14:creationId xmlns:p14="http://schemas.microsoft.com/office/powerpoint/2010/main" val="193371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hyperlink" Target="https://www.vegetables.co.nz/about-us/our-growers/our-growers/carrots/" TargetMode="External"/><Relationship Id="rId3" Type="http://schemas.openxmlformats.org/officeDocument/2006/relationships/image" Target="../media/image37.png"/><Relationship Id="rId7" Type="http://schemas.openxmlformats.org/officeDocument/2006/relationships/hyperlink" Target="https://www.vegetables.co.nz/about-us/our-growers/our-growers/onions/"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https://www.vegetables.co.nz/about-us/our-growers/planting-to-plate/peas/"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hyperlink" Target="https://www.vegetables.co.nz/about-us/our-growers/our-growers/potatoe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youtube.com/watch?v=EmurNILES80"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E200F1F-318F-CD29-D036-EDD5E361E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44" y="825143"/>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187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A697-A05B-EFDC-7A54-9CE2D06814D7}"/>
              </a:ext>
            </a:extLst>
          </p:cNvPr>
          <p:cNvSpPr>
            <a:spLocks noGrp="1"/>
          </p:cNvSpPr>
          <p:nvPr>
            <p:ph type="title"/>
          </p:nvPr>
        </p:nvSpPr>
        <p:spPr>
          <a:xfrm>
            <a:off x="838200" y="365125"/>
            <a:ext cx="3349752" cy="1325563"/>
          </a:xfrm>
        </p:spPr>
        <p:txBody>
          <a:bodyPr/>
          <a:lstStyle/>
          <a:p>
            <a:r>
              <a:rPr lang="en-NZ" dirty="0"/>
              <a:t>Regions of New Zealand</a:t>
            </a:r>
          </a:p>
        </p:txBody>
      </p:sp>
      <p:sp>
        <p:nvSpPr>
          <p:cNvPr id="3" name="Content Placeholder 2">
            <a:extLst>
              <a:ext uri="{FF2B5EF4-FFF2-40B4-BE49-F238E27FC236}">
                <a16:creationId xmlns:a16="http://schemas.microsoft.com/office/drawing/2014/main" id="{E2D1F7CB-3AC2-C67B-A228-9B9E3E52875E}"/>
              </a:ext>
            </a:extLst>
          </p:cNvPr>
          <p:cNvSpPr>
            <a:spLocks noGrp="1"/>
          </p:cNvSpPr>
          <p:nvPr>
            <p:ph idx="1"/>
          </p:nvPr>
        </p:nvSpPr>
        <p:spPr>
          <a:xfrm>
            <a:off x="838200" y="1825625"/>
            <a:ext cx="3349752" cy="4351338"/>
          </a:xfrm>
        </p:spPr>
        <p:txBody>
          <a:bodyPr/>
          <a:lstStyle/>
          <a:p>
            <a:r>
              <a:rPr lang="en-NZ" dirty="0"/>
              <a:t>Answers</a:t>
            </a:r>
          </a:p>
        </p:txBody>
      </p:sp>
      <p:grpSp>
        <p:nvGrpSpPr>
          <p:cNvPr id="4" name="Group 3">
            <a:extLst>
              <a:ext uri="{FF2B5EF4-FFF2-40B4-BE49-F238E27FC236}">
                <a16:creationId xmlns:a16="http://schemas.microsoft.com/office/drawing/2014/main" id="{CD796BE0-7F0B-4FFC-8FAE-562E3AE55C2A}"/>
              </a:ext>
            </a:extLst>
          </p:cNvPr>
          <p:cNvGrpSpPr>
            <a:grpSpLocks/>
          </p:cNvGrpSpPr>
          <p:nvPr/>
        </p:nvGrpSpPr>
        <p:grpSpPr bwMode="auto">
          <a:xfrm>
            <a:off x="4945626" y="1055351"/>
            <a:ext cx="6101634" cy="5287353"/>
            <a:chOff x="437" y="2079"/>
            <a:chExt cx="11615" cy="9652"/>
          </a:xfrm>
        </p:grpSpPr>
        <p:pic>
          <p:nvPicPr>
            <p:cNvPr id="5" name="Picture 4">
              <a:extLst>
                <a:ext uri="{FF2B5EF4-FFF2-40B4-BE49-F238E27FC236}">
                  <a16:creationId xmlns:a16="http://schemas.microsoft.com/office/drawing/2014/main" id="{A047FB88-693D-0D88-0827-C2644C7F8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 y="2079"/>
              <a:ext cx="7843" cy="9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a16="http://schemas.microsoft.com/office/drawing/2014/main" id="{4F26B033-8D56-D200-6699-A034C73C6241}"/>
                </a:ext>
              </a:extLst>
            </p:cNvPr>
            <p:cNvSpPr txBox="1">
              <a:spLocks noChangeArrowheads="1"/>
            </p:cNvSpPr>
            <p:nvPr/>
          </p:nvSpPr>
          <p:spPr bwMode="auto">
            <a:xfrm>
              <a:off x="7771" y="2103"/>
              <a:ext cx="4281" cy="92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Northland</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Auckland</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Waikato</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Bay Of Plenty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Gisborne / East Coast</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Hawkes Bay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Taranaki</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Whanganui</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Manawatu</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Wairarapa</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Wellington</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Nelson</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Marlborough</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West Coast</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Canterbury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South Canterbury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Otago</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Southland</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r>
                <a:rPr lang="en-US" sz="1200" dirty="0">
                  <a:effectLst/>
                  <a:latin typeface="Geneva"/>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p:txBody>
        </p:sp>
      </p:grpSp>
      <p:cxnSp>
        <p:nvCxnSpPr>
          <p:cNvPr id="9" name="Straight Arrow Connector 8">
            <a:extLst>
              <a:ext uri="{FF2B5EF4-FFF2-40B4-BE49-F238E27FC236}">
                <a16:creationId xmlns:a16="http://schemas.microsoft.com/office/drawing/2014/main" id="{0BBBC4CC-1AB7-2014-786D-FE1E0195F1CC}"/>
              </a:ext>
            </a:extLst>
          </p:cNvPr>
          <p:cNvCxnSpPr/>
          <p:nvPr/>
        </p:nvCxnSpPr>
        <p:spPr>
          <a:xfrm flipH="1">
            <a:off x="7360920" y="1216152"/>
            <a:ext cx="1536192" cy="27432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6AF3245-C0D6-957F-4C22-F06EAF1497A1}"/>
              </a:ext>
            </a:extLst>
          </p:cNvPr>
          <p:cNvCxnSpPr/>
          <p:nvPr/>
        </p:nvCxnSpPr>
        <p:spPr>
          <a:xfrm flipH="1">
            <a:off x="7513618" y="1532539"/>
            <a:ext cx="1335024" cy="4572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E3709FD-10F1-1BF2-430E-531543BAAD7F}"/>
              </a:ext>
            </a:extLst>
          </p:cNvPr>
          <p:cNvCxnSpPr/>
          <p:nvPr/>
        </p:nvCxnSpPr>
        <p:spPr>
          <a:xfrm flipH="1">
            <a:off x="7772400" y="1825625"/>
            <a:ext cx="1069848" cy="70726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1FB2D2-DA04-3A6B-C0FF-27887DA62BD4}"/>
              </a:ext>
            </a:extLst>
          </p:cNvPr>
          <p:cNvCxnSpPr/>
          <p:nvPr/>
        </p:nvCxnSpPr>
        <p:spPr>
          <a:xfrm flipH="1">
            <a:off x="8139188" y="2106804"/>
            <a:ext cx="749575" cy="640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13A8A0E6-A0B5-CC67-1ACD-2EB586F6E621}"/>
              </a:ext>
            </a:extLst>
          </p:cNvPr>
          <p:cNvCxnSpPr/>
          <p:nvPr/>
        </p:nvCxnSpPr>
        <p:spPr>
          <a:xfrm flipH="1">
            <a:off x="8631936" y="2426844"/>
            <a:ext cx="433803" cy="2066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0CB5DD27-AA4A-34DD-0343-C6EC29DAC1F9}"/>
              </a:ext>
            </a:extLst>
          </p:cNvPr>
          <p:cNvCxnSpPr/>
          <p:nvPr/>
        </p:nvCxnSpPr>
        <p:spPr>
          <a:xfrm flipH="1">
            <a:off x="8394192" y="2649953"/>
            <a:ext cx="566391" cy="3270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3EFF22D-3CFD-D940-D4C0-F9BD24089E68}"/>
              </a:ext>
            </a:extLst>
          </p:cNvPr>
          <p:cNvCxnSpPr/>
          <p:nvPr/>
        </p:nvCxnSpPr>
        <p:spPr>
          <a:xfrm flipH="1">
            <a:off x="7526412" y="2976959"/>
            <a:ext cx="1344620" cy="8996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0150B47-BB4D-E1E0-685A-082B4AC1F3CD}"/>
              </a:ext>
            </a:extLst>
          </p:cNvPr>
          <p:cNvCxnSpPr/>
          <p:nvPr/>
        </p:nvCxnSpPr>
        <p:spPr>
          <a:xfrm flipH="1">
            <a:off x="7796459" y="3163594"/>
            <a:ext cx="1052183" cy="14167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C0E985D-D72A-8198-217C-7853ABCFFDE9}"/>
              </a:ext>
            </a:extLst>
          </p:cNvPr>
          <p:cNvCxnSpPr>
            <a:cxnSpLocks/>
          </p:cNvCxnSpPr>
          <p:nvPr/>
        </p:nvCxnSpPr>
        <p:spPr>
          <a:xfrm flipH="1">
            <a:off x="7772400" y="3508937"/>
            <a:ext cx="1188183" cy="8600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B5ABADA-D10D-AD7E-47FB-C62369E8381E}"/>
              </a:ext>
            </a:extLst>
          </p:cNvPr>
          <p:cNvCxnSpPr/>
          <p:nvPr/>
        </p:nvCxnSpPr>
        <p:spPr>
          <a:xfrm flipH="1" flipV="1">
            <a:off x="8004050" y="3675888"/>
            <a:ext cx="893062" cy="9144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E8957EF-5B94-E4CD-3A26-B91D33F11943}"/>
              </a:ext>
            </a:extLst>
          </p:cNvPr>
          <p:cNvCxnSpPr/>
          <p:nvPr/>
        </p:nvCxnSpPr>
        <p:spPr>
          <a:xfrm flipH="1" flipV="1">
            <a:off x="7709453" y="3891234"/>
            <a:ext cx="1179310" cy="1100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F6746041-B08B-2EA8-4606-9EB84D0AB0CB}"/>
              </a:ext>
            </a:extLst>
          </p:cNvPr>
          <p:cNvCxnSpPr/>
          <p:nvPr/>
        </p:nvCxnSpPr>
        <p:spPr>
          <a:xfrm flipH="1" flipV="1">
            <a:off x="7104888" y="3946264"/>
            <a:ext cx="1792224" cy="35141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C524DF3-AE86-9794-8DDA-BD356FF5D977}"/>
              </a:ext>
            </a:extLst>
          </p:cNvPr>
          <p:cNvCxnSpPr/>
          <p:nvPr/>
        </p:nvCxnSpPr>
        <p:spPr>
          <a:xfrm flipH="1" flipV="1">
            <a:off x="7360920" y="4121972"/>
            <a:ext cx="1510112" cy="44088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99515A1-2F08-9ECC-D6C4-ABF9E8CF74EA}"/>
              </a:ext>
            </a:extLst>
          </p:cNvPr>
          <p:cNvCxnSpPr/>
          <p:nvPr/>
        </p:nvCxnSpPr>
        <p:spPr>
          <a:xfrm flipH="1" flipV="1">
            <a:off x="6729984" y="4342414"/>
            <a:ext cx="2118658" cy="49476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1B6985B-0483-6619-1601-33144A1DE7D7}"/>
              </a:ext>
            </a:extLst>
          </p:cNvPr>
          <p:cNvCxnSpPr/>
          <p:nvPr/>
        </p:nvCxnSpPr>
        <p:spPr>
          <a:xfrm flipH="1" flipV="1">
            <a:off x="6876288" y="4589795"/>
            <a:ext cx="1994744" cy="4942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438BFE4-D192-8674-ABFF-F2ED98DDCD41}"/>
              </a:ext>
            </a:extLst>
          </p:cNvPr>
          <p:cNvCxnSpPr/>
          <p:nvPr/>
        </p:nvCxnSpPr>
        <p:spPr>
          <a:xfrm flipH="1" flipV="1">
            <a:off x="6512887" y="5177020"/>
            <a:ext cx="2375876" cy="2467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278005B0-B3C9-50AC-CB79-80C44BAA2F28}"/>
              </a:ext>
            </a:extLst>
          </p:cNvPr>
          <p:cNvCxnSpPr/>
          <p:nvPr/>
        </p:nvCxnSpPr>
        <p:spPr>
          <a:xfrm flipH="1" flipV="1">
            <a:off x="6336792" y="5541264"/>
            <a:ext cx="2511850" cy="10058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82967810-819C-DB50-958B-24621998DD94}"/>
              </a:ext>
            </a:extLst>
          </p:cNvPr>
          <p:cNvCxnSpPr/>
          <p:nvPr/>
        </p:nvCxnSpPr>
        <p:spPr>
          <a:xfrm flipH="1" flipV="1">
            <a:off x="5715000" y="5723853"/>
            <a:ext cx="3133642" cy="31009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145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58DA-B9D2-F345-978B-F92DEA25C5A0}"/>
              </a:ext>
            </a:extLst>
          </p:cNvPr>
          <p:cNvSpPr>
            <a:spLocks noGrp="1"/>
          </p:cNvSpPr>
          <p:nvPr>
            <p:ph type="ctrTitle"/>
          </p:nvPr>
        </p:nvSpPr>
        <p:spPr>
          <a:xfrm>
            <a:off x="1173018" y="1233200"/>
            <a:ext cx="5201480" cy="3006292"/>
          </a:xfrm>
        </p:spPr>
        <p:txBody>
          <a:bodyPr>
            <a:normAutofit/>
          </a:bodyPr>
          <a:lstStyle/>
          <a:p>
            <a:r>
              <a:rPr lang="en-NZ" dirty="0"/>
              <a:t>Location of Primary Production </a:t>
            </a:r>
          </a:p>
        </p:txBody>
      </p:sp>
      <p:pic>
        <p:nvPicPr>
          <p:cNvPr id="3" name="Picture 2" descr="Geographic distribution of farm typologies in New Zealand. Sourced from...  | Download Scientific Diagram">
            <a:extLst>
              <a:ext uri="{FF2B5EF4-FFF2-40B4-BE49-F238E27FC236}">
                <a16:creationId xmlns:a16="http://schemas.microsoft.com/office/drawing/2014/main" id="{86BD85E0-D842-F9C4-DAAE-CB4422A035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0901" y="435196"/>
            <a:ext cx="4247389" cy="5987608"/>
          </a:xfrm>
          <a:prstGeom prst="rect">
            <a:avLst/>
          </a:prstGeom>
          <a:noFill/>
          <a:ln>
            <a:noFill/>
          </a:ln>
        </p:spPr>
      </p:pic>
    </p:spTree>
    <p:extLst>
      <p:ext uri="{BB962C8B-B14F-4D97-AF65-F5344CB8AC3E}">
        <p14:creationId xmlns:p14="http://schemas.microsoft.com/office/powerpoint/2010/main" val="924417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D5AC4-E96C-E4EC-EBCB-6D07A575621A}"/>
              </a:ext>
            </a:extLst>
          </p:cNvPr>
          <p:cNvSpPr>
            <a:spLocks noGrp="1"/>
          </p:cNvSpPr>
          <p:nvPr>
            <p:ph type="title"/>
          </p:nvPr>
        </p:nvSpPr>
        <p:spPr>
          <a:xfrm>
            <a:off x="630936" y="640080"/>
            <a:ext cx="4818888" cy="1481328"/>
          </a:xfrm>
        </p:spPr>
        <p:txBody>
          <a:bodyPr anchor="b">
            <a:normAutofit/>
          </a:bodyPr>
          <a:lstStyle/>
          <a:p>
            <a:r>
              <a:rPr lang="en-NZ" sz="5400"/>
              <a:t>Dairy Farming</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39E466-137D-E2C6-89A5-1973999A6879}"/>
              </a:ext>
            </a:extLst>
          </p:cNvPr>
          <p:cNvSpPr>
            <a:spLocks noGrp="1"/>
          </p:cNvSpPr>
          <p:nvPr>
            <p:ph idx="1"/>
          </p:nvPr>
        </p:nvSpPr>
        <p:spPr>
          <a:xfrm>
            <a:off x="630935" y="2660904"/>
            <a:ext cx="5326519" cy="3547872"/>
          </a:xfrm>
        </p:spPr>
        <p:txBody>
          <a:bodyPr anchor="t">
            <a:normAutofit fontScale="92500" lnSpcReduction="10000"/>
          </a:bodyPr>
          <a:lstStyle/>
          <a:p>
            <a:r>
              <a:rPr lang="en-NZ" sz="2200" dirty="0"/>
              <a:t>Dairy farms need to grow lots of grass all year to feed cows. Dairy farming is found in many regions. The biggest regions are Waikato, Taranaki, Canterbury and Southland. These regions have:-</a:t>
            </a:r>
          </a:p>
          <a:p>
            <a:r>
              <a:rPr lang="en-NZ" sz="2200" dirty="0"/>
              <a:t>Areas of flat to rolling country that is easily accessible by machinery.</a:t>
            </a:r>
          </a:p>
          <a:p>
            <a:r>
              <a:rPr lang="en-NZ" sz="2200" dirty="0"/>
              <a:t>Moderate temperatures for growing grass and crops to feed cow outside all year round.</a:t>
            </a:r>
          </a:p>
          <a:p>
            <a:r>
              <a:rPr lang="en-NZ" sz="2200" dirty="0"/>
              <a:t>Reliable rainfall either natural rain or from irrigation</a:t>
            </a:r>
          </a:p>
          <a:p>
            <a:r>
              <a:rPr lang="en-NZ" sz="2200" dirty="0"/>
              <a:t>Fertile soils.</a:t>
            </a:r>
          </a:p>
          <a:p>
            <a:endParaRPr lang="en-NZ" sz="2200" dirty="0"/>
          </a:p>
        </p:txBody>
      </p:sp>
      <p:pic>
        <p:nvPicPr>
          <p:cNvPr id="4" name="Picture 3" descr="3 Regional dairy statistics | Dairy_Statistics_2022-23_book.knit">
            <a:extLst>
              <a:ext uri="{FF2B5EF4-FFF2-40B4-BE49-F238E27FC236}">
                <a16:creationId xmlns:a16="http://schemas.microsoft.com/office/drawing/2014/main" id="{4EAA5A27-0BE5-0EC8-C314-8EE16FEC7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800436" y="326036"/>
            <a:ext cx="5982424" cy="5452362"/>
          </a:xfrm>
          <a:prstGeom prst="rect">
            <a:avLst/>
          </a:prstGeom>
          <a:noFill/>
        </p:spPr>
      </p:pic>
    </p:spTree>
    <p:extLst>
      <p:ext uri="{BB962C8B-B14F-4D97-AF65-F5344CB8AC3E}">
        <p14:creationId xmlns:p14="http://schemas.microsoft.com/office/powerpoint/2010/main" val="3331082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3C861-6CEC-2C4C-1773-12C25062E895}"/>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b="1" kern="1200">
                <a:solidFill>
                  <a:schemeClr val="tx1"/>
                </a:solidFill>
                <a:latin typeface="+mj-lt"/>
                <a:ea typeface="+mj-ea"/>
                <a:cs typeface="+mj-cs"/>
              </a:rPr>
              <a:t>Intensive dairy farming</a:t>
            </a:r>
            <a:br>
              <a:rPr lang="en-US" sz="5200" b="1" kern="1200">
                <a:solidFill>
                  <a:schemeClr val="tx1"/>
                </a:solidFill>
                <a:latin typeface="+mj-lt"/>
                <a:ea typeface="+mj-ea"/>
                <a:cs typeface="+mj-cs"/>
              </a:rPr>
            </a:br>
            <a:endParaRPr lang="en-US" sz="5200" kern="1200">
              <a:solidFill>
                <a:schemeClr val="tx1"/>
              </a:solidFill>
              <a:latin typeface="+mj-lt"/>
              <a:ea typeface="+mj-ea"/>
              <a:cs typeface="+mj-cs"/>
            </a:endParaRPr>
          </a:p>
        </p:txBody>
      </p:sp>
      <p:pic>
        <p:nvPicPr>
          <p:cNvPr id="4" name="Picture 6" descr="Technology to address environmental constraints on NZ dairy farms | Waikato  Milking Systems">
            <a:extLst>
              <a:ext uri="{FF2B5EF4-FFF2-40B4-BE49-F238E27FC236}">
                <a16:creationId xmlns:a16="http://schemas.microsoft.com/office/drawing/2014/main" id="{FC326BF3-292A-803E-F55D-AE374D79D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61" r="29475" b="3"/>
          <a:stretch/>
        </p:blipFill>
        <p:spPr bwMode="auto">
          <a:xfrm>
            <a:off x="182787"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airy farm new zealand hi-res stock ...">
            <a:extLst>
              <a:ext uri="{FF2B5EF4-FFF2-40B4-BE49-F238E27FC236}">
                <a16:creationId xmlns:a16="http://schemas.microsoft.com/office/drawing/2014/main" id="{5A75ED09-59CB-BF05-5830-2C719BCE3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99" r="21970"/>
          <a:stretch/>
        </p:blipFill>
        <p:spPr bwMode="auto">
          <a:xfrm>
            <a:off x="3180760"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9B3281A-3F73-60D6-EEE0-2771613EA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21" r="45298" b="-1"/>
          <a:stretch/>
        </p:blipFill>
        <p:spPr bwMode="auto">
          <a:xfrm>
            <a:off x="6178733" y="2558694"/>
            <a:ext cx="2827865" cy="37318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rrigation NZ: Unfair to blame farmers » METRONEWS">
            <a:extLst>
              <a:ext uri="{FF2B5EF4-FFF2-40B4-BE49-F238E27FC236}">
                <a16:creationId xmlns:a16="http://schemas.microsoft.com/office/drawing/2014/main" id="{F993E83B-5C3F-1118-162D-1F80106F9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63" r="24764" b="3"/>
          <a:stretch/>
        </p:blipFill>
        <p:spPr bwMode="auto">
          <a:xfrm>
            <a:off x="9176706"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3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8429-224B-93A1-C9AC-04B66A17ABA2}"/>
              </a:ext>
            </a:extLst>
          </p:cNvPr>
          <p:cNvSpPr>
            <a:spLocks noGrp="1"/>
          </p:cNvSpPr>
          <p:nvPr>
            <p:ph type="title"/>
          </p:nvPr>
        </p:nvSpPr>
        <p:spPr>
          <a:xfrm>
            <a:off x="838200" y="365125"/>
            <a:ext cx="3907536" cy="1325563"/>
          </a:xfrm>
        </p:spPr>
        <p:txBody>
          <a:bodyPr>
            <a:normAutofit fontScale="90000"/>
          </a:bodyPr>
          <a:lstStyle/>
          <a:p>
            <a:r>
              <a:rPr lang="en-NZ" sz="4400" b="1" dirty="0"/>
              <a:t>Sheep &amp; Beef Faming  Systems</a:t>
            </a:r>
            <a:br>
              <a:rPr lang="en-NZ" sz="4400" b="1" dirty="0"/>
            </a:br>
            <a:endParaRPr lang="en-NZ" dirty="0"/>
          </a:p>
        </p:txBody>
      </p:sp>
      <p:sp>
        <p:nvSpPr>
          <p:cNvPr id="3" name="Content Placeholder 2">
            <a:extLst>
              <a:ext uri="{FF2B5EF4-FFF2-40B4-BE49-F238E27FC236}">
                <a16:creationId xmlns:a16="http://schemas.microsoft.com/office/drawing/2014/main" id="{236AC69D-9A27-AF42-6CCC-506263E36667}"/>
              </a:ext>
            </a:extLst>
          </p:cNvPr>
          <p:cNvSpPr>
            <a:spLocks noGrp="1"/>
          </p:cNvSpPr>
          <p:nvPr>
            <p:ph idx="1"/>
          </p:nvPr>
        </p:nvSpPr>
        <p:spPr>
          <a:xfrm>
            <a:off x="838199" y="1690688"/>
            <a:ext cx="5353709" cy="4486275"/>
          </a:xfrm>
        </p:spPr>
        <p:txBody>
          <a:bodyPr>
            <a:normAutofit/>
          </a:bodyPr>
          <a:lstStyle/>
          <a:p>
            <a:pPr marL="0" indent="0">
              <a:buNone/>
            </a:pPr>
            <a:r>
              <a:rPr lang="en-NZ" sz="2400" dirty="0"/>
              <a:t>Sheep &amp; beef farming is found in many regions throughout New Zealand.</a:t>
            </a:r>
          </a:p>
          <a:p>
            <a:pPr marL="0" indent="0">
              <a:buNone/>
            </a:pPr>
            <a:r>
              <a:rPr lang="en-NZ" sz="2400" dirty="0"/>
              <a:t>They are predominantly found on easy to steep hill country in both islands. The summers are dry and winters are cold, limiting pasture growth.</a:t>
            </a:r>
          </a:p>
          <a:p>
            <a:pPr marL="0" indent="0">
              <a:buNone/>
            </a:pPr>
            <a:endParaRPr lang="en-NZ" sz="2400" dirty="0"/>
          </a:p>
          <a:p>
            <a:pPr marL="0" indent="0">
              <a:buNone/>
            </a:pPr>
            <a:r>
              <a:rPr lang="en-NZ" sz="2400" dirty="0"/>
              <a:t>High country sheep &amp; beef farms are found in the central South Island. The climate is dry in summer, cold in winter with periods of snow.</a:t>
            </a:r>
          </a:p>
        </p:txBody>
      </p:sp>
      <p:pic>
        <p:nvPicPr>
          <p:cNvPr id="4" name="Picture 3" descr="PDF] Sheep and Beef Production Costs Across New Zealand: Introducing the  Spatial Dimension | Semantic Scholar">
            <a:extLst>
              <a:ext uri="{FF2B5EF4-FFF2-40B4-BE49-F238E27FC236}">
                <a16:creationId xmlns:a16="http://schemas.microsoft.com/office/drawing/2014/main" id="{E3229ED2-C2B2-9120-B456-8F557B7A44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909" y="144072"/>
            <a:ext cx="4580174" cy="6569855"/>
          </a:xfrm>
          <a:prstGeom prst="rect">
            <a:avLst/>
          </a:prstGeom>
          <a:noFill/>
          <a:ln>
            <a:noFill/>
          </a:ln>
        </p:spPr>
      </p:pic>
    </p:spTree>
    <p:extLst>
      <p:ext uri="{BB962C8B-B14F-4D97-AF65-F5344CB8AC3E}">
        <p14:creationId xmlns:p14="http://schemas.microsoft.com/office/powerpoint/2010/main" val="229391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F8F1CC-5B91-8519-8A8F-89AECC89FE0A}"/>
              </a:ext>
            </a:extLst>
          </p:cNvPr>
          <p:cNvSpPr txBox="1"/>
          <p:nvPr/>
        </p:nvSpPr>
        <p:spPr>
          <a:xfrm>
            <a:off x="1849211" y="530738"/>
            <a:ext cx="8490527" cy="74513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5200" dirty="0">
                <a:latin typeface="+mj-lt"/>
                <a:ea typeface="+mj-ea"/>
                <a:cs typeface="+mj-cs"/>
              </a:rPr>
              <a:t>S</a:t>
            </a:r>
            <a:r>
              <a:rPr lang="en-US" sz="5200" kern="1200" dirty="0">
                <a:solidFill>
                  <a:schemeClr val="tx1"/>
                </a:solidFill>
                <a:latin typeface="+mj-lt"/>
                <a:ea typeface="+mj-ea"/>
                <a:cs typeface="+mj-cs"/>
              </a:rPr>
              <a:t>heep and beef farming systems</a:t>
            </a:r>
          </a:p>
        </p:txBody>
      </p:sp>
      <p:pic>
        <p:nvPicPr>
          <p:cNvPr id="14" name="Picture 2" descr="Animal Performance | Pasture | Agricom">
            <a:extLst>
              <a:ext uri="{FF2B5EF4-FFF2-40B4-BE49-F238E27FC236}">
                <a16:creationId xmlns:a16="http://schemas.microsoft.com/office/drawing/2014/main" id="{B0608BA9-014C-0ED4-F7D5-CCAE8F44A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43" r="18377" b="-1"/>
          <a:stretch/>
        </p:blipFill>
        <p:spPr bwMode="auto">
          <a:xfrm>
            <a:off x="182787"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heep farming – Te Ara Encyclopedia of ...">
            <a:extLst>
              <a:ext uri="{FF2B5EF4-FFF2-40B4-BE49-F238E27FC236}">
                <a16:creationId xmlns:a16="http://schemas.microsoft.com/office/drawing/2014/main" id="{1559F563-8AB0-485F-FD77-7D7ADEA39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17" r="36298" b="-2"/>
          <a:stretch/>
        </p:blipFill>
        <p:spPr bwMode="auto">
          <a:xfrm>
            <a:off x="3180760"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arm Tours in Canterbury high country ...">
            <a:extLst>
              <a:ext uri="{FF2B5EF4-FFF2-40B4-BE49-F238E27FC236}">
                <a16:creationId xmlns:a16="http://schemas.microsoft.com/office/drawing/2014/main" id="{36A2AEE5-E42F-F3D7-48A2-A2032D345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40" r="23418" b="1"/>
          <a:stretch/>
        </p:blipFill>
        <p:spPr bwMode="auto">
          <a:xfrm>
            <a:off x="9176706"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k on a large cattle or sheep station ...">
            <a:extLst>
              <a:ext uri="{FF2B5EF4-FFF2-40B4-BE49-F238E27FC236}">
                <a16:creationId xmlns:a16="http://schemas.microsoft.com/office/drawing/2014/main" id="{C918CEA4-A1E5-C0AC-39D9-710D5CB14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861" r="36705" b="2"/>
          <a:stretch/>
        </p:blipFill>
        <p:spPr bwMode="auto">
          <a:xfrm>
            <a:off x="6178733"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2EBC16-C777-04C4-B17B-700F33D8729B}"/>
              </a:ext>
            </a:extLst>
          </p:cNvPr>
          <p:cNvSpPr txBox="1"/>
          <p:nvPr/>
        </p:nvSpPr>
        <p:spPr>
          <a:xfrm>
            <a:off x="484088" y="2175945"/>
            <a:ext cx="2225964" cy="369332"/>
          </a:xfrm>
          <a:prstGeom prst="rect">
            <a:avLst/>
          </a:prstGeom>
          <a:noFill/>
        </p:spPr>
        <p:txBody>
          <a:bodyPr wrap="square" rtlCol="0">
            <a:spAutoFit/>
          </a:bodyPr>
          <a:lstStyle/>
          <a:p>
            <a:r>
              <a:rPr lang="en-NZ" dirty="0"/>
              <a:t>Intensive finishing</a:t>
            </a:r>
          </a:p>
        </p:txBody>
      </p:sp>
      <p:sp>
        <p:nvSpPr>
          <p:cNvPr id="17" name="TextBox 16">
            <a:extLst>
              <a:ext uri="{FF2B5EF4-FFF2-40B4-BE49-F238E27FC236}">
                <a16:creationId xmlns:a16="http://schemas.microsoft.com/office/drawing/2014/main" id="{192E9B6E-F381-2669-6D5F-B12B09DE58D0}"/>
              </a:ext>
            </a:extLst>
          </p:cNvPr>
          <p:cNvSpPr txBox="1"/>
          <p:nvPr/>
        </p:nvSpPr>
        <p:spPr>
          <a:xfrm>
            <a:off x="5080374" y="1991279"/>
            <a:ext cx="2512291" cy="369332"/>
          </a:xfrm>
          <a:prstGeom prst="rect">
            <a:avLst/>
          </a:prstGeom>
          <a:noFill/>
        </p:spPr>
        <p:txBody>
          <a:bodyPr wrap="square" rtlCol="0">
            <a:spAutoFit/>
          </a:bodyPr>
          <a:lstStyle/>
          <a:p>
            <a:r>
              <a:rPr lang="en-NZ" dirty="0"/>
              <a:t>Semi- extensive</a:t>
            </a:r>
          </a:p>
        </p:txBody>
      </p:sp>
      <p:sp>
        <p:nvSpPr>
          <p:cNvPr id="18" name="TextBox 17">
            <a:extLst>
              <a:ext uri="{FF2B5EF4-FFF2-40B4-BE49-F238E27FC236}">
                <a16:creationId xmlns:a16="http://schemas.microsoft.com/office/drawing/2014/main" id="{0055CB9D-9472-3895-C701-FC1C424DF9A7}"/>
              </a:ext>
            </a:extLst>
          </p:cNvPr>
          <p:cNvSpPr txBox="1"/>
          <p:nvPr/>
        </p:nvSpPr>
        <p:spPr>
          <a:xfrm>
            <a:off x="9886938" y="1982043"/>
            <a:ext cx="1407399" cy="369332"/>
          </a:xfrm>
          <a:prstGeom prst="rect">
            <a:avLst/>
          </a:prstGeom>
          <a:noFill/>
        </p:spPr>
        <p:txBody>
          <a:bodyPr wrap="square" rtlCol="0">
            <a:spAutoFit/>
          </a:bodyPr>
          <a:lstStyle/>
          <a:p>
            <a:r>
              <a:rPr lang="en-NZ" dirty="0"/>
              <a:t>Extensive </a:t>
            </a:r>
          </a:p>
        </p:txBody>
      </p:sp>
    </p:spTree>
    <p:extLst>
      <p:ext uri="{BB962C8B-B14F-4D97-AF65-F5344CB8AC3E}">
        <p14:creationId xmlns:p14="http://schemas.microsoft.com/office/powerpoint/2010/main" val="215116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rop update around the world - StockCo ...">
            <a:extLst>
              <a:ext uri="{FF2B5EF4-FFF2-40B4-BE49-F238E27FC236}">
                <a16:creationId xmlns:a16="http://schemas.microsoft.com/office/drawing/2014/main" id="{6F757A8F-A796-F377-4AB2-C6536057F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7337"/>
          <a:stretch/>
        </p:blipFill>
        <p:spPr bwMode="auto">
          <a:xfrm>
            <a:off x="579264" y="365141"/>
            <a:ext cx="6288262" cy="3063875"/>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92" name="Rectangle 3091">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F191A3-0396-91D7-40CE-3FF03813BA96}"/>
              </a:ext>
            </a:extLst>
          </p:cNvPr>
          <p:cNvSpPr>
            <a:spLocks noGrp="1"/>
          </p:cNvSpPr>
          <p:nvPr>
            <p:ph type="title"/>
          </p:nvPr>
        </p:nvSpPr>
        <p:spPr>
          <a:xfrm>
            <a:off x="841248" y="3849689"/>
            <a:ext cx="1752980" cy="2105025"/>
          </a:xfrm>
        </p:spPr>
        <p:txBody>
          <a:bodyPr>
            <a:normAutofit/>
          </a:bodyPr>
          <a:lstStyle/>
          <a:p>
            <a:r>
              <a:rPr lang="en-NZ" sz="2000" dirty="0"/>
              <a:t>Arable farming</a:t>
            </a:r>
          </a:p>
        </p:txBody>
      </p:sp>
      <p:sp>
        <p:nvSpPr>
          <p:cNvPr id="3094" name="Rectangle 3093">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6" name="Rectangle 3095">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E4FC8D-B0D8-BFAA-443F-10B976100518}"/>
              </a:ext>
            </a:extLst>
          </p:cNvPr>
          <p:cNvSpPr>
            <a:spLocks noGrp="1"/>
          </p:cNvSpPr>
          <p:nvPr>
            <p:ph idx="1"/>
          </p:nvPr>
        </p:nvSpPr>
        <p:spPr>
          <a:xfrm>
            <a:off x="3116722" y="3630934"/>
            <a:ext cx="3668126" cy="2468114"/>
          </a:xfrm>
        </p:spPr>
        <p:txBody>
          <a:bodyPr anchor="ctr">
            <a:noAutofit/>
          </a:bodyPr>
          <a:lstStyle/>
          <a:p>
            <a:pPr marL="0" indent="0">
              <a:buNone/>
            </a:pPr>
            <a:r>
              <a:rPr lang="en-NZ" sz="1600" dirty="0"/>
              <a:t>The Canterbury plains is the main region of arable farming. </a:t>
            </a:r>
          </a:p>
          <a:p>
            <a:pPr marL="0" indent="0">
              <a:buNone/>
            </a:pPr>
            <a:r>
              <a:rPr lang="en-NZ" sz="1600" dirty="0"/>
              <a:t>The land is flat, providing easy access for big cultivating and harvesting machinery.</a:t>
            </a:r>
          </a:p>
          <a:p>
            <a:pPr marL="0" indent="0">
              <a:buNone/>
            </a:pPr>
            <a:r>
              <a:rPr lang="en-NZ" sz="1600" dirty="0"/>
              <a:t>Soils are fertile and responds well to fertiliser.</a:t>
            </a:r>
          </a:p>
          <a:p>
            <a:pPr marL="0" indent="0">
              <a:buNone/>
            </a:pPr>
            <a:r>
              <a:rPr lang="en-NZ" sz="1600" dirty="0"/>
              <a:t>Summers are dry to ripen grain crops.</a:t>
            </a:r>
          </a:p>
          <a:p>
            <a:pPr marL="0" indent="0">
              <a:buNone/>
            </a:pPr>
            <a:r>
              <a:rPr lang="en-NZ" sz="1600" dirty="0"/>
              <a:t>Water is available for irrigating crops.</a:t>
            </a:r>
          </a:p>
        </p:txBody>
      </p:sp>
      <p:pic>
        <p:nvPicPr>
          <p:cNvPr id="2052" name="Picture 4" descr="Pin page">
            <a:extLst>
              <a:ext uri="{FF2B5EF4-FFF2-40B4-BE49-F238E27FC236}">
                <a16:creationId xmlns:a16="http://schemas.microsoft.com/office/drawing/2014/main" id="{F4050CE6-AA8B-AB1E-981C-ACC870038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75" r="-1" b="15789"/>
          <a:stretch/>
        </p:blipFill>
        <p:spPr bwMode="auto">
          <a:xfrm>
            <a:off x="7048500" y="365109"/>
            <a:ext cx="4621006" cy="581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84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8856-9697-D504-F9F8-284D32FDD2BA}"/>
              </a:ext>
            </a:extLst>
          </p:cNvPr>
          <p:cNvSpPr>
            <a:spLocks noGrp="1"/>
          </p:cNvSpPr>
          <p:nvPr>
            <p:ph type="title"/>
          </p:nvPr>
        </p:nvSpPr>
        <p:spPr/>
        <p:txBody>
          <a:bodyPr/>
          <a:lstStyle/>
          <a:p>
            <a:r>
              <a:rPr lang="en-NZ" dirty="0"/>
              <a:t>Arable crops</a:t>
            </a:r>
          </a:p>
        </p:txBody>
      </p:sp>
      <p:graphicFrame>
        <p:nvGraphicFramePr>
          <p:cNvPr id="4" name="Content Placeholder 3">
            <a:extLst>
              <a:ext uri="{FF2B5EF4-FFF2-40B4-BE49-F238E27FC236}">
                <a16:creationId xmlns:a16="http://schemas.microsoft.com/office/drawing/2014/main" id="{6E430409-59D0-D86A-2902-F453A7341F02}"/>
              </a:ext>
            </a:extLst>
          </p:cNvPr>
          <p:cNvGraphicFramePr>
            <a:graphicFrameLocks noGrp="1"/>
          </p:cNvGraphicFramePr>
          <p:nvPr>
            <p:ph idx="1"/>
          </p:nvPr>
        </p:nvGraphicFramePr>
        <p:xfrm>
          <a:off x="838199" y="2179839"/>
          <a:ext cx="2957945" cy="3697721"/>
        </p:xfrm>
        <a:graphic>
          <a:graphicData uri="http://schemas.openxmlformats.org/drawingml/2006/table">
            <a:tbl>
              <a:tblPr firstRow="1" firstCol="1" bandRow="1">
                <a:solidFill>
                  <a:schemeClr val="bg1">
                    <a:lumMod val="95000"/>
                  </a:schemeClr>
                </a:solidFill>
                <a:tableStyleId>{5C22544A-7EE6-4342-B048-85BDC9FD1C3A}</a:tableStyleId>
              </a:tblPr>
              <a:tblGrid>
                <a:gridCol w="2957945">
                  <a:extLst>
                    <a:ext uri="{9D8B030D-6E8A-4147-A177-3AD203B41FA5}">
                      <a16:colId xmlns:a16="http://schemas.microsoft.com/office/drawing/2014/main" val="1845439828"/>
                    </a:ext>
                  </a:extLst>
                </a:gridCol>
              </a:tblGrid>
              <a:tr h="886942">
                <a:tc>
                  <a:txBody>
                    <a:bodyPr/>
                    <a:lstStyle/>
                    <a:p>
                      <a:pPr algn="ctr">
                        <a:lnSpc>
                          <a:spcPct val="150000"/>
                        </a:lnSpc>
                        <a:spcBef>
                          <a:spcPts val="300"/>
                        </a:spcBef>
                        <a:spcAft>
                          <a:spcPts val="300"/>
                        </a:spcAft>
                      </a:pPr>
                      <a:r>
                        <a:rPr lang="en-US" sz="2200" b="0" kern="100" cap="none" spc="0" dirty="0">
                          <a:solidFill>
                            <a:schemeClr val="bg1"/>
                          </a:solidFill>
                          <a:effectLst/>
                        </a:rPr>
                        <a:t>Arable Crops</a:t>
                      </a:r>
                      <a:endParaRPr lang="en-NZ" sz="2200" b="0" kern="100" cap="none" spc="0" dirty="0">
                        <a:solidFill>
                          <a:schemeClr val="bg1"/>
                        </a:solidFill>
                        <a:effectLst/>
                        <a:latin typeface="Geneva"/>
                        <a:ea typeface="Times New Roman" panose="02020603050405020304" pitchFamily="18" charset="0"/>
                        <a:cs typeface="Times New Roman" panose="02020603050405020304" pitchFamily="18" charset="0"/>
                      </a:endParaRPr>
                    </a:p>
                  </a:txBody>
                  <a:tcPr marL="92202" marR="92202" marT="122935" marB="0" anchor="ctr">
                    <a:lnL w="12700" cmpd="sng">
                      <a:noFill/>
                    </a:lnL>
                    <a:lnR w="12700" cmpd="sng">
                      <a:noFill/>
                    </a:lnR>
                    <a:lnT w="19050" cap="flat" cmpd="sng" algn="ctr">
                      <a:noFill/>
                      <a:prstDash val="solid"/>
                    </a:lnT>
                    <a:lnB w="38100" cmpd="sng">
                      <a:noFill/>
                    </a:lnB>
                    <a:solidFill>
                      <a:schemeClr val="accent3"/>
                    </a:solidFill>
                  </a:tcPr>
                </a:tc>
                <a:extLst>
                  <a:ext uri="{0D108BD9-81ED-4DB2-BD59-A6C34878D82A}">
                    <a16:rowId xmlns:a16="http://schemas.microsoft.com/office/drawing/2014/main" val="3512205991"/>
                  </a:ext>
                </a:extLst>
              </a:tr>
              <a:tr h="2810779">
                <a:tc>
                  <a:txBody>
                    <a:bodyPr/>
                    <a:lstStyle/>
                    <a:p>
                      <a:pPr algn="ctr">
                        <a:lnSpc>
                          <a:spcPct val="150000"/>
                        </a:lnSpc>
                        <a:spcBef>
                          <a:spcPts val="300"/>
                        </a:spcBef>
                        <a:spcAft>
                          <a:spcPts val="300"/>
                        </a:spcAft>
                      </a:pPr>
                      <a:r>
                        <a:rPr lang="en-US" sz="1600" b="0" kern="100" cap="none" spc="0" dirty="0">
                          <a:solidFill>
                            <a:schemeClr val="tx1"/>
                          </a:solidFill>
                          <a:effectLst/>
                        </a:rPr>
                        <a:t>Wheat</a:t>
                      </a:r>
                      <a:endParaRPr lang="en-NZ" sz="1600" b="0" kern="100" cap="none" spc="0" dirty="0">
                        <a:solidFill>
                          <a:schemeClr val="tx1"/>
                        </a:solidFill>
                        <a:effectLst/>
                      </a:endParaRPr>
                    </a:p>
                    <a:p>
                      <a:pPr algn="ctr">
                        <a:lnSpc>
                          <a:spcPct val="150000"/>
                        </a:lnSpc>
                        <a:spcBef>
                          <a:spcPts val="300"/>
                        </a:spcBef>
                        <a:spcAft>
                          <a:spcPts val="300"/>
                        </a:spcAft>
                      </a:pPr>
                      <a:r>
                        <a:rPr lang="en-US" sz="1600" b="0" kern="100" cap="none" spc="0" dirty="0">
                          <a:solidFill>
                            <a:schemeClr val="tx1"/>
                          </a:solidFill>
                          <a:effectLst/>
                        </a:rPr>
                        <a:t>Barley</a:t>
                      </a:r>
                      <a:endParaRPr lang="en-NZ" sz="1600" b="0" kern="100" cap="none" spc="0" dirty="0">
                        <a:solidFill>
                          <a:schemeClr val="tx1"/>
                        </a:solidFill>
                        <a:effectLst/>
                      </a:endParaRPr>
                    </a:p>
                    <a:p>
                      <a:pPr algn="ctr">
                        <a:lnSpc>
                          <a:spcPct val="150000"/>
                        </a:lnSpc>
                        <a:spcBef>
                          <a:spcPts val="300"/>
                        </a:spcBef>
                        <a:spcAft>
                          <a:spcPts val="300"/>
                        </a:spcAft>
                      </a:pPr>
                      <a:r>
                        <a:rPr lang="en-US" sz="1600" b="0" kern="100" cap="none" spc="0" dirty="0">
                          <a:solidFill>
                            <a:schemeClr val="tx1"/>
                          </a:solidFill>
                          <a:effectLst/>
                        </a:rPr>
                        <a:t>Maize</a:t>
                      </a:r>
                      <a:endParaRPr lang="en-NZ" sz="1600" b="0" kern="100" cap="none" spc="0" dirty="0">
                        <a:solidFill>
                          <a:schemeClr val="tx1"/>
                        </a:solidFill>
                        <a:effectLst/>
                      </a:endParaRPr>
                    </a:p>
                    <a:p>
                      <a:pPr algn="ctr">
                        <a:lnSpc>
                          <a:spcPct val="150000"/>
                        </a:lnSpc>
                        <a:spcBef>
                          <a:spcPts val="300"/>
                        </a:spcBef>
                        <a:spcAft>
                          <a:spcPts val="300"/>
                        </a:spcAft>
                      </a:pPr>
                      <a:r>
                        <a:rPr lang="en-US" sz="1600" b="0" kern="100" cap="none" spc="0" dirty="0">
                          <a:solidFill>
                            <a:schemeClr val="tx1"/>
                          </a:solidFill>
                          <a:effectLst/>
                        </a:rPr>
                        <a:t>Oats</a:t>
                      </a:r>
                      <a:endParaRPr lang="en-NZ" sz="1600" b="0" kern="100" cap="none" spc="0" dirty="0">
                        <a:solidFill>
                          <a:schemeClr val="tx1"/>
                        </a:solidFill>
                        <a:effectLst/>
                      </a:endParaRPr>
                    </a:p>
                    <a:p>
                      <a:pPr algn="ctr">
                        <a:lnSpc>
                          <a:spcPct val="150000"/>
                        </a:lnSpc>
                        <a:spcBef>
                          <a:spcPts val="300"/>
                        </a:spcBef>
                        <a:spcAft>
                          <a:spcPts val="300"/>
                        </a:spcAft>
                      </a:pPr>
                      <a:r>
                        <a:rPr lang="en-US" sz="1600" b="0" kern="100" cap="none" spc="0" dirty="0">
                          <a:solidFill>
                            <a:schemeClr val="tx1"/>
                          </a:solidFill>
                          <a:effectLst/>
                        </a:rPr>
                        <a:t>Grass, crop &amp; vegetable seed</a:t>
                      </a:r>
                      <a:endParaRPr lang="en-NZ" sz="1600" b="0" kern="100" cap="none" spc="0" dirty="0">
                        <a:solidFill>
                          <a:schemeClr val="tx1"/>
                        </a:solidFill>
                        <a:effectLst/>
                      </a:endParaRPr>
                    </a:p>
                  </a:txBody>
                  <a:tcPr marL="92202" marR="92202" marT="122935"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45546979"/>
                  </a:ext>
                </a:extLst>
              </a:tr>
            </a:tbl>
          </a:graphicData>
        </a:graphic>
      </p:graphicFrame>
      <p:pic>
        <p:nvPicPr>
          <p:cNvPr id="5" name="Picture 2" descr="Guinness World Record for wheat ...">
            <a:extLst>
              <a:ext uri="{FF2B5EF4-FFF2-40B4-BE49-F238E27FC236}">
                <a16:creationId xmlns:a16="http://schemas.microsoft.com/office/drawing/2014/main" id="{2DB5826A-EAEB-91EA-B039-9D50105AB9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98337" y="621264"/>
            <a:ext cx="3395325" cy="2543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crease barley yield with nutrition ...">
            <a:extLst>
              <a:ext uri="{FF2B5EF4-FFF2-40B4-BE49-F238E27FC236}">
                <a16:creationId xmlns:a16="http://schemas.microsoft.com/office/drawing/2014/main" id="{28C717DF-8AF6-6FB2-118C-239B14B3BD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7844" y="3638671"/>
            <a:ext cx="5131636" cy="2847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uy Oats by Kings Seeds NZ online ...">
            <a:extLst>
              <a:ext uri="{FF2B5EF4-FFF2-40B4-BE49-F238E27FC236}">
                <a16:creationId xmlns:a16="http://schemas.microsoft.com/office/drawing/2014/main" id="{860CD130-B6B8-45ED-B86F-5C2F8A8617D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7058" y="624658"/>
            <a:ext cx="2553469" cy="25534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9262F6-88F6-864E-D35B-4BBACFCE5491}"/>
              </a:ext>
            </a:extLst>
          </p:cNvPr>
          <p:cNvSpPr txBox="1"/>
          <p:nvPr/>
        </p:nvSpPr>
        <p:spPr>
          <a:xfrm>
            <a:off x="4303358" y="251932"/>
            <a:ext cx="1126720" cy="369332"/>
          </a:xfrm>
          <a:prstGeom prst="rect">
            <a:avLst/>
          </a:prstGeom>
          <a:noFill/>
        </p:spPr>
        <p:txBody>
          <a:bodyPr wrap="square" rtlCol="0">
            <a:spAutoFit/>
          </a:bodyPr>
          <a:lstStyle/>
          <a:p>
            <a:r>
              <a:rPr lang="en-NZ" dirty="0"/>
              <a:t>Wheat</a:t>
            </a:r>
          </a:p>
        </p:txBody>
      </p:sp>
      <p:sp>
        <p:nvSpPr>
          <p:cNvPr id="9" name="TextBox 8">
            <a:extLst>
              <a:ext uri="{FF2B5EF4-FFF2-40B4-BE49-F238E27FC236}">
                <a16:creationId xmlns:a16="http://schemas.microsoft.com/office/drawing/2014/main" id="{65053365-A96F-B786-D1CA-A9E1C758BE5F}"/>
              </a:ext>
            </a:extLst>
          </p:cNvPr>
          <p:cNvSpPr txBox="1"/>
          <p:nvPr/>
        </p:nvSpPr>
        <p:spPr>
          <a:xfrm>
            <a:off x="7300135" y="3216910"/>
            <a:ext cx="1126720" cy="369332"/>
          </a:xfrm>
          <a:prstGeom prst="rect">
            <a:avLst/>
          </a:prstGeom>
          <a:noFill/>
        </p:spPr>
        <p:txBody>
          <a:bodyPr wrap="square" rtlCol="0">
            <a:spAutoFit/>
          </a:bodyPr>
          <a:lstStyle/>
          <a:p>
            <a:r>
              <a:rPr lang="en-NZ" dirty="0"/>
              <a:t>Barley</a:t>
            </a:r>
          </a:p>
        </p:txBody>
      </p:sp>
      <p:sp>
        <p:nvSpPr>
          <p:cNvPr id="10" name="TextBox 9">
            <a:extLst>
              <a:ext uri="{FF2B5EF4-FFF2-40B4-BE49-F238E27FC236}">
                <a16:creationId xmlns:a16="http://schemas.microsoft.com/office/drawing/2014/main" id="{AB486F25-523E-7109-9C26-A8844EE92E91}"/>
              </a:ext>
            </a:extLst>
          </p:cNvPr>
          <p:cNvSpPr txBox="1"/>
          <p:nvPr/>
        </p:nvSpPr>
        <p:spPr>
          <a:xfrm>
            <a:off x="8426855" y="251932"/>
            <a:ext cx="1126720" cy="369332"/>
          </a:xfrm>
          <a:prstGeom prst="rect">
            <a:avLst/>
          </a:prstGeom>
          <a:noFill/>
        </p:spPr>
        <p:txBody>
          <a:bodyPr wrap="square" rtlCol="0">
            <a:spAutoFit/>
          </a:bodyPr>
          <a:lstStyle/>
          <a:p>
            <a:r>
              <a:rPr lang="en-NZ" dirty="0"/>
              <a:t>Oats</a:t>
            </a:r>
          </a:p>
        </p:txBody>
      </p:sp>
    </p:spTree>
    <p:extLst>
      <p:ext uri="{BB962C8B-B14F-4D97-AF65-F5344CB8AC3E}">
        <p14:creationId xmlns:p14="http://schemas.microsoft.com/office/powerpoint/2010/main" val="333027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5715A-B9F0-DDE7-DC6D-F2E2B44DDC69}"/>
              </a:ext>
            </a:extLst>
          </p:cNvPr>
          <p:cNvSpPr>
            <a:spLocks noGrp="1"/>
          </p:cNvSpPr>
          <p:nvPr>
            <p:ph type="title"/>
          </p:nvPr>
        </p:nvSpPr>
        <p:spPr>
          <a:xfrm>
            <a:off x="838200" y="365125"/>
            <a:ext cx="10515600" cy="1306443"/>
          </a:xfrm>
        </p:spPr>
        <p:txBody>
          <a:bodyPr>
            <a:normAutofit/>
          </a:bodyPr>
          <a:lstStyle/>
          <a:p>
            <a:r>
              <a:rPr lang="en-NZ" sz="4000"/>
              <a:t>Horticulture</a:t>
            </a:r>
          </a:p>
        </p:txBody>
      </p:sp>
      <p:sp>
        <p:nvSpPr>
          <p:cNvPr id="3" name="Content Placeholder 2">
            <a:extLst>
              <a:ext uri="{FF2B5EF4-FFF2-40B4-BE49-F238E27FC236}">
                <a16:creationId xmlns:a16="http://schemas.microsoft.com/office/drawing/2014/main" id="{16137EF2-5489-FC60-AE58-CF50E79E69B1}"/>
              </a:ext>
            </a:extLst>
          </p:cNvPr>
          <p:cNvSpPr>
            <a:spLocks noGrp="1"/>
          </p:cNvSpPr>
          <p:nvPr>
            <p:ph idx="1"/>
          </p:nvPr>
        </p:nvSpPr>
        <p:spPr>
          <a:xfrm>
            <a:off x="838200" y="1825625"/>
            <a:ext cx="4152774" cy="4303464"/>
          </a:xfrm>
        </p:spPr>
        <p:txBody>
          <a:bodyPr>
            <a:normAutofit/>
          </a:bodyPr>
          <a:lstStyle/>
          <a:p>
            <a:r>
              <a:rPr lang="en-NZ" sz="2000" dirty="0"/>
              <a:t>There are pockets of horticulture in both the North and South Islands. Horticulture is predominantly found on flat land with fertile soils and access to a good water supply for irrigation. </a:t>
            </a:r>
          </a:p>
          <a:p>
            <a:r>
              <a:rPr lang="en-NZ" sz="2000" dirty="0"/>
              <a:t>Crops are grown in regions that meet the temperature and sunshine hour requirements for good growth.</a:t>
            </a:r>
          </a:p>
        </p:txBody>
      </p:sp>
      <p:pic>
        <p:nvPicPr>
          <p:cNvPr id="4" name="Picture 3" descr="Give fruit picking a go!">
            <a:extLst>
              <a:ext uri="{FF2B5EF4-FFF2-40B4-BE49-F238E27FC236}">
                <a16:creationId xmlns:a16="http://schemas.microsoft.com/office/drawing/2014/main" id="{AC55F052-9EB2-3117-4B2E-F0B6B716F57B}"/>
              </a:ext>
            </a:extLst>
          </p:cNvPr>
          <p:cNvPicPr>
            <a:picLocks noChangeAspect="1"/>
          </p:cNvPicPr>
          <p:nvPr/>
        </p:nvPicPr>
        <p:blipFill>
          <a:blip r:embed="rId2">
            <a:extLst>
              <a:ext uri="{28A0092B-C50C-407E-A947-70E740481C1C}">
                <a14:useLocalDpi xmlns:a14="http://schemas.microsoft.com/office/drawing/2010/main" val="0"/>
              </a:ext>
            </a:extLst>
          </a:blip>
          <a:srcRect l="1011" r="1500" b="-2"/>
          <a:stretch/>
        </p:blipFill>
        <p:spPr bwMode="auto">
          <a:xfrm>
            <a:off x="5183500" y="1904282"/>
            <a:ext cx="6170299" cy="4224808"/>
          </a:xfrm>
          <a:prstGeom prst="rect">
            <a:avLst/>
          </a:prstGeom>
          <a:noFill/>
        </p:spPr>
      </p:pic>
    </p:spTree>
    <p:extLst>
      <p:ext uri="{BB962C8B-B14F-4D97-AF65-F5344CB8AC3E}">
        <p14:creationId xmlns:p14="http://schemas.microsoft.com/office/powerpoint/2010/main" val="224268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8" name="Rectangle 2067">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F6BF73-2397-7145-D777-7BEF9C4D9705}"/>
              </a:ext>
            </a:extLst>
          </p:cNvPr>
          <p:cNvSpPr>
            <a:spLocks noGrp="1"/>
          </p:cNvSpPr>
          <p:nvPr>
            <p:ph type="title"/>
          </p:nvPr>
        </p:nvSpPr>
        <p:spPr>
          <a:xfrm>
            <a:off x="1051560" y="586822"/>
            <a:ext cx="3657600" cy="1645920"/>
          </a:xfrm>
        </p:spPr>
        <p:txBody>
          <a:bodyPr>
            <a:normAutofit/>
          </a:bodyPr>
          <a:lstStyle/>
          <a:p>
            <a:r>
              <a:rPr lang="en-NZ" sz="3200"/>
              <a:t>Kiwifruit</a:t>
            </a:r>
          </a:p>
        </p:txBody>
      </p:sp>
      <p:sp>
        <p:nvSpPr>
          <p:cNvPr id="2070" name="Rectangle 2069">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72" name="Rectangle 2071">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083ADA-C171-727A-8825-D0A6EB11EF80}"/>
              </a:ext>
            </a:extLst>
          </p:cNvPr>
          <p:cNvSpPr>
            <a:spLocks noGrp="1"/>
          </p:cNvSpPr>
          <p:nvPr>
            <p:ph idx="1"/>
          </p:nvPr>
        </p:nvSpPr>
        <p:spPr>
          <a:xfrm>
            <a:off x="5250106" y="586822"/>
            <a:ext cx="6106742" cy="1645920"/>
          </a:xfrm>
        </p:spPr>
        <p:txBody>
          <a:bodyPr anchor="ctr">
            <a:normAutofit/>
          </a:bodyPr>
          <a:lstStyle/>
          <a:p>
            <a:r>
              <a:rPr lang="en-NZ" sz="1800"/>
              <a:t>Over 80% of Kiwifruit produced in New Zealand is grown in the Bay of Plenty. Kiwifruit is grown on flat land, in fertile free draining soils. This region has a mean temperature of 14.5</a:t>
            </a:r>
            <a:r>
              <a:rPr lang="en-NZ" sz="1800" baseline="30000"/>
              <a:t>0</a:t>
            </a:r>
            <a:r>
              <a:rPr lang="en-NZ" sz="1800"/>
              <a:t>C, high sunshine hours and has low risk of frosts.</a:t>
            </a:r>
          </a:p>
        </p:txBody>
      </p:sp>
      <p:pic>
        <p:nvPicPr>
          <p:cNvPr id="2052" name="Picture 4" descr="Kiwi Trees, Plants and Vines: What You ...">
            <a:extLst>
              <a:ext uri="{FF2B5EF4-FFF2-40B4-BE49-F238E27FC236}">
                <a16:creationId xmlns:a16="http://schemas.microsoft.com/office/drawing/2014/main" id="{4C113689-39FA-F07D-56E9-7A3492A219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2968" y="2729397"/>
            <a:ext cx="4651138" cy="34838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Kiwifruit Producing Regions In New Zealand | Garcia Contracting Services Ltd">
            <a:extLst>
              <a:ext uri="{FF2B5EF4-FFF2-40B4-BE49-F238E27FC236}">
                <a16:creationId xmlns:a16="http://schemas.microsoft.com/office/drawing/2014/main" id="{563EF581-45B1-B7D9-5B5E-F04C15082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98781" y="2957472"/>
            <a:ext cx="5523082" cy="3027713"/>
          </a:xfrm>
          <a:prstGeom prst="rect">
            <a:avLst/>
          </a:prstGeom>
          <a:noFill/>
        </p:spPr>
      </p:pic>
    </p:spTree>
    <p:extLst>
      <p:ext uri="{BB962C8B-B14F-4D97-AF65-F5344CB8AC3E}">
        <p14:creationId xmlns:p14="http://schemas.microsoft.com/office/powerpoint/2010/main" val="11229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C5C9E-1923-F091-ACFC-05B1063016EF}"/>
              </a:ext>
            </a:extLst>
          </p:cNvPr>
          <p:cNvSpPr>
            <a:spLocks noGrp="1"/>
          </p:cNvSpPr>
          <p:nvPr>
            <p:ph type="title"/>
          </p:nvPr>
        </p:nvSpPr>
        <p:spPr>
          <a:xfrm>
            <a:off x="630935" y="469620"/>
            <a:ext cx="9634855" cy="716814"/>
          </a:xfrm>
        </p:spPr>
        <p:txBody>
          <a:bodyPr anchor="b">
            <a:normAutofit/>
          </a:bodyPr>
          <a:lstStyle/>
          <a:p>
            <a:r>
              <a:rPr lang="en-NZ" sz="3000" b="1" dirty="0"/>
              <a:t>Reasons why New Zealand is good at primary production</a:t>
            </a:r>
          </a:p>
        </p:txBody>
      </p:sp>
      <p:sp>
        <p:nvSpPr>
          <p:cNvPr id="616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79FDA3-A4B2-03DD-0A87-EE9251B9963F}"/>
              </a:ext>
            </a:extLst>
          </p:cNvPr>
          <p:cNvSpPr>
            <a:spLocks noGrp="1"/>
          </p:cNvSpPr>
          <p:nvPr>
            <p:ph idx="1"/>
          </p:nvPr>
        </p:nvSpPr>
        <p:spPr>
          <a:xfrm>
            <a:off x="630935" y="2660903"/>
            <a:ext cx="6203497" cy="3777603"/>
          </a:xfrm>
        </p:spPr>
        <p:txBody>
          <a:bodyPr anchor="t">
            <a:noAutofit/>
          </a:bodyPr>
          <a:lstStyle/>
          <a:p>
            <a:pPr marL="0" indent="0">
              <a:spcAft>
                <a:spcPts val="800"/>
              </a:spcAft>
              <a:buNone/>
            </a:pPr>
            <a:r>
              <a:rPr lang="en-NZ" sz="1400" kern="100" dirty="0">
                <a:effectLst/>
                <a:latin typeface="Arial" panose="020B0604020202020204" pitchFamily="34" charset="0"/>
                <a:ea typeface="Aptos" panose="020B0004020202020204" pitchFamily="34" charset="0"/>
                <a:cs typeface="Times New Roman" panose="02020603050405020304" pitchFamily="18" charset="0"/>
              </a:rPr>
              <a:t>New Zealand is a long narrow country that has:-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NZ" sz="1400" kern="100" dirty="0">
                <a:latin typeface="Arial" panose="020B0604020202020204" pitchFamily="34" charset="0"/>
                <a:ea typeface="Aptos" panose="020B0004020202020204" pitchFamily="34" charset="0"/>
                <a:cs typeface="Times New Roman" panose="02020603050405020304" pitchFamily="18" charset="0"/>
              </a:rPr>
              <a:t>a </a:t>
            </a:r>
            <a:r>
              <a:rPr lang="en-NZ" sz="1400" kern="100" dirty="0">
                <a:effectLst/>
                <a:latin typeface="Arial" panose="020B0604020202020204" pitchFamily="34" charset="0"/>
                <a:ea typeface="Aptos" panose="020B0004020202020204" pitchFamily="34" charset="0"/>
                <a:cs typeface="Times New Roman" panose="02020603050405020304" pitchFamily="18" charset="0"/>
              </a:rPr>
              <a:t>temperature range that is suitable for growing plants and grazing animals outdoors all year round.</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400" kern="100" dirty="0">
                <a:latin typeface="Arial" panose="020B0604020202020204" pitchFamily="34" charset="0"/>
                <a:ea typeface="Aptos" panose="020B0004020202020204" pitchFamily="34" charset="0"/>
                <a:cs typeface="Times New Roman" panose="02020603050405020304" pitchFamily="18" charset="0"/>
              </a:rPr>
              <a:t>r</a:t>
            </a:r>
            <a:r>
              <a:rPr lang="en-NZ" sz="1400" kern="100" dirty="0">
                <a:effectLst/>
                <a:latin typeface="Arial" panose="020B0604020202020204" pitchFamily="34" charset="0"/>
                <a:ea typeface="Aptos" panose="020B0004020202020204" pitchFamily="34" charset="0"/>
                <a:cs typeface="Times New Roman" panose="02020603050405020304" pitchFamily="18" charset="0"/>
              </a:rPr>
              <a:t>egular rainfall or access to water for irrigation for growing pasture and crops.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400" kern="100" dirty="0">
                <a:effectLst/>
                <a:latin typeface="Arial" panose="020B0604020202020204" pitchFamily="34" charset="0"/>
                <a:ea typeface="Aptos" panose="020B0004020202020204" pitchFamily="34" charset="0"/>
                <a:cs typeface="Times New Roman" panose="02020603050405020304" pitchFamily="18" charset="0"/>
              </a:rPr>
              <a:t>flat to rolling land suitable for growing crops and animal that require lots of grass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NZ" sz="1400" kern="100" dirty="0">
                <a:latin typeface="Arial" panose="020B0604020202020204" pitchFamily="34" charset="0"/>
                <a:ea typeface="Aptos" panose="020B0004020202020204" pitchFamily="34" charset="0"/>
                <a:cs typeface="Times New Roman" panose="02020603050405020304" pitchFamily="18" charset="0"/>
              </a:rPr>
              <a:t>h</a:t>
            </a:r>
            <a:r>
              <a:rPr lang="en-NZ" sz="1400" kern="100" dirty="0">
                <a:effectLst/>
                <a:latin typeface="Arial" panose="020B0604020202020204" pitchFamily="34" charset="0"/>
                <a:ea typeface="Aptos" panose="020B0004020202020204" pitchFamily="34" charset="0"/>
                <a:cs typeface="Times New Roman" panose="02020603050405020304" pitchFamily="18" charset="0"/>
              </a:rPr>
              <a:t>illy and mountainous country suitable for grazing sheep and cattle as well as forestry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Aft>
                <a:spcPts val="800"/>
              </a:spcAft>
              <a:buNone/>
            </a:pPr>
            <a:r>
              <a:rPr lang="en-NZ" sz="1400" kern="100" dirty="0">
                <a:effectLst/>
                <a:latin typeface="Arial" panose="020B0604020202020204" pitchFamily="34" charset="0"/>
                <a:ea typeface="Aptos" panose="020B0004020202020204" pitchFamily="34" charset="0"/>
                <a:cs typeface="Times New Roman" panose="02020603050405020304" pitchFamily="18" charset="0"/>
              </a:rPr>
              <a:t>Other reasons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400" kern="100" dirty="0">
                <a:latin typeface="Arial" panose="020B0604020202020204" pitchFamily="34" charset="0"/>
                <a:ea typeface="Aptos" panose="020B0004020202020204" pitchFamily="34" charset="0"/>
                <a:cs typeface="Times New Roman" panose="02020603050405020304" pitchFamily="18" charset="0"/>
              </a:rPr>
              <a:t>the e</a:t>
            </a:r>
            <a:r>
              <a:rPr lang="en-NZ" sz="1400" kern="100" dirty="0">
                <a:effectLst/>
                <a:latin typeface="Arial" panose="020B0604020202020204" pitchFamily="34" charset="0"/>
                <a:ea typeface="Aptos" panose="020B0004020202020204" pitchFamily="34" charset="0"/>
                <a:cs typeface="Times New Roman" panose="02020603050405020304" pitchFamily="18" charset="0"/>
              </a:rPr>
              <a:t>xpertise to help primary producers produce quality products efficiently and sustainably.</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400" kern="100" dirty="0">
                <a:latin typeface="Arial" panose="020B0604020202020204" pitchFamily="34" charset="0"/>
                <a:ea typeface="Aptos" panose="020B0004020202020204" pitchFamily="34" charset="0"/>
                <a:cs typeface="Times New Roman" panose="02020603050405020304" pitchFamily="18" charset="0"/>
              </a:rPr>
              <a:t>a n</a:t>
            </a:r>
            <a:r>
              <a:rPr lang="en-NZ" sz="1400" kern="100" dirty="0">
                <a:effectLst/>
                <a:latin typeface="Arial" panose="020B0604020202020204" pitchFamily="34" charset="0"/>
                <a:ea typeface="Aptos" panose="020B0004020202020204" pitchFamily="34" charset="0"/>
                <a:cs typeface="Times New Roman" panose="02020603050405020304" pitchFamily="18" charset="0"/>
              </a:rPr>
              <a:t>umber 8 wire can do attitude.</a:t>
            </a:r>
          </a:p>
          <a:p>
            <a:pPr marL="342900" lvl="0" indent="-342900">
              <a:buFont typeface="Symbol" panose="05050102010706020507" pitchFamily="18" charset="2"/>
              <a:buChar char=""/>
            </a:pPr>
            <a:r>
              <a:rPr lang="en-NZ" sz="1400" kern="100" dirty="0">
                <a:effectLst/>
                <a:latin typeface="Arial" panose="020B0604020202020204" pitchFamily="34" charset="0"/>
                <a:ea typeface="Aptos" panose="020B0004020202020204" pitchFamily="34" charset="0"/>
                <a:cs typeface="Times New Roman" panose="02020603050405020304" pitchFamily="18" charset="0"/>
              </a:rPr>
              <a:t>small population with 85% living in urban centres.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Colliers | Pastoral Farm Sales NZ | Comprehensive Pastoral Farming Services  for Buyers &amp; Sellers">
            <a:extLst>
              <a:ext uri="{FF2B5EF4-FFF2-40B4-BE49-F238E27FC236}">
                <a16:creationId xmlns:a16="http://schemas.microsoft.com/office/drawing/2014/main" id="{737A30FE-9520-CF53-F72F-E220F749EC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3732" y="1656054"/>
            <a:ext cx="5458968" cy="327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88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906C80-9E3D-F016-70F9-E65C4254E8CF}"/>
              </a:ext>
            </a:extLst>
          </p:cNvPr>
          <p:cNvSpPr>
            <a:spLocks noGrp="1"/>
          </p:cNvSpPr>
          <p:nvPr>
            <p:ph type="title"/>
          </p:nvPr>
        </p:nvSpPr>
        <p:spPr>
          <a:xfrm>
            <a:off x="1051560" y="586822"/>
            <a:ext cx="3657600" cy="1645920"/>
          </a:xfrm>
        </p:spPr>
        <p:txBody>
          <a:bodyPr>
            <a:normAutofit/>
          </a:bodyPr>
          <a:lstStyle/>
          <a:p>
            <a:r>
              <a:rPr lang="en-NZ" sz="3200"/>
              <a:t>Pipfruit:- apples &amp; pears </a:t>
            </a:r>
          </a:p>
        </p:txBody>
      </p:sp>
      <p:sp>
        <p:nvSpPr>
          <p:cNvPr id="15" name="Rectangle 1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07B214-87DF-888E-E8D8-75529C2AF4FE}"/>
              </a:ext>
            </a:extLst>
          </p:cNvPr>
          <p:cNvSpPr>
            <a:spLocks noGrp="1"/>
          </p:cNvSpPr>
          <p:nvPr>
            <p:ph idx="1"/>
          </p:nvPr>
        </p:nvSpPr>
        <p:spPr>
          <a:xfrm>
            <a:off x="5250106" y="586822"/>
            <a:ext cx="6106742" cy="1645920"/>
          </a:xfrm>
        </p:spPr>
        <p:txBody>
          <a:bodyPr anchor="ctr">
            <a:normAutofit/>
          </a:bodyPr>
          <a:lstStyle/>
          <a:p>
            <a:pPr marL="0" indent="0">
              <a:buNone/>
            </a:pPr>
            <a:r>
              <a:rPr lang="en-NZ" sz="1800" dirty="0" err="1"/>
              <a:t>Pipfruit</a:t>
            </a:r>
            <a:r>
              <a:rPr lang="en-NZ" sz="1800" dirty="0"/>
              <a:t> are predominantly grown in Hawkes Bay, Nelson and central Otago on flat land that has fertile free draining soils. These regions have long dry summers needed for colouring up and ripening fruit.</a:t>
            </a:r>
          </a:p>
        </p:txBody>
      </p:sp>
      <p:pic>
        <p:nvPicPr>
          <p:cNvPr id="4" name="Picture 6" descr="Growers - Kiwi Crunch">
            <a:extLst>
              <a:ext uri="{FF2B5EF4-FFF2-40B4-BE49-F238E27FC236}">
                <a16:creationId xmlns:a16="http://schemas.microsoft.com/office/drawing/2014/main" id="{BE1DDC93-C447-63E0-F67C-6C8C138A13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8562" y="2729397"/>
            <a:ext cx="4739951" cy="348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owing into the future – Video - Good Fruit Grower">
            <a:extLst>
              <a:ext uri="{FF2B5EF4-FFF2-40B4-BE49-F238E27FC236}">
                <a16:creationId xmlns:a16="http://schemas.microsoft.com/office/drawing/2014/main" id="{0E9BEF40-3D5D-99AF-FF56-E7178AB34B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0686" y="2729397"/>
            <a:ext cx="5219271" cy="348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0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A9857-61D4-4B17-6276-A6C75F38D78B}"/>
              </a:ext>
            </a:extLst>
          </p:cNvPr>
          <p:cNvSpPr>
            <a:spLocks noGrp="1"/>
          </p:cNvSpPr>
          <p:nvPr>
            <p:ph type="title"/>
          </p:nvPr>
        </p:nvSpPr>
        <p:spPr>
          <a:xfrm>
            <a:off x="4833366" y="543070"/>
            <a:ext cx="6870954" cy="1675626"/>
          </a:xfrm>
        </p:spPr>
        <p:txBody>
          <a:bodyPr>
            <a:normAutofit/>
          </a:bodyPr>
          <a:lstStyle/>
          <a:p>
            <a:r>
              <a:rPr lang="en-NZ" sz="4000" b="1"/>
              <a:t>Commercial Vegetable Production</a:t>
            </a:r>
          </a:p>
        </p:txBody>
      </p:sp>
      <p:pic>
        <p:nvPicPr>
          <p:cNvPr id="5122" name="Picture 2" descr="How Irrigation Works | LEARNZ">
            <a:extLst>
              <a:ext uri="{FF2B5EF4-FFF2-40B4-BE49-F238E27FC236}">
                <a16:creationId xmlns:a16="http://schemas.microsoft.com/office/drawing/2014/main" id="{171BDB4C-BBA5-7B69-A554-F8D334260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22" r="-2" b="7467"/>
          <a:stretch/>
        </p:blipFill>
        <p:spPr bwMode="auto">
          <a:xfrm>
            <a:off x="0" y="2301209"/>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eenhouse with rows of plants&#10;&#10;Description automatically generated">
            <a:extLst>
              <a:ext uri="{FF2B5EF4-FFF2-40B4-BE49-F238E27FC236}">
                <a16:creationId xmlns:a16="http://schemas.microsoft.com/office/drawing/2014/main" id="{1FF33A9B-2540-8C60-ECB3-6AE8941E0360}"/>
              </a:ext>
            </a:extLst>
          </p:cNvPr>
          <p:cNvPicPr>
            <a:picLocks noChangeAspect="1"/>
          </p:cNvPicPr>
          <p:nvPr/>
        </p:nvPicPr>
        <p:blipFill>
          <a:blip r:embed="rId3">
            <a:extLst>
              <a:ext uri="{28A0092B-C50C-407E-A947-70E740481C1C}">
                <a14:useLocalDpi xmlns:a14="http://schemas.microsoft.com/office/drawing/2010/main" val="0"/>
              </a:ext>
            </a:extLst>
          </a:blip>
          <a:srcRect t="17853" b="43379"/>
          <a:stretch/>
        </p:blipFill>
        <p:spPr>
          <a:xfrm>
            <a:off x="0" y="4602419"/>
            <a:ext cx="4187091" cy="2164321"/>
          </a:xfrm>
          <a:prstGeom prst="rect">
            <a:avLst/>
          </a:prstGeom>
        </p:spPr>
      </p:pic>
      <p:pic>
        <p:nvPicPr>
          <p:cNvPr id="4098" name="Picture 2" descr="Pukekohe market gardens, 1973 | Record ...">
            <a:extLst>
              <a:ext uri="{FF2B5EF4-FFF2-40B4-BE49-F238E27FC236}">
                <a16:creationId xmlns:a16="http://schemas.microsoft.com/office/drawing/2014/main" id="{3EFB89D6-60A4-B49A-CCB3-D48A264B4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694"/>
          <a:stretch/>
        </p:blipFill>
        <p:spPr bwMode="auto">
          <a:xfrm>
            <a:off x="0" y="0"/>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389EFC-6B3C-7FDA-DC5A-C3688F676721}"/>
              </a:ext>
            </a:extLst>
          </p:cNvPr>
          <p:cNvSpPr>
            <a:spLocks noGrp="1"/>
          </p:cNvSpPr>
          <p:nvPr>
            <p:ph idx="1"/>
          </p:nvPr>
        </p:nvSpPr>
        <p:spPr>
          <a:xfrm>
            <a:off x="4833366" y="2399720"/>
            <a:ext cx="6870954" cy="3736507"/>
          </a:xfrm>
        </p:spPr>
        <p:txBody>
          <a:bodyPr>
            <a:normAutofit/>
          </a:bodyPr>
          <a:lstStyle/>
          <a:p>
            <a:pPr marL="0" indent="0">
              <a:buNone/>
            </a:pPr>
            <a:r>
              <a:rPr lang="en-US" sz="2000" dirty="0"/>
              <a:t>Commercial vegetable production is found  in several regions </a:t>
            </a:r>
          </a:p>
          <a:p>
            <a:r>
              <a:rPr lang="en-NZ" sz="2000" kern="100" dirty="0">
                <a:latin typeface="Arial" panose="020B0604020202020204" pitchFamily="34" charset="0"/>
                <a:ea typeface="Arial" panose="020B0604020202020204" pitchFamily="34" charset="0"/>
                <a:cs typeface="Times New Roman" panose="02020603050405020304" pitchFamily="18" charset="0"/>
              </a:rPr>
              <a:t>on f</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lat</a:t>
            </a:r>
            <a:r>
              <a:rPr lang="en-NZ" sz="2000" kern="100" spc="-9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to</a:t>
            </a:r>
            <a:r>
              <a:rPr lang="en-NZ" sz="2000" kern="100" spc="-11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slightly</a:t>
            </a:r>
            <a:r>
              <a:rPr lang="en-NZ" sz="2000" kern="100" spc="-1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rolling</a:t>
            </a:r>
            <a:r>
              <a:rPr lang="en-NZ" sz="2000" kern="100" spc="-7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land</a:t>
            </a:r>
            <a:r>
              <a:rPr lang="en-NZ" sz="2000" kern="100" spc="-7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with</a:t>
            </a:r>
            <a:r>
              <a:rPr lang="en-NZ" sz="2000" kern="100" spc="-6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fertile</a:t>
            </a:r>
            <a:r>
              <a:rPr lang="en-NZ" sz="2000" kern="100" spc="-7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soils</a:t>
            </a:r>
            <a:r>
              <a:rPr lang="en-NZ" sz="2000" kern="100" spc="-5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suited</a:t>
            </a:r>
            <a:r>
              <a:rPr lang="en-NZ" sz="2000" kern="100" spc="-7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to</a:t>
            </a:r>
            <a:r>
              <a:rPr lang="en-NZ" sz="2000" kern="100" spc="-11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being</a:t>
            </a:r>
            <a:r>
              <a:rPr lang="en-NZ" sz="2000" kern="100" spc="-7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10" dirty="0">
                <a:effectLst/>
                <a:latin typeface="Arial" panose="020B0604020202020204" pitchFamily="34" charset="0"/>
                <a:ea typeface="Arial" panose="020B0604020202020204" pitchFamily="34" charset="0"/>
                <a:cs typeface="Times New Roman" panose="02020603050405020304" pitchFamily="18" charset="0"/>
              </a:rPr>
              <a:t>cultivated.</a:t>
            </a:r>
          </a:p>
          <a:p>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on flat land </a:t>
            </a:r>
            <a:r>
              <a:rPr lang="en-NZ" sz="2000" kern="100" dirty="0">
                <a:latin typeface="Arial" panose="020B0604020202020204" pitchFamily="34" charset="0"/>
                <a:ea typeface="Arial" panose="020B0604020202020204" pitchFamily="34" charset="0"/>
                <a:cs typeface="Times New Roman" panose="02020603050405020304" pitchFamily="18" charset="0"/>
              </a:rPr>
              <a:t>with fertile soil where the infrastructure for large scale indoor commercial vegetable production can be built.</a:t>
            </a:r>
            <a:endParaRPr lang="en-NZ" sz="2000" kern="100" spc="0" dirty="0">
              <a:effectLst/>
              <a:latin typeface="Aptos" panose="020B0004020202020204" pitchFamily="34" charset="0"/>
              <a:ea typeface="Arial" panose="020B0604020202020204" pitchFamily="34" charset="0"/>
              <a:cs typeface="Times New Roman" panose="02020603050405020304" pitchFamily="18" charset="0"/>
            </a:endParaRPr>
          </a:p>
          <a:p>
            <a:pPr>
              <a:spcAft>
                <a:spcPts val="800"/>
              </a:spcAft>
              <a:tabLst>
                <a:tab pos="330835" algn="l"/>
              </a:tabLst>
            </a:pP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in</a:t>
            </a:r>
            <a:r>
              <a:rPr lang="en-NZ" sz="2000" kern="100" spc="-11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areas</a:t>
            </a:r>
            <a:r>
              <a:rPr lang="en-NZ" sz="2000" kern="100" spc="-85"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where</a:t>
            </a:r>
            <a:r>
              <a:rPr lang="en-NZ" sz="2000" kern="100" spc="-110" dirty="0">
                <a:effectLst/>
                <a:latin typeface="Arial" panose="020B0604020202020204" pitchFamily="34" charset="0"/>
                <a:ea typeface="Arial" panose="020B0604020202020204" pitchFamily="34" charset="0"/>
                <a:cs typeface="Times New Roman" panose="02020603050405020304" pitchFamily="18" charset="0"/>
              </a:rPr>
              <a:t> </a:t>
            </a:r>
            <a:r>
              <a:rPr lang="en-NZ" sz="2000" kern="100" spc="0" dirty="0">
                <a:effectLst/>
                <a:latin typeface="Arial" panose="020B0604020202020204" pitchFamily="34" charset="0"/>
                <a:ea typeface="Arial" panose="020B0604020202020204" pitchFamily="34" charset="0"/>
                <a:cs typeface="Times New Roman" panose="02020603050405020304" pitchFamily="18" charset="0"/>
              </a:rPr>
              <a:t>temperatures are warm, and frosts are rare.</a:t>
            </a:r>
          </a:p>
          <a:p>
            <a:pPr>
              <a:spcAft>
                <a:spcPts val="800"/>
              </a:spcAft>
              <a:tabLst>
                <a:tab pos="330835" algn="l"/>
              </a:tabLst>
            </a:pPr>
            <a:r>
              <a:rPr lang="en-NZ" sz="2000" kern="100" dirty="0">
                <a:latin typeface="Arial" panose="020B0604020202020204" pitchFamily="34" charset="0"/>
                <a:ea typeface="Arial" panose="020B0604020202020204" pitchFamily="34" charset="0"/>
                <a:cs typeface="Times New Roman" panose="02020603050405020304" pitchFamily="18" charset="0"/>
              </a:rPr>
              <a:t>where there is good annual rainfall or a good water supply for irrigation.</a:t>
            </a:r>
          </a:p>
          <a:p>
            <a:endParaRPr lang="en-US" sz="2000" dirty="0"/>
          </a:p>
          <a:p>
            <a:endParaRPr lang="en-NZ" sz="2000" dirty="0"/>
          </a:p>
        </p:txBody>
      </p:sp>
    </p:spTree>
    <p:extLst>
      <p:ext uri="{BB962C8B-B14F-4D97-AF65-F5344CB8AC3E}">
        <p14:creationId xmlns:p14="http://schemas.microsoft.com/office/powerpoint/2010/main" val="381640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723BC-CD76-2786-94FE-1D158E3058FB}"/>
              </a:ext>
            </a:extLst>
          </p:cNvPr>
          <p:cNvPicPr>
            <a:picLocks noChangeAspect="1"/>
          </p:cNvPicPr>
          <p:nvPr/>
        </p:nvPicPr>
        <p:blipFill>
          <a:blip r:embed="rId2"/>
          <a:stretch>
            <a:fillRect/>
          </a:stretch>
        </p:blipFill>
        <p:spPr>
          <a:xfrm>
            <a:off x="484632" y="1508084"/>
            <a:ext cx="2560320" cy="3835685"/>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0C89016-C5C8-7EF5-1918-FFC143AA6D65}"/>
              </a:ext>
            </a:extLst>
          </p:cNvPr>
          <p:cNvPicPr>
            <a:picLocks noChangeAspect="1"/>
          </p:cNvPicPr>
          <p:nvPr/>
        </p:nvPicPr>
        <p:blipFill>
          <a:blip r:embed="rId3"/>
          <a:stretch>
            <a:fillRect/>
          </a:stretch>
        </p:blipFill>
        <p:spPr>
          <a:xfrm>
            <a:off x="3354631" y="1543339"/>
            <a:ext cx="2560320" cy="3765176"/>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9B0C0ED-07A7-91B2-DF0D-E009FBFE5713}"/>
              </a:ext>
            </a:extLst>
          </p:cNvPr>
          <p:cNvPicPr>
            <a:picLocks noChangeAspect="1"/>
          </p:cNvPicPr>
          <p:nvPr/>
        </p:nvPicPr>
        <p:blipFill>
          <a:blip r:embed="rId4"/>
          <a:stretch>
            <a:fillRect/>
          </a:stretch>
        </p:blipFill>
        <p:spPr>
          <a:xfrm>
            <a:off x="6235726" y="1629211"/>
            <a:ext cx="2560320" cy="3593431"/>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72B7924-830B-FF36-B2F8-F389B867D711}"/>
              </a:ext>
            </a:extLst>
          </p:cNvPr>
          <p:cNvPicPr>
            <a:picLocks noChangeAspect="1"/>
          </p:cNvPicPr>
          <p:nvPr/>
        </p:nvPicPr>
        <p:blipFill>
          <a:blip r:embed="rId5"/>
          <a:stretch>
            <a:fillRect/>
          </a:stretch>
        </p:blipFill>
        <p:spPr>
          <a:xfrm>
            <a:off x="9120662" y="1629211"/>
            <a:ext cx="2560320" cy="3593431"/>
          </a:xfrm>
          <a:prstGeom prst="rect">
            <a:avLst/>
          </a:prstGeom>
        </p:spPr>
      </p:pic>
      <p:sp>
        <p:nvSpPr>
          <p:cNvPr id="10" name="TextBox 9">
            <a:extLst>
              <a:ext uri="{FF2B5EF4-FFF2-40B4-BE49-F238E27FC236}">
                <a16:creationId xmlns:a16="http://schemas.microsoft.com/office/drawing/2014/main" id="{3549A5DC-34F6-33C4-1DAA-24841D7AC96E}"/>
              </a:ext>
            </a:extLst>
          </p:cNvPr>
          <p:cNvSpPr txBox="1"/>
          <p:nvPr/>
        </p:nvSpPr>
        <p:spPr>
          <a:xfrm>
            <a:off x="484632" y="600364"/>
            <a:ext cx="3025183" cy="400110"/>
          </a:xfrm>
          <a:prstGeom prst="rect">
            <a:avLst/>
          </a:prstGeom>
          <a:noFill/>
        </p:spPr>
        <p:txBody>
          <a:bodyPr wrap="square" rtlCol="0">
            <a:spAutoFit/>
          </a:bodyPr>
          <a:lstStyle/>
          <a:p>
            <a:r>
              <a:rPr lang="en-NZ" sz="2000" b="1" dirty="0"/>
              <a:t>Major vegetable crops</a:t>
            </a:r>
          </a:p>
        </p:txBody>
      </p:sp>
      <p:sp>
        <p:nvSpPr>
          <p:cNvPr id="2" name="TextBox 1">
            <a:extLst>
              <a:ext uri="{FF2B5EF4-FFF2-40B4-BE49-F238E27FC236}">
                <a16:creationId xmlns:a16="http://schemas.microsoft.com/office/drawing/2014/main" id="{4A83E74F-4C69-4855-3F8D-6A61B09C1BDA}"/>
              </a:ext>
            </a:extLst>
          </p:cNvPr>
          <p:cNvSpPr txBox="1"/>
          <p:nvPr/>
        </p:nvSpPr>
        <p:spPr>
          <a:xfrm>
            <a:off x="6706642" y="5559552"/>
            <a:ext cx="1618488" cy="369332"/>
          </a:xfrm>
          <a:prstGeom prst="rect">
            <a:avLst/>
          </a:prstGeom>
          <a:noFill/>
        </p:spPr>
        <p:txBody>
          <a:bodyPr wrap="square" rtlCol="0">
            <a:spAutoFit/>
          </a:bodyPr>
          <a:lstStyle/>
          <a:p>
            <a:r>
              <a:rPr lang="en-NZ" dirty="0">
                <a:hlinkClick r:id="rId6"/>
              </a:rPr>
              <a:t>Growing peas</a:t>
            </a:r>
            <a:endParaRPr lang="en-NZ" dirty="0"/>
          </a:p>
        </p:txBody>
      </p:sp>
      <p:sp>
        <p:nvSpPr>
          <p:cNvPr id="4" name="TextBox 3">
            <a:extLst>
              <a:ext uri="{FF2B5EF4-FFF2-40B4-BE49-F238E27FC236}">
                <a16:creationId xmlns:a16="http://schemas.microsoft.com/office/drawing/2014/main" id="{39865D56-26C1-42EE-FD11-A872164E1323}"/>
              </a:ext>
            </a:extLst>
          </p:cNvPr>
          <p:cNvSpPr txBox="1"/>
          <p:nvPr/>
        </p:nvSpPr>
        <p:spPr>
          <a:xfrm>
            <a:off x="3637486" y="5559552"/>
            <a:ext cx="1994609" cy="369332"/>
          </a:xfrm>
          <a:prstGeom prst="rect">
            <a:avLst/>
          </a:prstGeom>
          <a:noFill/>
        </p:spPr>
        <p:txBody>
          <a:bodyPr wrap="square" rtlCol="0">
            <a:spAutoFit/>
          </a:bodyPr>
          <a:lstStyle/>
          <a:p>
            <a:r>
              <a:rPr lang="en-NZ" dirty="0">
                <a:hlinkClick r:id="rId7"/>
              </a:rPr>
              <a:t>Growing onions</a:t>
            </a:r>
            <a:endParaRPr lang="en-NZ" dirty="0"/>
          </a:p>
        </p:txBody>
      </p:sp>
      <p:sp>
        <p:nvSpPr>
          <p:cNvPr id="6" name="TextBox 5">
            <a:extLst>
              <a:ext uri="{FF2B5EF4-FFF2-40B4-BE49-F238E27FC236}">
                <a16:creationId xmlns:a16="http://schemas.microsoft.com/office/drawing/2014/main" id="{85C7342A-CE81-3914-CC40-F696B6A2773C}"/>
              </a:ext>
            </a:extLst>
          </p:cNvPr>
          <p:cNvSpPr txBox="1"/>
          <p:nvPr/>
        </p:nvSpPr>
        <p:spPr>
          <a:xfrm>
            <a:off x="1050343" y="5559552"/>
            <a:ext cx="1994609" cy="369332"/>
          </a:xfrm>
          <a:prstGeom prst="rect">
            <a:avLst/>
          </a:prstGeom>
          <a:noFill/>
        </p:spPr>
        <p:txBody>
          <a:bodyPr wrap="square" rtlCol="0">
            <a:spAutoFit/>
          </a:bodyPr>
          <a:lstStyle/>
          <a:p>
            <a:r>
              <a:rPr lang="en-NZ" dirty="0">
                <a:hlinkClick r:id="rId8"/>
              </a:rPr>
              <a:t>Growing carrots</a:t>
            </a:r>
            <a:endParaRPr lang="en-NZ" dirty="0"/>
          </a:p>
        </p:txBody>
      </p:sp>
      <p:sp>
        <p:nvSpPr>
          <p:cNvPr id="8" name="TextBox 7">
            <a:extLst>
              <a:ext uri="{FF2B5EF4-FFF2-40B4-BE49-F238E27FC236}">
                <a16:creationId xmlns:a16="http://schemas.microsoft.com/office/drawing/2014/main" id="{7674C901-3FA8-C6FE-97D8-C62F2704F819}"/>
              </a:ext>
            </a:extLst>
          </p:cNvPr>
          <p:cNvSpPr txBox="1"/>
          <p:nvPr/>
        </p:nvSpPr>
        <p:spPr>
          <a:xfrm>
            <a:off x="9619488" y="5559552"/>
            <a:ext cx="1994609" cy="369332"/>
          </a:xfrm>
          <a:prstGeom prst="rect">
            <a:avLst/>
          </a:prstGeom>
          <a:noFill/>
        </p:spPr>
        <p:txBody>
          <a:bodyPr wrap="square" rtlCol="0">
            <a:spAutoFit/>
          </a:bodyPr>
          <a:lstStyle/>
          <a:p>
            <a:r>
              <a:rPr lang="en-NZ" dirty="0">
                <a:hlinkClick r:id="rId9"/>
              </a:rPr>
              <a:t>Growing potatoes</a:t>
            </a:r>
            <a:endParaRPr lang="en-NZ" dirty="0"/>
          </a:p>
        </p:txBody>
      </p:sp>
    </p:spTree>
    <p:extLst>
      <p:ext uri="{BB962C8B-B14F-4D97-AF65-F5344CB8AC3E}">
        <p14:creationId xmlns:p14="http://schemas.microsoft.com/office/powerpoint/2010/main" val="2954404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6689-5467-215C-C0D0-37EFEC5EC22A}"/>
              </a:ext>
            </a:extLst>
          </p:cNvPr>
          <p:cNvSpPr>
            <a:spLocks noGrp="1"/>
          </p:cNvSpPr>
          <p:nvPr>
            <p:ph type="title"/>
          </p:nvPr>
        </p:nvSpPr>
        <p:spPr>
          <a:xfrm>
            <a:off x="838200" y="365125"/>
            <a:ext cx="5337050" cy="1325563"/>
          </a:xfrm>
        </p:spPr>
        <p:txBody>
          <a:bodyPr>
            <a:normAutofit/>
          </a:bodyPr>
          <a:lstStyle/>
          <a:p>
            <a:r>
              <a:rPr lang="en-NZ" sz="3200" b="1" dirty="0"/>
              <a:t>Viticulture</a:t>
            </a:r>
            <a:br>
              <a:rPr lang="en-NZ" sz="3200" b="1" dirty="0"/>
            </a:br>
            <a:r>
              <a:rPr lang="en-NZ" sz="3200" b="1" dirty="0"/>
              <a:t>Growing grape for wine</a:t>
            </a:r>
            <a:endParaRPr lang="en-NZ" sz="3200" dirty="0"/>
          </a:p>
        </p:txBody>
      </p:sp>
      <p:sp>
        <p:nvSpPr>
          <p:cNvPr id="3" name="Content Placeholder 2">
            <a:extLst>
              <a:ext uri="{FF2B5EF4-FFF2-40B4-BE49-F238E27FC236}">
                <a16:creationId xmlns:a16="http://schemas.microsoft.com/office/drawing/2014/main" id="{A1C76B8B-12C7-284E-E689-1106961C0A45}"/>
              </a:ext>
            </a:extLst>
          </p:cNvPr>
          <p:cNvSpPr>
            <a:spLocks noGrp="1"/>
          </p:cNvSpPr>
          <p:nvPr>
            <p:ph idx="1"/>
          </p:nvPr>
        </p:nvSpPr>
        <p:spPr>
          <a:xfrm>
            <a:off x="738909" y="1533236"/>
            <a:ext cx="4482315" cy="4643727"/>
          </a:xfrm>
        </p:spPr>
        <p:txBody>
          <a:bodyPr>
            <a:normAutofit/>
          </a:bodyPr>
          <a:lstStyle/>
          <a:p>
            <a:r>
              <a:rPr lang="en-NZ" sz="2400" dirty="0"/>
              <a:t>Grapes can be grown on flat to slightly rolling land in many regions in New Zealand. However, the main regions are Hawkes Bay and Marlborough.</a:t>
            </a:r>
          </a:p>
          <a:p>
            <a:r>
              <a:rPr lang="en-NZ" sz="2400" dirty="0"/>
              <a:t>These regions have low rainfall, high sunshine hours, well drained soils and access to a reliable water supply for irrigation.</a:t>
            </a:r>
          </a:p>
        </p:txBody>
      </p:sp>
      <p:pic>
        <p:nvPicPr>
          <p:cNvPr id="5" name="Picture 4">
            <a:extLst>
              <a:ext uri="{FF2B5EF4-FFF2-40B4-BE49-F238E27FC236}">
                <a16:creationId xmlns:a16="http://schemas.microsoft.com/office/drawing/2014/main" id="{05208927-881C-E29E-0F1E-A2278758F338}"/>
              </a:ext>
            </a:extLst>
          </p:cNvPr>
          <p:cNvPicPr>
            <a:picLocks noChangeAspect="1"/>
          </p:cNvPicPr>
          <p:nvPr/>
        </p:nvPicPr>
        <p:blipFill>
          <a:blip r:embed="rId2"/>
          <a:stretch>
            <a:fillRect/>
          </a:stretch>
        </p:blipFill>
        <p:spPr>
          <a:xfrm>
            <a:off x="5320515" y="246888"/>
            <a:ext cx="6768558" cy="5778037"/>
          </a:xfrm>
          <a:prstGeom prst="rect">
            <a:avLst/>
          </a:prstGeom>
        </p:spPr>
      </p:pic>
    </p:spTree>
    <p:extLst>
      <p:ext uri="{BB962C8B-B14F-4D97-AF65-F5344CB8AC3E}">
        <p14:creationId xmlns:p14="http://schemas.microsoft.com/office/powerpoint/2010/main" val="1804713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C7A5D-AD93-71F5-ABDF-C7C90731F8D8}"/>
              </a:ext>
            </a:extLst>
          </p:cNvPr>
          <p:cNvSpPr>
            <a:spLocks noGrp="1"/>
          </p:cNvSpPr>
          <p:nvPr>
            <p:ph type="title"/>
          </p:nvPr>
        </p:nvSpPr>
        <p:spPr>
          <a:xfrm>
            <a:off x="838200" y="4242090"/>
            <a:ext cx="10515600" cy="1270232"/>
          </a:xfrm>
        </p:spPr>
        <p:txBody>
          <a:bodyPr vert="horz" lIns="91440" tIns="45720" rIns="91440" bIns="45720" rtlCol="0" anchor="b">
            <a:normAutofit fontScale="90000"/>
          </a:bodyPr>
          <a:lstStyle/>
          <a:p>
            <a:pPr algn="ctr"/>
            <a:br>
              <a:rPr lang="en-US" sz="1700" kern="1200" dirty="0">
                <a:solidFill>
                  <a:schemeClr val="tx1"/>
                </a:solidFill>
                <a:effectLst/>
                <a:latin typeface="+mj-lt"/>
                <a:ea typeface="+mj-ea"/>
                <a:cs typeface="+mj-cs"/>
              </a:rPr>
            </a:br>
            <a:br>
              <a:rPr lang="en-US" sz="1700" kern="1200" dirty="0">
                <a:solidFill>
                  <a:schemeClr val="tx1"/>
                </a:solidFill>
                <a:effectLst/>
                <a:latin typeface="+mj-lt"/>
                <a:ea typeface="+mj-ea"/>
                <a:cs typeface="+mj-cs"/>
              </a:rPr>
            </a:br>
            <a:br>
              <a:rPr lang="en-US" sz="1700" kern="1200" dirty="0">
                <a:solidFill>
                  <a:schemeClr val="tx1"/>
                </a:solidFill>
                <a:effectLst/>
                <a:latin typeface="+mj-lt"/>
                <a:ea typeface="+mj-ea"/>
                <a:cs typeface="+mj-cs"/>
              </a:rPr>
            </a:br>
            <a:br>
              <a:rPr lang="en-US" sz="1700" kern="1200" dirty="0">
                <a:solidFill>
                  <a:schemeClr val="tx1"/>
                </a:solidFill>
                <a:effectLst/>
                <a:latin typeface="+mj-lt"/>
                <a:ea typeface="+mj-ea"/>
                <a:cs typeface="+mj-cs"/>
              </a:rPr>
            </a:br>
            <a:br>
              <a:rPr lang="en-US" sz="1700" kern="1200" dirty="0">
                <a:solidFill>
                  <a:schemeClr val="tx1"/>
                </a:solidFill>
                <a:latin typeface="+mj-lt"/>
                <a:ea typeface="+mj-ea"/>
                <a:cs typeface="+mj-cs"/>
              </a:rPr>
            </a:br>
            <a:r>
              <a:rPr lang="en-US" sz="4000" kern="1200" dirty="0">
                <a:solidFill>
                  <a:schemeClr val="tx1"/>
                </a:solidFill>
                <a:latin typeface="+mj-lt"/>
                <a:ea typeface="+mj-ea"/>
                <a:cs typeface="+mj-cs"/>
              </a:rPr>
              <a:t>41, 806 hectares of vines are planted in New Zealand </a:t>
            </a:r>
          </a:p>
        </p:txBody>
      </p:sp>
      <p:pic>
        <p:nvPicPr>
          <p:cNvPr id="4" name="Picture 3" descr="dexcel 065">
            <a:extLst>
              <a:ext uri="{FF2B5EF4-FFF2-40B4-BE49-F238E27FC236}">
                <a16:creationId xmlns:a16="http://schemas.microsoft.com/office/drawing/2014/main" id="{C4AD74D8-F048-777E-8C1C-8891B1821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51" r="1368" b="2"/>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Vineyard Management, Marlborough, NZ">
            <a:extLst>
              <a:ext uri="{FF2B5EF4-FFF2-40B4-BE49-F238E27FC236}">
                <a16:creationId xmlns:a16="http://schemas.microsoft.com/office/drawing/2014/main" id="{A984D49F-4CC6-C47C-AA0A-042AF76B9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47" r="29342" b="1"/>
          <a:stretch/>
        </p:blipFill>
        <p:spPr bwMode="auto">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field of plants in a valley&#10;&#10;Description automatically generated">
            <a:extLst>
              <a:ext uri="{FF2B5EF4-FFF2-40B4-BE49-F238E27FC236}">
                <a16:creationId xmlns:a16="http://schemas.microsoft.com/office/drawing/2014/main" id="{8EF815B8-83A0-6B10-6D30-3CC7A0D6E904}"/>
              </a:ext>
            </a:extLst>
          </p:cNvPr>
          <p:cNvPicPr>
            <a:picLocks noChangeAspect="1"/>
          </p:cNvPicPr>
          <p:nvPr/>
        </p:nvPicPr>
        <p:blipFill>
          <a:blip r:embed="rId4">
            <a:extLst>
              <a:ext uri="{28A0092B-C50C-407E-A947-70E740481C1C}">
                <a14:useLocalDpi xmlns:a14="http://schemas.microsoft.com/office/drawing/2010/main" val="0"/>
              </a:ext>
            </a:extLst>
          </a:blip>
          <a:srcRect l="27808" r="17829" b="-2"/>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040"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9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Location/Distribution of New Zealand forests (Ministry for the... |  Download Scientific Diagram">
            <a:extLst>
              <a:ext uri="{FF2B5EF4-FFF2-40B4-BE49-F238E27FC236}">
                <a16:creationId xmlns:a16="http://schemas.microsoft.com/office/drawing/2014/main" id="{755D838F-1061-A334-8C49-98FA01811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301" y="355039"/>
            <a:ext cx="4404296" cy="6147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Forestry species distribution in New Zealand by percentage of the... |  Download Scientific Diagram">
            <a:extLst>
              <a:ext uri="{FF2B5EF4-FFF2-40B4-BE49-F238E27FC236}">
                <a16:creationId xmlns:a16="http://schemas.microsoft.com/office/drawing/2014/main" id="{A05AFBD4-8B7C-A010-57A8-EE06D2E01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059" y="83126"/>
            <a:ext cx="4495242" cy="6691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EF45BF-57D2-B5B7-F8B1-6AA19299F8C1}"/>
              </a:ext>
            </a:extLst>
          </p:cNvPr>
          <p:cNvSpPr txBox="1"/>
          <p:nvPr/>
        </p:nvSpPr>
        <p:spPr>
          <a:xfrm>
            <a:off x="10131552" y="5312217"/>
            <a:ext cx="1911096" cy="830997"/>
          </a:xfrm>
          <a:prstGeom prst="rect">
            <a:avLst/>
          </a:prstGeom>
          <a:solidFill>
            <a:schemeClr val="tx1"/>
          </a:solidFill>
        </p:spPr>
        <p:txBody>
          <a:bodyPr wrap="square" rtlCol="0">
            <a:spAutoFit/>
          </a:bodyPr>
          <a:lstStyle/>
          <a:p>
            <a:r>
              <a:rPr lang="en-NZ" sz="1600" b="1" dirty="0">
                <a:solidFill>
                  <a:schemeClr val="bg1"/>
                </a:solidFill>
              </a:rPr>
              <a:t>Indigenous Forest</a:t>
            </a:r>
          </a:p>
          <a:p>
            <a:endParaRPr lang="en-NZ" sz="1600" b="1" dirty="0">
              <a:solidFill>
                <a:schemeClr val="bg1"/>
              </a:solidFill>
            </a:endParaRPr>
          </a:p>
          <a:p>
            <a:r>
              <a:rPr lang="en-NZ" sz="1600" b="1" dirty="0">
                <a:solidFill>
                  <a:schemeClr val="bg1"/>
                </a:solidFill>
              </a:rPr>
              <a:t>Planted Forest</a:t>
            </a:r>
          </a:p>
        </p:txBody>
      </p:sp>
      <p:sp>
        <p:nvSpPr>
          <p:cNvPr id="6" name="TextBox 5">
            <a:extLst>
              <a:ext uri="{FF2B5EF4-FFF2-40B4-BE49-F238E27FC236}">
                <a16:creationId xmlns:a16="http://schemas.microsoft.com/office/drawing/2014/main" id="{94141632-026B-7484-BB1D-586D152C4D3E}"/>
              </a:ext>
            </a:extLst>
          </p:cNvPr>
          <p:cNvSpPr txBox="1"/>
          <p:nvPr/>
        </p:nvSpPr>
        <p:spPr>
          <a:xfrm>
            <a:off x="274320" y="355039"/>
            <a:ext cx="2240280" cy="5570756"/>
          </a:xfrm>
          <a:prstGeom prst="rect">
            <a:avLst/>
          </a:prstGeom>
          <a:noFill/>
        </p:spPr>
        <p:txBody>
          <a:bodyPr wrap="square" rtlCol="0">
            <a:spAutoFit/>
          </a:bodyPr>
          <a:lstStyle/>
          <a:p>
            <a:r>
              <a:rPr lang="en-NZ" sz="3200" b="1" dirty="0"/>
              <a:t>Forestry</a:t>
            </a:r>
          </a:p>
          <a:p>
            <a:endParaRPr lang="en-NZ" b="1" dirty="0"/>
          </a:p>
          <a:p>
            <a:r>
              <a:rPr lang="en-NZ" b="1" dirty="0"/>
              <a:t>Planted forests are found throughout New Zealand predominantly on hill country and in areas with poor soil fertility.</a:t>
            </a:r>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491057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75C5-49B9-474B-BB4D-8DF2E8167723}"/>
              </a:ext>
            </a:extLst>
          </p:cNvPr>
          <p:cNvSpPr>
            <a:spLocks noGrp="1"/>
          </p:cNvSpPr>
          <p:nvPr>
            <p:ph type="title"/>
          </p:nvPr>
        </p:nvSpPr>
        <p:spPr>
          <a:xfrm>
            <a:off x="4833366" y="543070"/>
            <a:ext cx="6870954" cy="1675626"/>
          </a:xfrm>
        </p:spPr>
        <p:txBody>
          <a:bodyPr>
            <a:normAutofit/>
          </a:bodyPr>
          <a:lstStyle/>
          <a:p>
            <a:r>
              <a:rPr lang="en-NZ" sz="4000"/>
              <a:t>Forestry</a:t>
            </a:r>
          </a:p>
        </p:txBody>
      </p:sp>
      <p:pic>
        <p:nvPicPr>
          <p:cNvPr id="1028" name="Picture 4" descr="Australian plantation establishment ...">
            <a:extLst>
              <a:ext uri="{FF2B5EF4-FFF2-40B4-BE49-F238E27FC236}">
                <a16:creationId xmlns:a16="http://schemas.microsoft.com/office/drawing/2014/main" id="{E12841D4-24A0-72F2-AC59-1A3433816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96"/>
          <a:stretch/>
        </p:blipFill>
        <p:spPr bwMode="auto">
          <a:xfrm>
            <a:off x="20" y="4600160"/>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restry Returns: Strategic Management ...">
            <a:extLst>
              <a:ext uri="{FF2B5EF4-FFF2-40B4-BE49-F238E27FC236}">
                <a16:creationId xmlns:a16="http://schemas.microsoft.com/office/drawing/2014/main" id="{06C64E6F-715F-5389-7E29-1C8EC06DA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991" r="-2" b="-2"/>
          <a:stretch/>
        </p:blipFill>
        <p:spPr bwMode="auto">
          <a:xfrm>
            <a:off x="20" y="2342320"/>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bon farming steps forward on the ...">
            <a:extLst>
              <a:ext uri="{FF2B5EF4-FFF2-40B4-BE49-F238E27FC236}">
                <a16:creationId xmlns:a16="http://schemas.microsoft.com/office/drawing/2014/main" id="{8D786BC4-0BA8-892B-DE64-8DC261906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003" r="3" b="3"/>
          <a:stretch/>
        </p:blipFill>
        <p:spPr bwMode="auto">
          <a:xfrm>
            <a:off x="20" y="54375"/>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D7848A3-7E43-D525-B6C7-329E74E2A20E}"/>
              </a:ext>
            </a:extLst>
          </p:cNvPr>
          <p:cNvSpPr>
            <a:spLocks noGrp="1"/>
          </p:cNvSpPr>
          <p:nvPr>
            <p:ph idx="1"/>
          </p:nvPr>
        </p:nvSpPr>
        <p:spPr>
          <a:xfrm>
            <a:off x="4833366" y="2399720"/>
            <a:ext cx="6870954" cy="3736507"/>
          </a:xfrm>
        </p:spPr>
        <p:txBody>
          <a:bodyPr>
            <a:normAutofit/>
          </a:bodyPr>
          <a:lstStyle/>
          <a:p>
            <a:r>
              <a:rPr lang="en-US" sz="2000">
                <a:effectLst/>
                <a:latin typeface="Arial" panose="020B0604020202020204" pitchFamily="34" charset="0"/>
                <a:ea typeface="Times New Roman" panose="02020603050405020304" pitchFamily="18" charset="0"/>
                <a:cs typeface="Times New Roman" panose="02020603050405020304" pitchFamily="18" charset="0"/>
              </a:rPr>
              <a:t>Radiata pine (Pinus radiata) is the dominant plantation tree crop. Other exotic forest crops are Douglas fir, Eucalyptus, Redwoods, and Cypress. </a:t>
            </a:r>
            <a:endParaRPr lang="en-NZ" sz="2000">
              <a:effectLst/>
              <a:latin typeface="Geneva"/>
              <a:ea typeface="Times New Roman" panose="02020603050405020304" pitchFamily="18" charset="0"/>
              <a:cs typeface="Times New Roman" panose="02020603050405020304" pitchFamily="18" charset="0"/>
            </a:endParaRPr>
          </a:p>
          <a:p>
            <a:r>
              <a:rPr lang="en-US" sz="2000">
                <a:effectLst/>
                <a:latin typeface="Arial" panose="020B0604020202020204" pitchFamily="34" charset="0"/>
                <a:ea typeface="Times New Roman" panose="02020603050405020304" pitchFamily="18" charset="0"/>
                <a:cs typeface="Times New Roman" panose="02020603050405020304" pitchFamily="18" charset="0"/>
              </a:rPr>
              <a:t>New Zealand’s indigenous forests are largely protected from logging. However, some species can be grown specifically for timber production, making them a viable alternative to radiata pine or as an option for mixed land-use. These are Kauri and Tōtara.</a:t>
            </a:r>
            <a:endParaRPr lang="en-NZ" sz="2000">
              <a:effectLst/>
              <a:latin typeface="Geneva"/>
              <a:ea typeface="Times New Roman" panose="02020603050405020304" pitchFamily="18" charset="0"/>
              <a:cs typeface="Times New Roman" panose="02020603050405020304" pitchFamily="18" charset="0"/>
            </a:endParaRPr>
          </a:p>
          <a:p>
            <a:endParaRPr lang="en-NZ" sz="2000"/>
          </a:p>
        </p:txBody>
      </p:sp>
    </p:spTree>
    <p:extLst>
      <p:ext uri="{BB962C8B-B14F-4D97-AF65-F5344CB8AC3E}">
        <p14:creationId xmlns:p14="http://schemas.microsoft.com/office/powerpoint/2010/main" val="334941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35AB86-2343-6F95-3B01-66D27F9F59A2}"/>
              </a:ext>
            </a:extLst>
          </p:cNvPr>
          <p:cNvSpPr txBox="1"/>
          <p:nvPr/>
        </p:nvSpPr>
        <p:spPr>
          <a:xfrm>
            <a:off x="459509" y="698788"/>
            <a:ext cx="3188855" cy="4303464"/>
          </a:xfrm>
          <a:prstGeom prst="rect">
            <a:avLst/>
          </a:prstGeom>
        </p:spPr>
        <p:txBody>
          <a:bodyPr vert="horz" lIns="91440" tIns="45720" rIns="91440" bIns="45720" rtlCol="0">
            <a:normAutofit/>
          </a:bodyPr>
          <a:lstStyle/>
          <a:p>
            <a:pPr>
              <a:lnSpc>
                <a:spcPct val="90000"/>
              </a:lnSpc>
              <a:spcAft>
                <a:spcPts val="600"/>
              </a:spcAft>
            </a:pPr>
            <a:r>
              <a:rPr lang="en-US" sz="2000" b="1" dirty="0"/>
              <a:t>Aquaculture</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Is found in regions with suitable water temperature and good ocean currents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2" name="Picture 1" descr="New Zealand aquaculture practices">
            <a:extLst>
              <a:ext uri="{FF2B5EF4-FFF2-40B4-BE49-F238E27FC236}">
                <a16:creationId xmlns:a16="http://schemas.microsoft.com/office/drawing/2014/main" id="{7668AEC8-20EB-2F3B-E088-B4FE6EB9F1FB}"/>
              </a:ext>
            </a:extLst>
          </p:cNvPr>
          <p:cNvPicPr>
            <a:picLocks noChangeAspect="1"/>
          </p:cNvPicPr>
          <p:nvPr/>
        </p:nvPicPr>
        <p:blipFill>
          <a:blip r:embed="rId2">
            <a:extLst>
              <a:ext uri="{28A0092B-C50C-407E-A947-70E740481C1C}">
                <a14:useLocalDpi xmlns:a14="http://schemas.microsoft.com/office/drawing/2010/main" val="0"/>
              </a:ext>
            </a:extLst>
          </a:blip>
          <a:srcRect r="3973" b="1"/>
          <a:stretch/>
        </p:blipFill>
        <p:spPr bwMode="auto">
          <a:xfrm>
            <a:off x="3537526" y="777282"/>
            <a:ext cx="7816273" cy="5351807"/>
          </a:xfrm>
          <a:prstGeom prst="rect">
            <a:avLst/>
          </a:prstGeom>
          <a:noFill/>
        </p:spPr>
      </p:pic>
      <p:sp>
        <p:nvSpPr>
          <p:cNvPr id="3" name="TextBox 2">
            <a:extLst>
              <a:ext uri="{FF2B5EF4-FFF2-40B4-BE49-F238E27FC236}">
                <a16:creationId xmlns:a16="http://schemas.microsoft.com/office/drawing/2014/main" id="{05D228C8-256F-F4A1-1D6F-4CAE64F74958}"/>
              </a:ext>
            </a:extLst>
          </p:cNvPr>
          <p:cNvSpPr txBox="1"/>
          <p:nvPr/>
        </p:nvSpPr>
        <p:spPr>
          <a:xfrm>
            <a:off x="9821395" y="5002252"/>
            <a:ext cx="1911096" cy="1344168"/>
          </a:xfrm>
          <a:prstGeom prst="rect">
            <a:avLst/>
          </a:prstGeom>
          <a:solidFill>
            <a:schemeClr val="bg1"/>
          </a:solidFill>
          <a:ln>
            <a:noFill/>
          </a:ln>
        </p:spPr>
        <p:txBody>
          <a:bodyPr wrap="square" rtlCol="0">
            <a:spAutoFit/>
          </a:bodyPr>
          <a:lstStyle/>
          <a:p>
            <a:endParaRPr lang="en-NZ" dirty="0"/>
          </a:p>
        </p:txBody>
      </p:sp>
    </p:spTree>
    <p:extLst>
      <p:ext uri="{BB962C8B-B14F-4D97-AF65-F5344CB8AC3E}">
        <p14:creationId xmlns:p14="http://schemas.microsoft.com/office/powerpoint/2010/main" val="373017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79C3-0972-B8BA-11BA-AEDD40D70856}"/>
              </a:ext>
            </a:extLst>
          </p:cNvPr>
          <p:cNvSpPr>
            <a:spLocks noGrp="1"/>
          </p:cNvSpPr>
          <p:nvPr>
            <p:ph type="title"/>
          </p:nvPr>
        </p:nvSpPr>
        <p:spPr>
          <a:xfrm>
            <a:off x="629328" y="464408"/>
            <a:ext cx="4399872" cy="1642533"/>
          </a:xfrm>
        </p:spPr>
        <p:txBody>
          <a:bodyPr anchor="b">
            <a:normAutofit/>
          </a:bodyPr>
          <a:lstStyle/>
          <a:p>
            <a:r>
              <a:rPr lang="en-NZ" sz="5400"/>
              <a:t>Aquiculture</a:t>
            </a:r>
          </a:p>
        </p:txBody>
      </p:sp>
      <p:sp>
        <p:nvSpPr>
          <p:cNvPr id="3" name="Content Placeholder 2">
            <a:extLst>
              <a:ext uri="{FF2B5EF4-FFF2-40B4-BE49-F238E27FC236}">
                <a16:creationId xmlns:a16="http://schemas.microsoft.com/office/drawing/2014/main" id="{F4E3A4B7-56E7-8427-9AFD-D9D2204063A7}"/>
              </a:ext>
            </a:extLst>
          </p:cNvPr>
          <p:cNvSpPr>
            <a:spLocks noGrp="1"/>
          </p:cNvSpPr>
          <p:nvPr>
            <p:ph idx="1"/>
          </p:nvPr>
        </p:nvSpPr>
        <p:spPr>
          <a:xfrm>
            <a:off x="625801" y="2799165"/>
            <a:ext cx="4571870" cy="3034623"/>
          </a:xfrm>
        </p:spPr>
        <p:txBody>
          <a:bodyPr>
            <a:normAutofit fontScale="92500" lnSpcReduction="20000"/>
          </a:bodyPr>
          <a:lstStyle/>
          <a:p>
            <a:pPr marL="0" indent="0">
              <a:buNone/>
            </a:pPr>
            <a:r>
              <a:rPr lang="en-NZ" sz="1900" b="1" dirty="0"/>
              <a:t>King Ocean Salmon</a:t>
            </a:r>
          </a:p>
          <a:p>
            <a:pPr>
              <a:lnSpc>
                <a:spcPct val="115000"/>
              </a:lnSpc>
              <a:spcAft>
                <a:spcPts val="800"/>
              </a:spcAft>
            </a:pPr>
            <a:r>
              <a:rPr lang="en-NZ" sz="1900" kern="100" dirty="0">
                <a:effectLst/>
                <a:ea typeface="Aptos" panose="020B0004020202020204" pitchFamily="34" charset="0"/>
                <a:cs typeface="Times New Roman" panose="02020603050405020304" pitchFamily="18" charset="0"/>
              </a:rPr>
              <a:t>12 surface hectares of salmon farm space</a:t>
            </a:r>
          </a:p>
          <a:p>
            <a:pPr marL="0" indent="0">
              <a:lnSpc>
                <a:spcPct val="115000"/>
              </a:lnSpc>
              <a:spcAft>
                <a:spcPts val="800"/>
              </a:spcAft>
              <a:buNone/>
            </a:pPr>
            <a:r>
              <a:rPr lang="en-NZ" sz="1900" b="1" kern="100" dirty="0">
                <a:ea typeface="Aptos" panose="020B0004020202020204" pitchFamily="34" charset="0"/>
                <a:cs typeface="Times New Roman" panose="02020603050405020304" pitchFamily="18" charset="0"/>
              </a:rPr>
              <a:t>Y</a:t>
            </a:r>
            <a:r>
              <a:rPr lang="en-NZ" sz="1900" b="1" kern="100" dirty="0">
                <a:effectLst/>
                <a:ea typeface="Aptos" panose="020B0004020202020204" pitchFamily="34" charset="0"/>
                <a:cs typeface="Times New Roman" panose="02020603050405020304" pitchFamily="18" charset="0"/>
              </a:rPr>
              <a:t>ellow </a:t>
            </a:r>
            <a:r>
              <a:rPr lang="en-NZ" sz="1900" b="1" kern="100" dirty="0">
                <a:ea typeface="Aptos" panose="020B0004020202020204" pitchFamily="34" charset="0"/>
                <a:cs typeface="Times New Roman" panose="02020603050405020304" pitchFamily="18" charset="0"/>
              </a:rPr>
              <a:t>T</a:t>
            </a:r>
            <a:r>
              <a:rPr lang="en-NZ" sz="1900" b="1" kern="100" dirty="0">
                <a:effectLst/>
                <a:ea typeface="Aptos" panose="020B0004020202020204" pitchFamily="34" charset="0"/>
                <a:cs typeface="Times New Roman" panose="02020603050405020304" pitchFamily="18" charset="0"/>
              </a:rPr>
              <a:t>ailed Kingfish</a:t>
            </a:r>
          </a:p>
          <a:p>
            <a:pPr marL="0" indent="0">
              <a:lnSpc>
                <a:spcPct val="115000"/>
              </a:lnSpc>
              <a:spcAft>
                <a:spcPts val="800"/>
              </a:spcAft>
              <a:buNone/>
            </a:pPr>
            <a:r>
              <a:rPr lang="en-NZ" sz="1900" kern="100" dirty="0">
                <a:effectLst/>
                <a:ea typeface="Aptos" panose="020B0004020202020204" pitchFamily="34" charset="0"/>
                <a:cs typeface="Times New Roman" panose="02020603050405020304" pitchFamily="18" charset="0"/>
              </a:rPr>
              <a:t>600 tonnes of fish could be harvested per year on the 35,000 square metre site. </a:t>
            </a:r>
          </a:p>
          <a:p>
            <a:pPr marL="0" indent="0">
              <a:lnSpc>
                <a:spcPct val="115000"/>
              </a:lnSpc>
              <a:spcAft>
                <a:spcPts val="800"/>
              </a:spcAft>
              <a:buNone/>
            </a:pPr>
            <a:r>
              <a:rPr lang="en-NZ" sz="1900" kern="100" dirty="0">
                <a:effectLst/>
                <a:ea typeface="Aptos" panose="020B0004020202020204" pitchFamily="34" charset="0"/>
                <a:cs typeface="Times New Roman" panose="02020603050405020304" pitchFamily="18" charset="0"/>
                <a:hlinkClick r:id="rId2"/>
              </a:rPr>
              <a:t>Oysters</a:t>
            </a:r>
            <a:endParaRPr lang="en-NZ" sz="1900" kern="100" dirty="0">
              <a:effectLst/>
              <a:ea typeface="Aptos" panose="020B0004020202020204" pitchFamily="34" charset="0"/>
              <a:cs typeface="Times New Roman" panose="02020603050405020304" pitchFamily="18" charset="0"/>
            </a:endParaRPr>
          </a:p>
          <a:p>
            <a:pPr marL="0" indent="0">
              <a:lnSpc>
                <a:spcPct val="115000"/>
              </a:lnSpc>
              <a:spcAft>
                <a:spcPts val="800"/>
              </a:spcAft>
              <a:buNone/>
            </a:pPr>
            <a:r>
              <a:rPr lang="en-NZ" sz="1800" b="1" kern="100" dirty="0">
                <a:effectLst/>
                <a:latin typeface="Aptos" panose="020B0004020202020204" pitchFamily="34" charset="0"/>
                <a:ea typeface="Aptos" panose="020B0004020202020204" pitchFamily="34" charset="0"/>
                <a:cs typeface="Times New Roman" panose="02020603050405020304" pitchFamily="18" charset="0"/>
                <a:hlinkClick r:id="rId2"/>
              </a:rPr>
              <a:t> </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NZ" sz="2200" dirty="0"/>
          </a:p>
        </p:txBody>
      </p:sp>
      <p:pic>
        <p:nvPicPr>
          <p:cNvPr id="4" name="Picture 3" descr="From sea to land: The kingfish farm of ...">
            <a:extLst>
              <a:ext uri="{FF2B5EF4-FFF2-40B4-BE49-F238E27FC236}">
                <a16:creationId xmlns:a16="http://schemas.microsoft.com/office/drawing/2014/main" id="{DA671F90-CC0A-0C05-1AD5-2ECB0ADFC7E9}"/>
              </a:ext>
            </a:extLst>
          </p:cNvPr>
          <p:cNvPicPr>
            <a:picLocks noChangeAspect="1"/>
          </p:cNvPicPr>
          <p:nvPr/>
        </p:nvPicPr>
        <p:blipFill>
          <a:blip r:embed="rId3">
            <a:extLst>
              <a:ext uri="{28A0092B-C50C-407E-A947-70E740481C1C}">
                <a14:useLocalDpi xmlns:a14="http://schemas.microsoft.com/office/drawing/2010/main" val="0"/>
              </a:ext>
            </a:extLst>
          </a:blip>
          <a:srcRect l="22787" r="10298" b="-1"/>
          <a:stretch/>
        </p:blipFill>
        <p:spPr bwMode="auto">
          <a:xfrm>
            <a:off x="5376648" y="448967"/>
            <a:ext cx="2800021"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a:noFill/>
        </p:spPr>
      </p:pic>
      <p:pic>
        <p:nvPicPr>
          <p:cNvPr id="5" name="Picture 4" descr="Yellowtail kingfish | NIWA">
            <a:extLst>
              <a:ext uri="{FF2B5EF4-FFF2-40B4-BE49-F238E27FC236}">
                <a16:creationId xmlns:a16="http://schemas.microsoft.com/office/drawing/2014/main" id="{16FABA6E-5EB8-A614-239A-3C57E66184C2}"/>
              </a:ext>
            </a:extLst>
          </p:cNvPr>
          <p:cNvPicPr>
            <a:picLocks noChangeAspect="1"/>
          </p:cNvPicPr>
          <p:nvPr/>
        </p:nvPicPr>
        <p:blipFill>
          <a:blip r:embed="rId4">
            <a:extLst>
              <a:ext uri="{28A0092B-C50C-407E-A947-70E740481C1C}">
                <a14:useLocalDpi xmlns:a14="http://schemas.microsoft.com/office/drawing/2010/main" val="0"/>
              </a:ext>
            </a:extLst>
          </a:blip>
          <a:srcRect l="20931" r="17470" b="2"/>
          <a:stretch/>
        </p:blipFill>
        <p:spPr bwMode="auto">
          <a:xfrm>
            <a:off x="5371395" y="3215684"/>
            <a:ext cx="2809123"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a:noFill/>
        </p:spPr>
      </p:pic>
      <p:pic>
        <p:nvPicPr>
          <p:cNvPr id="7" name="Picture 6" descr="Blue Endeavour – New Zealand King Salmon">
            <a:extLst>
              <a:ext uri="{FF2B5EF4-FFF2-40B4-BE49-F238E27FC236}">
                <a16:creationId xmlns:a16="http://schemas.microsoft.com/office/drawing/2014/main" id="{3BAD29C2-87CE-6B66-1765-712AE2C82503}"/>
              </a:ext>
            </a:extLst>
          </p:cNvPr>
          <p:cNvPicPr>
            <a:picLocks noChangeAspect="1"/>
          </p:cNvPicPr>
          <p:nvPr/>
        </p:nvPicPr>
        <p:blipFill>
          <a:blip r:embed="rId5">
            <a:extLst>
              <a:ext uri="{28A0092B-C50C-407E-A947-70E740481C1C}">
                <a14:useLocalDpi xmlns:a14="http://schemas.microsoft.com/office/drawing/2010/main" val="0"/>
              </a:ext>
            </a:extLst>
          </a:blip>
          <a:srcRect l="27863" r="26391" b="1"/>
          <a:stretch/>
        </p:blipFill>
        <p:spPr bwMode="auto">
          <a:xfrm>
            <a:off x="8344949" y="453323"/>
            <a:ext cx="3451906"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a:noFill/>
        </p:spPr>
      </p:pic>
      <p:pic>
        <p:nvPicPr>
          <p:cNvPr id="6" name="Picture 5" descr="Our Farming – New Zealand King Salmon">
            <a:extLst>
              <a:ext uri="{FF2B5EF4-FFF2-40B4-BE49-F238E27FC236}">
                <a16:creationId xmlns:a16="http://schemas.microsoft.com/office/drawing/2014/main" id="{F5C9A3C1-7C1B-1AEC-373C-CB7F2F6DEEE5}"/>
              </a:ext>
            </a:extLst>
          </p:cNvPr>
          <p:cNvPicPr>
            <a:picLocks noChangeAspect="1"/>
          </p:cNvPicPr>
          <p:nvPr/>
        </p:nvPicPr>
        <p:blipFill>
          <a:blip r:embed="rId6">
            <a:extLst>
              <a:ext uri="{28A0092B-C50C-407E-A947-70E740481C1C}">
                <a14:useLocalDpi xmlns:a14="http://schemas.microsoft.com/office/drawing/2010/main" val="0"/>
              </a:ext>
            </a:extLst>
          </a:blip>
          <a:srcRect l="11138" r="9510" b="1"/>
          <a:stretch/>
        </p:blipFill>
        <p:spPr bwMode="auto">
          <a:xfrm>
            <a:off x="8350554" y="4171427"/>
            <a:ext cx="3434858"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a:noFill/>
        </p:spPr>
      </p:pic>
    </p:spTree>
    <p:extLst>
      <p:ext uri="{BB962C8B-B14F-4D97-AF65-F5344CB8AC3E}">
        <p14:creationId xmlns:p14="http://schemas.microsoft.com/office/powerpoint/2010/main" val="127417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veloping an indicator of productive potential to assess land use  suitability in New Zealand - ScienceDirect">
            <a:extLst>
              <a:ext uri="{FF2B5EF4-FFF2-40B4-BE49-F238E27FC236}">
                <a16:creationId xmlns:a16="http://schemas.microsoft.com/office/drawing/2014/main" id="{867A605E-C172-7DA9-CAAD-8B005789FF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2275" y="680085"/>
            <a:ext cx="5930265" cy="5314950"/>
          </a:xfrm>
          <a:prstGeom prst="rect">
            <a:avLst/>
          </a:prstGeom>
          <a:noFill/>
          <a:ln>
            <a:noFill/>
          </a:ln>
        </p:spPr>
      </p:pic>
      <p:sp>
        <p:nvSpPr>
          <p:cNvPr id="3" name="TextBox 2">
            <a:extLst>
              <a:ext uri="{FF2B5EF4-FFF2-40B4-BE49-F238E27FC236}">
                <a16:creationId xmlns:a16="http://schemas.microsoft.com/office/drawing/2014/main" id="{0E3BB221-0E8A-4CB1-B503-73F3A2892BBD}"/>
              </a:ext>
            </a:extLst>
          </p:cNvPr>
          <p:cNvSpPr txBox="1"/>
          <p:nvPr/>
        </p:nvSpPr>
        <p:spPr>
          <a:xfrm>
            <a:off x="1009460" y="1604818"/>
            <a:ext cx="2944368" cy="2960875"/>
          </a:xfrm>
          <a:prstGeom prst="rect">
            <a:avLst/>
          </a:prstGeom>
          <a:noFill/>
        </p:spPr>
        <p:txBody>
          <a:bodyPr wrap="square" rtlCol="0">
            <a:spAutoFit/>
          </a:bodyPr>
          <a:lstStyle/>
          <a:p>
            <a:pPr>
              <a:lnSpc>
                <a:spcPct val="150000"/>
              </a:lnSpc>
            </a:pPr>
            <a:r>
              <a:rPr lang="en-NZ" b="1" dirty="0"/>
              <a:t>Export Revenue 2024</a:t>
            </a:r>
          </a:p>
          <a:p>
            <a:pPr>
              <a:lnSpc>
                <a:spcPct val="150000"/>
              </a:lnSpc>
            </a:pPr>
            <a:r>
              <a:rPr lang="en-NZ" dirty="0"/>
              <a:t>Dairy $24.2 billion</a:t>
            </a:r>
          </a:p>
          <a:p>
            <a:pPr>
              <a:lnSpc>
                <a:spcPct val="150000"/>
              </a:lnSpc>
            </a:pPr>
            <a:r>
              <a:rPr lang="en-NZ" dirty="0"/>
              <a:t>Sheep &amp; Beef $ 11.4 billion</a:t>
            </a:r>
            <a:endParaRPr lang="en-NZ" b="1" dirty="0"/>
          </a:p>
          <a:p>
            <a:pPr>
              <a:lnSpc>
                <a:spcPct val="150000"/>
              </a:lnSpc>
            </a:pPr>
            <a:r>
              <a:rPr lang="en-NZ" dirty="0"/>
              <a:t>Horticulture $7.1billion</a:t>
            </a:r>
          </a:p>
          <a:p>
            <a:pPr>
              <a:lnSpc>
                <a:spcPct val="150000"/>
              </a:lnSpc>
            </a:pPr>
            <a:r>
              <a:rPr lang="en-NZ" dirty="0"/>
              <a:t>Forestry $5.9 billion</a:t>
            </a:r>
          </a:p>
          <a:p>
            <a:pPr>
              <a:lnSpc>
                <a:spcPct val="150000"/>
              </a:lnSpc>
            </a:pPr>
            <a:r>
              <a:rPr lang="en-NZ" dirty="0"/>
              <a:t>Viticulture $ 2.1 billion</a:t>
            </a:r>
          </a:p>
          <a:p>
            <a:pPr>
              <a:lnSpc>
                <a:spcPct val="150000"/>
              </a:lnSpc>
            </a:pPr>
            <a:r>
              <a:rPr lang="en-NZ" dirty="0"/>
              <a:t>Arable $310 million</a:t>
            </a:r>
          </a:p>
        </p:txBody>
      </p:sp>
    </p:spTree>
    <p:extLst>
      <p:ext uri="{BB962C8B-B14F-4D97-AF65-F5344CB8AC3E}">
        <p14:creationId xmlns:p14="http://schemas.microsoft.com/office/powerpoint/2010/main" val="298438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8" name="Rectangle 513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8F741-46F0-6393-15DC-F86CCF94628A}"/>
              </a:ext>
            </a:extLst>
          </p:cNvPr>
          <p:cNvSpPr>
            <a:spLocks noGrp="1"/>
          </p:cNvSpPr>
          <p:nvPr>
            <p:ph type="title"/>
          </p:nvPr>
        </p:nvSpPr>
        <p:spPr>
          <a:xfrm>
            <a:off x="630936" y="639520"/>
            <a:ext cx="3429000" cy="1719072"/>
          </a:xfrm>
        </p:spPr>
        <p:txBody>
          <a:bodyPr anchor="b">
            <a:normAutofit/>
          </a:bodyPr>
          <a:lstStyle/>
          <a:p>
            <a:r>
              <a:rPr lang="en-US" sz="2600" b="1"/>
              <a:t>Factors that influence </a:t>
            </a:r>
            <a:r>
              <a:rPr lang="en-NZ" sz="2600" b="1"/>
              <a:t>the location of primary production systems</a:t>
            </a:r>
          </a:p>
        </p:txBody>
      </p:sp>
      <p:sp>
        <p:nvSpPr>
          <p:cNvPr id="514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93CAB7-7122-096A-DB19-35C7EFA01283}"/>
              </a:ext>
            </a:extLst>
          </p:cNvPr>
          <p:cNvSpPr>
            <a:spLocks noGrp="1"/>
          </p:cNvSpPr>
          <p:nvPr>
            <p:ph idx="1"/>
          </p:nvPr>
        </p:nvSpPr>
        <p:spPr>
          <a:xfrm>
            <a:off x="630936" y="2807208"/>
            <a:ext cx="3429000" cy="3410712"/>
          </a:xfrm>
        </p:spPr>
        <p:txBody>
          <a:bodyPr anchor="t">
            <a:normAutofit/>
          </a:bodyPr>
          <a:lstStyle/>
          <a:p>
            <a:pPr>
              <a:buFont typeface="Arial" panose="020B0604020202020204" pitchFamily="34" charset="0"/>
              <a:buNone/>
            </a:pPr>
            <a:r>
              <a:rPr lang="en-NZ" sz="2000" b="1"/>
              <a:t>Physical factors</a:t>
            </a:r>
          </a:p>
          <a:p>
            <a:r>
              <a:rPr lang="en-NZ" sz="2000"/>
              <a:t>Topography-slope of the land ( flat, rolling hills, hilly and mountainous)</a:t>
            </a:r>
          </a:p>
          <a:p>
            <a:r>
              <a:rPr lang="en-NZ" sz="2000"/>
              <a:t>Fertile soils </a:t>
            </a:r>
          </a:p>
          <a:p>
            <a:pPr marL="0" indent="0">
              <a:buFont typeface="Arial" panose="020B0604020202020204" pitchFamily="34" charset="0"/>
              <a:buNone/>
            </a:pPr>
            <a:r>
              <a:rPr lang="en-NZ" sz="2000" b="1"/>
              <a:t>Climate factors</a:t>
            </a:r>
          </a:p>
          <a:p>
            <a:r>
              <a:rPr lang="en-NZ" sz="2000"/>
              <a:t>Rainfall</a:t>
            </a:r>
          </a:p>
          <a:p>
            <a:r>
              <a:rPr lang="en-NZ" sz="2000"/>
              <a:t>Temperature </a:t>
            </a:r>
          </a:p>
          <a:p>
            <a:r>
              <a:rPr lang="en-NZ" sz="2000"/>
              <a:t>Sunlight hours</a:t>
            </a:r>
          </a:p>
          <a:p>
            <a:endParaRPr lang="en-NZ" sz="2000"/>
          </a:p>
        </p:txBody>
      </p:sp>
      <p:pic>
        <p:nvPicPr>
          <p:cNvPr id="5128" name="Picture 8" descr="DTT Stratford - Dairy Trust Taranaki">
            <a:extLst>
              <a:ext uri="{FF2B5EF4-FFF2-40B4-BE49-F238E27FC236}">
                <a16:creationId xmlns:a16="http://schemas.microsoft.com/office/drawing/2014/main" id="{8C245CA8-B24A-02FB-D365-BB455D04EB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40105"/>
            <a:ext cx="6903720" cy="51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80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E200F1F-318F-CD29-D036-EDD5E361E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44" y="825143"/>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new zealand with different colored areas&#10;&#10;Description automatically generated">
            <a:extLst>
              <a:ext uri="{FF2B5EF4-FFF2-40B4-BE49-F238E27FC236}">
                <a16:creationId xmlns:a16="http://schemas.microsoft.com/office/drawing/2014/main" id="{1607CC53-CAF7-E05D-1CE2-B45897D6CF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656984" y="438747"/>
            <a:ext cx="4186352" cy="5980505"/>
          </a:xfrm>
          <a:prstGeom prst="rect">
            <a:avLst/>
          </a:prstGeom>
          <a:noFill/>
        </p:spPr>
      </p:pic>
      <p:pic>
        <p:nvPicPr>
          <p:cNvPr id="2" name="Picture 1">
            <a:extLst>
              <a:ext uri="{FF2B5EF4-FFF2-40B4-BE49-F238E27FC236}">
                <a16:creationId xmlns:a16="http://schemas.microsoft.com/office/drawing/2014/main" id="{ECD8B915-316E-6115-E5FE-26799DF0AF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821" y="443345"/>
            <a:ext cx="4263941" cy="6091209"/>
          </a:xfrm>
          <a:prstGeom prst="rect">
            <a:avLst/>
          </a:prstGeom>
          <a:noFill/>
          <a:ln>
            <a:noFill/>
          </a:ln>
        </p:spPr>
      </p:pic>
    </p:spTree>
    <p:extLst>
      <p:ext uri="{BB962C8B-B14F-4D97-AF65-F5344CB8AC3E}">
        <p14:creationId xmlns:p14="http://schemas.microsoft.com/office/powerpoint/2010/main" val="212892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new zealand with different colored areas&#10;&#10;Description automatically generated">
            <a:extLst>
              <a:ext uri="{FF2B5EF4-FFF2-40B4-BE49-F238E27FC236}">
                <a16:creationId xmlns:a16="http://schemas.microsoft.com/office/drawing/2014/main" id="{DCEEE6A3-B455-619F-C561-EE5B1AA744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11088" y="578812"/>
            <a:ext cx="3899745" cy="5571066"/>
          </a:xfrm>
          <a:prstGeom prst="rect">
            <a:avLst/>
          </a:prstGeom>
          <a:noFill/>
        </p:spPr>
      </p:pic>
      <p:pic>
        <p:nvPicPr>
          <p:cNvPr id="3" name="Picture 2" descr="A map of new zealand with different colored areas&#10;&#10;Description automatically generated">
            <a:extLst>
              <a:ext uri="{FF2B5EF4-FFF2-40B4-BE49-F238E27FC236}">
                <a16:creationId xmlns:a16="http://schemas.microsoft.com/office/drawing/2014/main" id="{0D2241FF-F3D4-45D4-6057-2AF153DA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40466" y="431030"/>
            <a:ext cx="3899745" cy="5571066"/>
          </a:xfrm>
          <a:prstGeom prst="rect">
            <a:avLst/>
          </a:prstGeom>
          <a:noFill/>
        </p:spPr>
      </p:pic>
    </p:spTree>
    <p:extLst>
      <p:ext uri="{BB962C8B-B14F-4D97-AF65-F5344CB8AC3E}">
        <p14:creationId xmlns:p14="http://schemas.microsoft.com/office/powerpoint/2010/main" val="88260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C90721-E6CD-E667-9815-5C9F2E48B6D2}"/>
              </a:ext>
            </a:extLst>
          </p:cNvPr>
          <p:cNvGraphicFramePr>
            <a:graphicFrameLocks noGrp="1"/>
          </p:cNvGraphicFramePr>
          <p:nvPr>
            <p:extLst>
              <p:ext uri="{D42A27DB-BD31-4B8C-83A1-F6EECF244321}">
                <p14:modId xmlns:p14="http://schemas.microsoft.com/office/powerpoint/2010/main" val="3048051745"/>
              </p:ext>
            </p:extLst>
          </p:nvPr>
        </p:nvGraphicFramePr>
        <p:xfrm>
          <a:off x="356616" y="969264"/>
          <a:ext cx="11256265" cy="5132945"/>
        </p:xfrm>
        <a:graphic>
          <a:graphicData uri="http://schemas.openxmlformats.org/drawingml/2006/table">
            <a:tbl>
              <a:tblPr firstRow="1" firstCol="1" bandRow="1" bandCol="1"/>
              <a:tblGrid>
                <a:gridCol w="2422348">
                  <a:extLst>
                    <a:ext uri="{9D8B030D-6E8A-4147-A177-3AD203B41FA5}">
                      <a16:colId xmlns:a16="http://schemas.microsoft.com/office/drawing/2014/main" val="4241034985"/>
                    </a:ext>
                  </a:extLst>
                </a:gridCol>
                <a:gridCol w="1674932">
                  <a:extLst>
                    <a:ext uri="{9D8B030D-6E8A-4147-A177-3AD203B41FA5}">
                      <a16:colId xmlns:a16="http://schemas.microsoft.com/office/drawing/2014/main" val="2385182742"/>
                    </a:ext>
                  </a:extLst>
                </a:gridCol>
                <a:gridCol w="1978852">
                  <a:extLst>
                    <a:ext uri="{9D8B030D-6E8A-4147-A177-3AD203B41FA5}">
                      <a16:colId xmlns:a16="http://schemas.microsoft.com/office/drawing/2014/main" val="595165237"/>
                    </a:ext>
                  </a:extLst>
                </a:gridCol>
                <a:gridCol w="1978852">
                  <a:extLst>
                    <a:ext uri="{9D8B030D-6E8A-4147-A177-3AD203B41FA5}">
                      <a16:colId xmlns:a16="http://schemas.microsoft.com/office/drawing/2014/main" val="318055272"/>
                    </a:ext>
                  </a:extLst>
                </a:gridCol>
                <a:gridCol w="1177405">
                  <a:extLst>
                    <a:ext uri="{9D8B030D-6E8A-4147-A177-3AD203B41FA5}">
                      <a16:colId xmlns:a16="http://schemas.microsoft.com/office/drawing/2014/main" val="3626159261"/>
                    </a:ext>
                  </a:extLst>
                </a:gridCol>
                <a:gridCol w="1069344">
                  <a:extLst>
                    <a:ext uri="{9D8B030D-6E8A-4147-A177-3AD203B41FA5}">
                      <a16:colId xmlns:a16="http://schemas.microsoft.com/office/drawing/2014/main" val="1006692927"/>
                    </a:ext>
                  </a:extLst>
                </a:gridCol>
                <a:gridCol w="954532">
                  <a:extLst>
                    <a:ext uri="{9D8B030D-6E8A-4147-A177-3AD203B41FA5}">
                      <a16:colId xmlns:a16="http://schemas.microsoft.com/office/drawing/2014/main" val="2361115691"/>
                    </a:ext>
                  </a:extLst>
                </a:gridCol>
              </a:tblGrid>
              <a:tr h="228644">
                <a:tc rowSpan="3">
                  <a:txBody>
                    <a:bodyPr/>
                    <a:lstStyle/>
                    <a:p>
                      <a:pPr algn="ctr">
                        <a:spcBef>
                          <a:spcPts val="200"/>
                        </a:spcBef>
                        <a:spcAft>
                          <a:spcPts val="200"/>
                        </a:spcAft>
                      </a:pPr>
                      <a:r>
                        <a:rPr lang="en-GB" sz="1000" b="1" dirty="0">
                          <a:effectLst/>
                          <a:latin typeface="Arial"/>
                          <a:ea typeface="Times New Roman"/>
                          <a:cs typeface="Times New Roman"/>
                        </a:rPr>
                        <a:t>REGION</a:t>
                      </a:r>
                      <a:endParaRPr lang="en-NZ" sz="1000" b="1"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3">
                  <a:txBody>
                    <a:bodyPr/>
                    <a:lstStyle/>
                    <a:p>
                      <a:pPr algn="ctr">
                        <a:spcBef>
                          <a:spcPts val="200"/>
                        </a:spcBef>
                        <a:spcAft>
                          <a:spcPts val="200"/>
                        </a:spcAft>
                      </a:pPr>
                      <a:r>
                        <a:rPr lang="en-GB" sz="1000" b="1">
                          <a:effectLst/>
                          <a:latin typeface="Arial"/>
                          <a:ea typeface="Times New Roman"/>
                          <a:cs typeface="Times New Roman"/>
                        </a:rPr>
                        <a:t>MEAN ANNUAL</a:t>
                      </a:r>
                      <a:endParaRPr lang="en-NZ" sz="1000" b="1">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n-NZ"/>
                    </a:p>
                  </a:txBody>
                  <a:tcPr/>
                </a:tc>
                <a:tc hMerge="1">
                  <a:txBody>
                    <a:bodyPr/>
                    <a:lstStyle/>
                    <a:p>
                      <a:endParaRPr lang="en-NZ"/>
                    </a:p>
                  </a:txBody>
                  <a:tcPr/>
                </a:tc>
                <a:tc rowSpan="2" gridSpan="2">
                  <a:txBody>
                    <a:bodyPr/>
                    <a:lstStyle/>
                    <a:p>
                      <a:pPr algn="ctr">
                        <a:spcBef>
                          <a:spcPts val="200"/>
                        </a:spcBef>
                        <a:spcAft>
                          <a:spcPts val="200"/>
                        </a:spcAft>
                      </a:pPr>
                      <a:r>
                        <a:rPr lang="en-GB" sz="1000" b="1">
                          <a:effectLst/>
                          <a:latin typeface="Arial"/>
                          <a:ea typeface="Times New Roman"/>
                          <a:cs typeface="Times New Roman"/>
                        </a:rPr>
                        <a:t>Temperature</a:t>
                      </a:r>
                      <a:endParaRPr lang="en-NZ" sz="1000" b="1">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2" hMerge="1">
                  <a:txBody>
                    <a:bodyPr/>
                    <a:lstStyle/>
                    <a:p>
                      <a:endParaRPr lang="en-NZ"/>
                    </a:p>
                  </a:txBody>
                  <a:tcPr/>
                </a:tc>
                <a:tc rowSpan="3">
                  <a:txBody>
                    <a:bodyPr/>
                    <a:lstStyle/>
                    <a:p>
                      <a:pPr algn="ctr">
                        <a:spcBef>
                          <a:spcPts val="200"/>
                        </a:spcBef>
                        <a:spcAft>
                          <a:spcPts val="200"/>
                        </a:spcAft>
                      </a:pPr>
                      <a:r>
                        <a:rPr lang="en-GB" sz="1000" b="1" dirty="0">
                          <a:effectLst/>
                          <a:latin typeface="Arial"/>
                          <a:ea typeface="Times New Roman"/>
                          <a:cs typeface="Times New Roman"/>
                        </a:rPr>
                        <a:t>Number of days with frosts</a:t>
                      </a:r>
                      <a:endParaRPr lang="en-NZ" sz="1000" b="1"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932407753"/>
                  </a:ext>
                </a:extLst>
              </a:tr>
              <a:tr h="27769">
                <a:tc vMerge="1">
                  <a:txBody>
                    <a:bodyPr/>
                    <a:lstStyle/>
                    <a:p>
                      <a:endParaRPr lang="en-NZ"/>
                    </a:p>
                  </a:txBody>
                  <a:tcPr/>
                </a:tc>
                <a:tc rowSpan="2">
                  <a:txBody>
                    <a:bodyPr/>
                    <a:lstStyle/>
                    <a:p>
                      <a:pPr algn="ctr">
                        <a:spcBef>
                          <a:spcPts val="200"/>
                        </a:spcBef>
                        <a:spcAft>
                          <a:spcPts val="200"/>
                        </a:spcAft>
                      </a:pPr>
                      <a:r>
                        <a:rPr lang="en-GB" sz="1000" b="1" dirty="0">
                          <a:effectLst/>
                          <a:latin typeface="Arial"/>
                          <a:ea typeface="Times New Roman"/>
                          <a:cs typeface="Times New Roman"/>
                        </a:rPr>
                        <a:t>Rainfall (mm)</a:t>
                      </a:r>
                      <a:endParaRPr lang="en-NZ" sz="1000" b="1"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2">
                  <a:txBody>
                    <a:bodyPr/>
                    <a:lstStyle/>
                    <a:p>
                      <a:pPr algn="ctr">
                        <a:spcBef>
                          <a:spcPts val="200"/>
                        </a:spcBef>
                        <a:spcAft>
                          <a:spcPts val="200"/>
                        </a:spcAft>
                      </a:pPr>
                      <a:r>
                        <a:rPr lang="en-GB" sz="1000" b="1" dirty="0">
                          <a:effectLst/>
                          <a:latin typeface="Arial"/>
                          <a:ea typeface="Times New Roman"/>
                          <a:cs typeface="Times New Roman"/>
                        </a:rPr>
                        <a:t>Sunshine (hours)</a:t>
                      </a:r>
                      <a:endParaRPr lang="en-NZ" sz="1000" b="1"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rowSpan="2">
                  <a:txBody>
                    <a:bodyPr/>
                    <a:lstStyle/>
                    <a:p>
                      <a:pPr algn="ctr">
                        <a:spcBef>
                          <a:spcPts val="200"/>
                        </a:spcBef>
                        <a:spcAft>
                          <a:spcPts val="200"/>
                        </a:spcAft>
                      </a:pPr>
                      <a:r>
                        <a:rPr lang="en-GB" sz="1000" b="1" dirty="0">
                          <a:effectLst/>
                          <a:latin typeface="Arial"/>
                          <a:ea typeface="Times New Roman"/>
                          <a:cs typeface="Times New Roman"/>
                        </a:rPr>
                        <a:t>Temperature (°C)</a:t>
                      </a:r>
                      <a:endParaRPr lang="en-NZ" sz="1000" b="1"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vMerge="1">
                  <a:txBody>
                    <a:bodyPr/>
                    <a:lstStyle/>
                    <a:p>
                      <a:endParaRPr lang="en-NZ"/>
                    </a:p>
                  </a:txBody>
                  <a:tcPr/>
                </a:tc>
                <a:tc hMerge="1" vMerge="1">
                  <a:txBody>
                    <a:bodyPr/>
                    <a:lstStyle/>
                    <a:p>
                      <a:endParaRPr lang="en-NZ"/>
                    </a:p>
                  </a:txBody>
                  <a:tcPr/>
                </a:tc>
                <a:tc vMerge="1">
                  <a:txBody>
                    <a:bodyPr/>
                    <a:lstStyle/>
                    <a:p>
                      <a:endParaRPr lang="en-NZ"/>
                    </a:p>
                  </a:txBody>
                  <a:tcPr/>
                </a:tc>
                <a:extLst>
                  <a:ext uri="{0D108BD9-81ED-4DB2-BD59-A6C34878D82A}">
                    <a16:rowId xmlns:a16="http://schemas.microsoft.com/office/drawing/2014/main" val="1102468639"/>
                  </a:ext>
                </a:extLst>
              </a:tr>
              <a:tr h="543027">
                <a:tc vMerge="1">
                  <a:txBody>
                    <a:bodyPr/>
                    <a:lstStyle/>
                    <a:p>
                      <a:endParaRPr lang="en-NZ"/>
                    </a:p>
                  </a:txBody>
                  <a:tcPr/>
                </a:tc>
                <a:tc vMerge="1">
                  <a:txBody>
                    <a:bodyPr/>
                    <a:lstStyle/>
                    <a:p>
                      <a:endParaRPr lang="en-NZ"/>
                    </a:p>
                  </a:txBody>
                  <a:tcPr/>
                </a:tc>
                <a:tc vMerge="1">
                  <a:txBody>
                    <a:bodyPr/>
                    <a:lstStyle/>
                    <a:p>
                      <a:endParaRPr lang="en-NZ"/>
                    </a:p>
                  </a:txBody>
                  <a:tcPr/>
                </a:tc>
                <a:tc vMerge="1">
                  <a:txBody>
                    <a:bodyPr/>
                    <a:lstStyle/>
                    <a:p>
                      <a:endParaRPr lang="en-NZ"/>
                    </a:p>
                  </a:txBody>
                  <a:tcPr/>
                </a:tc>
                <a:tc>
                  <a:txBody>
                    <a:bodyPr/>
                    <a:lstStyle/>
                    <a:p>
                      <a:pPr algn="ctr">
                        <a:spcBef>
                          <a:spcPts val="200"/>
                        </a:spcBef>
                        <a:spcAft>
                          <a:spcPts val="200"/>
                        </a:spcAft>
                      </a:pPr>
                      <a:r>
                        <a:rPr lang="en-GB" sz="1000">
                          <a:effectLst/>
                          <a:latin typeface="Arial"/>
                          <a:ea typeface="Times New Roman"/>
                          <a:cs typeface="Times New Roman"/>
                        </a:rPr>
                        <a:t>Very highest (°C)</a:t>
                      </a:r>
                      <a:endParaRPr lang="en-NZ" sz="100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a:spcBef>
                          <a:spcPts val="200"/>
                        </a:spcBef>
                        <a:spcAft>
                          <a:spcPts val="200"/>
                        </a:spcAft>
                      </a:pPr>
                      <a:r>
                        <a:rPr lang="en-GB" sz="1000" dirty="0">
                          <a:effectLst/>
                          <a:latin typeface="Arial"/>
                          <a:ea typeface="Times New Roman"/>
                          <a:cs typeface="Times New Roman"/>
                        </a:rPr>
                        <a:t>Very lowest (°C)</a:t>
                      </a:r>
                      <a:endParaRPr lang="en-NZ" sz="1000" dirty="0">
                        <a:effectLst/>
                        <a:latin typeface="Arial"/>
                        <a:ea typeface="Times New Roman"/>
                        <a:cs typeface="Times New Roman"/>
                      </a:endParaRPr>
                    </a:p>
                  </a:txBody>
                  <a:tcPr marL="62742" marR="627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vMerge="1">
                  <a:txBody>
                    <a:bodyPr/>
                    <a:lstStyle/>
                    <a:p>
                      <a:endParaRPr lang="en-NZ"/>
                    </a:p>
                  </a:txBody>
                  <a:tcPr/>
                </a:tc>
                <a:extLst>
                  <a:ext uri="{0D108BD9-81ED-4DB2-BD59-A6C34878D82A}">
                    <a16:rowId xmlns:a16="http://schemas.microsoft.com/office/drawing/2014/main" val="1259455087"/>
                  </a:ext>
                </a:extLst>
              </a:tr>
              <a:tr h="228644">
                <a:tc>
                  <a:txBody>
                    <a:bodyPr/>
                    <a:lstStyle/>
                    <a:p>
                      <a:pPr>
                        <a:spcBef>
                          <a:spcPts val="200"/>
                        </a:spcBef>
                        <a:spcAft>
                          <a:spcPts val="200"/>
                        </a:spcAft>
                        <a:tabLst>
                          <a:tab pos="252095" algn="l"/>
                          <a:tab pos="504190" algn="l"/>
                          <a:tab pos="756285" algn="l"/>
                        </a:tabLst>
                      </a:pPr>
                      <a:r>
                        <a:rPr lang="en-NZ" sz="1400" dirty="0">
                          <a:effectLst/>
                          <a:latin typeface="Arial"/>
                          <a:ea typeface="Times New Roman"/>
                        </a:rPr>
                        <a:t>Northland</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1412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2021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15.6</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30.8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-0.1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282518"/>
                  </a:ext>
                </a:extLst>
              </a:tr>
              <a:tr h="228644">
                <a:tc>
                  <a:txBody>
                    <a:bodyPr/>
                    <a:lstStyle/>
                    <a:p>
                      <a:pPr>
                        <a:spcBef>
                          <a:spcPts val="200"/>
                        </a:spcBef>
                        <a:spcAft>
                          <a:spcPts val="200"/>
                        </a:spcAft>
                        <a:tabLst>
                          <a:tab pos="252095" algn="l"/>
                          <a:tab pos="504190" algn="l"/>
                          <a:tab pos="756285" algn="l"/>
                        </a:tabLst>
                      </a:pPr>
                      <a:r>
                        <a:rPr lang="en-NZ" sz="1400" dirty="0">
                          <a:effectLst/>
                          <a:latin typeface="Arial"/>
                          <a:ea typeface="Times New Roman"/>
                        </a:rPr>
                        <a:t>Auckland</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1240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2060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15.1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30.5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472227"/>
                  </a:ext>
                </a:extLst>
              </a:tr>
              <a:tr h="228644">
                <a:tc>
                  <a:txBody>
                    <a:bodyPr/>
                    <a:lstStyle/>
                    <a:p>
                      <a:pPr>
                        <a:spcBef>
                          <a:spcPts val="200"/>
                        </a:spcBef>
                        <a:spcAft>
                          <a:spcPts val="200"/>
                        </a:spcAft>
                        <a:tabLst>
                          <a:tab pos="252095" algn="l"/>
                          <a:tab pos="504190" algn="l"/>
                          <a:tab pos="756285" algn="l"/>
                        </a:tabLst>
                      </a:pPr>
                      <a:r>
                        <a:rPr lang="en-NZ" sz="1400" dirty="0">
                          <a:effectLst/>
                          <a:latin typeface="Arial"/>
                          <a:ea typeface="Times New Roman"/>
                        </a:rPr>
                        <a:t>Bay of Plenty</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1198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2260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33.7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-5.3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42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504039"/>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Waikato</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1190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2009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13.7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34.7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-9.9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666059"/>
                  </a:ext>
                </a:extLst>
              </a:tr>
              <a:tr h="228644">
                <a:tc>
                  <a:txBody>
                    <a:bodyPr/>
                    <a:lstStyle/>
                    <a:p>
                      <a:pPr>
                        <a:spcBef>
                          <a:spcPts val="200"/>
                        </a:spcBef>
                        <a:spcAft>
                          <a:spcPts val="200"/>
                        </a:spcAft>
                        <a:tabLst>
                          <a:tab pos="252095" algn="l"/>
                          <a:tab pos="504190" algn="l"/>
                          <a:tab pos="756285" algn="l"/>
                        </a:tabLst>
                      </a:pPr>
                      <a:r>
                        <a:rPr lang="en-NZ" sz="1400" dirty="0">
                          <a:effectLst/>
                          <a:latin typeface="Arial"/>
                          <a:ea typeface="Times New Roman"/>
                        </a:rPr>
                        <a:t>Gisborne</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1051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2180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38.1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-5.3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340387"/>
                  </a:ext>
                </a:extLst>
              </a:tr>
              <a:tr h="228644">
                <a:tc>
                  <a:txBody>
                    <a:bodyPr/>
                    <a:lstStyle/>
                    <a:p>
                      <a:pPr>
                        <a:spcBef>
                          <a:spcPts val="200"/>
                        </a:spcBef>
                        <a:spcAft>
                          <a:spcPts val="200"/>
                        </a:spcAft>
                        <a:tabLst>
                          <a:tab pos="252095" algn="l"/>
                          <a:tab pos="504190" algn="l"/>
                          <a:tab pos="756285" algn="l"/>
                        </a:tabLst>
                      </a:pPr>
                      <a:r>
                        <a:rPr lang="en-NZ" sz="1400" dirty="0">
                          <a:effectLst/>
                          <a:latin typeface="Arial"/>
                          <a:ea typeface="Times New Roman"/>
                        </a:rPr>
                        <a:t>Taranaki</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1432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2182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13.7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30.3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41676"/>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Hawkes Bay</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803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2188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35.8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248745"/>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Wanganui</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882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2043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14.0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32.3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740197"/>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Manawatu</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967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1733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13.3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33.0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507885"/>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Wairarapa</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979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1915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12.7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35.2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-6.9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934767"/>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Wellington</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1249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2065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12.8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31.1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297410"/>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Nelson</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970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2405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12.6</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36.3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-6.6</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88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597825"/>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Marlborough</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655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2409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12.9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-8.8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897443"/>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West Coast</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2875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1860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11.7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30.0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-3.4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54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893930"/>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Canterbury</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648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2100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12.1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41.6</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-7.1</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70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421386"/>
                  </a:ext>
                </a:extLst>
              </a:tr>
              <a:tr h="437030">
                <a:tc>
                  <a:txBody>
                    <a:bodyPr/>
                    <a:lstStyle/>
                    <a:p>
                      <a:pPr>
                        <a:spcBef>
                          <a:spcPts val="200"/>
                        </a:spcBef>
                        <a:spcAft>
                          <a:spcPts val="200"/>
                        </a:spcAft>
                        <a:tabLst>
                          <a:tab pos="252095" algn="l"/>
                          <a:tab pos="504190" algn="l"/>
                          <a:tab pos="756285" algn="l"/>
                        </a:tabLst>
                      </a:pPr>
                      <a:r>
                        <a:rPr lang="en-NZ" sz="1400">
                          <a:effectLst/>
                          <a:latin typeface="Arial"/>
                          <a:ea typeface="Times New Roman"/>
                        </a:rPr>
                        <a:t>South Canterbury / North Otago</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573</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1826</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11.2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37.2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-6.8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84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951306"/>
                  </a:ext>
                </a:extLst>
              </a:tr>
              <a:tr h="228644">
                <a:tc>
                  <a:txBody>
                    <a:bodyPr/>
                    <a:lstStyle/>
                    <a:p>
                      <a:pPr>
                        <a:spcBef>
                          <a:spcPts val="200"/>
                        </a:spcBef>
                        <a:spcAft>
                          <a:spcPts val="200"/>
                        </a:spcAft>
                        <a:tabLst>
                          <a:tab pos="252095" algn="l"/>
                          <a:tab pos="504190" algn="l"/>
                          <a:tab pos="756285" algn="l"/>
                        </a:tabLst>
                      </a:pPr>
                      <a:r>
                        <a:rPr lang="en-NZ" sz="1400">
                          <a:effectLst/>
                          <a:latin typeface="Arial"/>
                          <a:ea typeface="Times New Roman"/>
                        </a:rPr>
                        <a:t>Otago</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812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1585</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11.0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35.7</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-8.0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58</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951394"/>
                  </a:ext>
                </a:extLst>
              </a:tr>
              <a:tr h="238171">
                <a:tc>
                  <a:txBody>
                    <a:bodyPr/>
                    <a:lstStyle/>
                    <a:p>
                      <a:pPr>
                        <a:spcBef>
                          <a:spcPts val="200"/>
                        </a:spcBef>
                        <a:spcAft>
                          <a:spcPts val="200"/>
                        </a:spcAft>
                        <a:tabLst>
                          <a:tab pos="252095" algn="l"/>
                          <a:tab pos="504190" algn="l"/>
                          <a:tab pos="756285" algn="l"/>
                        </a:tabLst>
                      </a:pPr>
                      <a:r>
                        <a:rPr lang="en-NZ" sz="1400">
                          <a:effectLst/>
                          <a:latin typeface="Arial"/>
                          <a:ea typeface="Times New Roman"/>
                        </a:rPr>
                        <a:t>Southland</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1112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1614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9.9</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32.2</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a:effectLst/>
                          <a:latin typeface="Arial"/>
                          <a:ea typeface="Times New Roman"/>
                          <a:cs typeface="Times New Roman"/>
                        </a:rPr>
                        <a:t>-9.0</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tabLst>
                          <a:tab pos="252095" algn="l"/>
                          <a:tab pos="504190" algn="l"/>
                          <a:tab pos="756285" algn="l"/>
                        </a:tabLst>
                      </a:pPr>
                      <a:r>
                        <a:rPr lang="en-NZ" sz="1400" dirty="0">
                          <a:effectLst/>
                          <a:latin typeface="Arial"/>
                          <a:ea typeface="Times New Roman"/>
                          <a:cs typeface="Times New Roman"/>
                        </a:rPr>
                        <a:t>94</a:t>
                      </a:r>
                    </a:p>
                  </a:txBody>
                  <a:tcPr marL="62742" marR="627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330392"/>
                  </a:ext>
                </a:extLst>
              </a:tr>
            </a:tbl>
          </a:graphicData>
        </a:graphic>
      </p:graphicFrame>
      <p:sp>
        <p:nvSpPr>
          <p:cNvPr id="5" name="TextBox 4">
            <a:extLst>
              <a:ext uri="{FF2B5EF4-FFF2-40B4-BE49-F238E27FC236}">
                <a16:creationId xmlns:a16="http://schemas.microsoft.com/office/drawing/2014/main" id="{024D82E0-5C2D-F9D0-1F04-9A55FACDDD1C}"/>
              </a:ext>
            </a:extLst>
          </p:cNvPr>
          <p:cNvSpPr txBox="1"/>
          <p:nvPr/>
        </p:nvSpPr>
        <p:spPr>
          <a:xfrm>
            <a:off x="4581236" y="492220"/>
            <a:ext cx="2664691" cy="400110"/>
          </a:xfrm>
          <a:prstGeom prst="rect">
            <a:avLst/>
          </a:prstGeom>
          <a:noFill/>
        </p:spPr>
        <p:txBody>
          <a:bodyPr wrap="square" rtlCol="0">
            <a:spAutoFit/>
          </a:bodyPr>
          <a:lstStyle/>
          <a:p>
            <a:r>
              <a:rPr lang="en-NZ" sz="2000" b="1" dirty="0"/>
              <a:t>Climate Information</a:t>
            </a:r>
          </a:p>
        </p:txBody>
      </p:sp>
    </p:spTree>
    <p:extLst>
      <p:ext uri="{BB962C8B-B14F-4D97-AF65-F5344CB8AC3E}">
        <p14:creationId xmlns:p14="http://schemas.microsoft.com/office/powerpoint/2010/main" val="3579304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0955B-B270-FEBA-2643-8486286BB3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7114" y="643467"/>
            <a:ext cx="416437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1E3178F-A4CD-E707-47BB-53E8A4566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645594" y="643467"/>
            <a:ext cx="4514209" cy="5571066"/>
          </a:xfrm>
          <a:prstGeom prst="rect">
            <a:avLst/>
          </a:prstGeom>
          <a:noFill/>
        </p:spPr>
      </p:pic>
    </p:spTree>
    <p:extLst>
      <p:ext uri="{BB962C8B-B14F-4D97-AF65-F5344CB8AC3E}">
        <p14:creationId xmlns:p14="http://schemas.microsoft.com/office/powerpoint/2010/main" val="1204221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1C4A0D-616A-C277-303C-5E293C5CFCBB}"/>
              </a:ext>
            </a:extLst>
          </p:cNvPr>
          <p:cNvSpPr txBox="1"/>
          <p:nvPr/>
        </p:nvSpPr>
        <p:spPr>
          <a:xfrm>
            <a:off x="5311740" y="308761"/>
            <a:ext cx="2142005" cy="369332"/>
          </a:xfrm>
          <a:prstGeom prst="rect">
            <a:avLst/>
          </a:prstGeom>
          <a:noFill/>
        </p:spPr>
        <p:txBody>
          <a:bodyPr wrap="square" rtlCol="0">
            <a:spAutoFit/>
          </a:bodyPr>
          <a:lstStyle/>
          <a:p>
            <a:r>
              <a:rPr lang="en-NZ" dirty="0"/>
              <a:t>New Zealand soils</a:t>
            </a:r>
          </a:p>
        </p:txBody>
      </p:sp>
      <p:pic>
        <p:nvPicPr>
          <p:cNvPr id="3" name="Picture 2" descr="New Zealand soils map — Science Learning Hub">
            <a:extLst>
              <a:ext uri="{FF2B5EF4-FFF2-40B4-BE49-F238E27FC236}">
                <a16:creationId xmlns:a16="http://schemas.microsoft.com/office/drawing/2014/main" id="{4200C55C-998E-7FC3-F0FC-C920AC5B76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109" y="636656"/>
            <a:ext cx="8869365" cy="5912583"/>
          </a:xfrm>
          <a:prstGeom prst="rect">
            <a:avLst/>
          </a:prstGeom>
          <a:noFill/>
          <a:ln>
            <a:noFill/>
          </a:ln>
        </p:spPr>
      </p:pic>
    </p:spTree>
    <p:extLst>
      <p:ext uri="{BB962C8B-B14F-4D97-AF65-F5344CB8AC3E}">
        <p14:creationId xmlns:p14="http://schemas.microsoft.com/office/powerpoint/2010/main" val="160883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84FC-E63F-CC21-0AD8-D9214AC7E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C06FF-ABAC-944C-DDEE-DF24748AEC7B}"/>
              </a:ext>
            </a:extLst>
          </p:cNvPr>
          <p:cNvSpPr>
            <a:spLocks noGrp="1"/>
          </p:cNvSpPr>
          <p:nvPr>
            <p:ph type="title"/>
          </p:nvPr>
        </p:nvSpPr>
        <p:spPr>
          <a:xfrm>
            <a:off x="838200" y="557950"/>
            <a:ext cx="4373881" cy="1043051"/>
          </a:xfrm>
        </p:spPr>
        <p:txBody>
          <a:bodyPr>
            <a:normAutofit fontScale="90000"/>
          </a:bodyPr>
          <a:lstStyle/>
          <a:p>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Regions of New Zealand</a:t>
            </a:r>
            <a:br>
              <a:rPr lang="en-NZ" sz="4400" b="1" dirty="0">
                <a:effectLst/>
                <a:latin typeface="Aptos Display" panose="020B0004020202020204" pitchFamily="34" charset="0"/>
                <a:ea typeface="Times New Roman" panose="02020603050405020304" pitchFamily="18"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B666A759-2A39-145A-FC5D-F922A5549657}"/>
              </a:ext>
            </a:extLst>
          </p:cNvPr>
          <p:cNvSpPr>
            <a:spLocks noGrp="1"/>
          </p:cNvSpPr>
          <p:nvPr>
            <p:ph idx="1"/>
          </p:nvPr>
        </p:nvSpPr>
        <p:spPr>
          <a:xfrm>
            <a:off x="838200" y="1825625"/>
            <a:ext cx="3349752" cy="4351338"/>
          </a:xfrm>
        </p:spPr>
        <p:txBody>
          <a:bodyPr/>
          <a:lstStyle/>
          <a:p>
            <a:r>
              <a:rPr lang="en-NZ" dirty="0"/>
              <a:t>Draw an arrow matching the region with correct number</a:t>
            </a:r>
          </a:p>
        </p:txBody>
      </p:sp>
      <p:grpSp>
        <p:nvGrpSpPr>
          <p:cNvPr id="4" name="Group 3">
            <a:extLst>
              <a:ext uri="{FF2B5EF4-FFF2-40B4-BE49-F238E27FC236}">
                <a16:creationId xmlns:a16="http://schemas.microsoft.com/office/drawing/2014/main" id="{A81AB791-E679-3F6A-C82A-13B3321A3628}"/>
              </a:ext>
            </a:extLst>
          </p:cNvPr>
          <p:cNvGrpSpPr>
            <a:grpSpLocks/>
          </p:cNvGrpSpPr>
          <p:nvPr/>
        </p:nvGrpSpPr>
        <p:grpSpPr bwMode="auto">
          <a:xfrm>
            <a:off x="4945627" y="1055351"/>
            <a:ext cx="5295873" cy="5784754"/>
            <a:chOff x="437" y="2079"/>
            <a:chExt cx="11296" cy="10560"/>
          </a:xfrm>
        </p:grpSpPr>
        <p:pic>
          <p:nvPicPr>
            <p:cNvPr id="5" name="Picture 4">
              <a:extLst>
                <a:ext uri="{FF2B5EF4-FFF2-40B4-BE49-F238E27FC236}">
                  <a16:creationId xmlns:a16="http://schemas.microsoft.com/office/drawing/2014/main" id="{5806187F-127B-2DAE-A1AC-9155443A1A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 y="2079"/>
              <a:ext cx="7843" cy="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2ADD0AFB-C314-480A-091F-C1469E07680B}"/>
                </a:ext>
              </a:extLst>
            </p:cNvPr>
            <p:cNvSpPr txBox="1">
              <a:spLocks noChangeArrowheads="1"/>
            </p:cNvSpPr>
            <p:nvPr/>
          </p:nvSpPr>
          <p:spPr bwMode="auto">
            <a:xfrm>
              <a:off x="8154" y="2079"/>
              <a:ext cx="3579" cy="105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Northland</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Auckland</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Waikato</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Bay Of Plenty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Gisborne / East Coast</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Hawkes Bay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Taranaki</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Whanganui</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Manawatu</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Wairarapa</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Wellington</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Nelson</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Marlborough</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West Coast</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Canterbury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South Canterbury</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Otago</a:t>
              </a:r>
              <a:endParaRPr lang="en-NZ" sz="1200" dirty="0">
                <a:effectLst/>
                <a:latin typeface="Geneva"/>
                <a:ea typeface="Times New Roman" panose="02020603050405020304" pitchFamily="18" charset="0"/>
                <a:cs typeface="Times New Roman" panose="02020603050405020304" pitchFamily="18" charset="0"/>
              </a:endParaRPr>
            </a:p>
            <a:p>
              <a:pPr marL="228600" indent="-228600">
                <a:lnSpc>
                  <a:spcPct val="150000"/>
                </a:lnSpc>
                <a:tabLst>
                  <a:tab pos="2286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Southland</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r>
                <a:rPr lang="en-US" sz="1200" dirty="0">
                  <a:effectLst/>
                  <a:latin typeface="Geneva"/>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a:p>
              <a:pPr>
                <a:lnSpc>
                  <a:spcPct val="150000"/>
                </a:lnSpc>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dirty="0">
                <a:effectLst/>
                <a:latin typeface="Geneva"/>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92272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2576</TotalTime>
  <Words>1123</Words>
  <Application>Microsoft Office PowerPoint</Application>
  <PresentationFormat>Widescreen</PresentationFormat>
  <Paragraphs>302</Paragraphs>
  <Slides>30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Display</vt:lpstr>
      <vt:lpstr>Arial</vt:lpstr>
      <vt:lpstr>Calibri</vt:lpstr>
      <vt:lpstr>Geneva</vt:lpstr>
      <vt:lpstr>Symbol</vt:lpstr>
      <vt:lpstr>Office Theme</vt:lpstr>
      <vt:lpstr>PowerPoint Presentation</vt:lpstr>
      <vt:lpstr>Reasons why New Zealand is good at primary production</vt:lpstr>
      <vt:lpstr>Factors that influence the location of primary production systems</vt:lpstr>
      <vt:lpstr>PowerPoint Presentation</vt:lpstr>
      <vt:lpstr>PowerPoint Presentation</vt:lpstr>
      <vt:lpstr>PowerPoint Presentation</vt:lpstr>
      <vt:lpstr>PowerPoint Presentation</vt:lpstr>
      <vt:lpstr>PowerPoint Presentation</vt:lpstr>
      <vt:lpstr>Regions of New Zealand </vt:lpstr>
      <vt:lpstr>Regions of New Zealand</vt:lpstr>
      <vt:lpstr>Location of Primary Production </vt:lpstr>
      <vt:lpstr>Dairy Farming</vt:lpstr>
      <vt:lpstr>Intensive dairy farming </vt:lpstr>
      <vt:lpstr>Sheep &amp; Beef Faming  Systems </vt:lpstr>
      <vt:lpstr>PowerPoint Presentation</vt:lpstr>
      <vt:lpstr>Arable farming</vt:lpstr>
      <vt:lpstr>Arable crops</vt:lpstr>
      <vt:lpstr>Horticulture</vt:lpstr>
      <vt:lpstr>Kiwifruit</vt:lpstr>
      <vt:lpstr>Pipfruit:- apples &amp; pears </vt:lpstr>
      <vt:lpstr>Commercial Vegetable Production</vt:lpstr>
      <vt:lpstr>PowerPoint Presentation</vt:lpstr>
      <vt:lpstr>Viticulture Growing grape for wine</vt:lpstr>
      <vt:lpstr>     41, 806 hectares of vines are planted in New Zealand </vt:lpstr>
      <vt:lpstr>PowerPoint Presentation</vt:lpstr>
      <vt:lpstr>Forestry</vt:lpstr>
      <vt:lpstr>PowerPoint Presentation</vt:lpstr>
      <vt:lpstr>Aquiculture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38</cp:revision>
  <dcterms:created xsi:type="dcterms:W3CDTF">2024-08-15T20:31:10Z</dcterms:created>
  <dcterms:modified xsi:type="dcterms:W3CDTF">2025-01-13T00:17:58Z</dcterms:modified>
</cp:coreProperties>
</file>