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5"/>
  </p:notesMasterIdLst>
  <p:handoutMasterIdLst>
    <p:handoutMasterId r:id="rId86"/>
  </p:handoutMasterIdLst>
  <p:sldIdLst>
    <p:sldId id="256" r:id="rId2"/>
    <p:sldId id="257" r:id="rId3"/>
    <p:sldId id="263" r:id="rId4"/>
    <p:sldId id="261" r:id="rId5"/>
    <p:sldId id="262" r:id="rId6"/>
    <p:sldId id="258" r:id="rId7"/>
    <p:sldId id="303" r:id="rId8"/>
    <p:sldId id="302" r:id="rId9"/>
    <p:sldId id="304" r:id="rId10"/>
    <p:sldId id="259" r:id="rId11"/>
    <p:sldId id="306" r:id="rId12"/>
    <p:sldId id="298" r:id="rId13"/>
    <p:sldId id="314" r:id="rId14"/>
    <p:sldId id="260" r:id="rId15"/>
    <p:sldId id="264" r:id="rId16"/>
    <p:sldId id="265" r:id="rId17"/>
    <p:sldId id="267" r:id="rId18"/>
    <p:sldId id="282" r:id="rId19"/>
    <p:sldId id="270" r:id="rId20"/>
    <p:sldId id="271" r:id="rId21"/>
    <p:sldId id="272" r:id="rId22"/>
    <p:sldId id="290" r:id="rId23"/>
    <p:sldId id="266" r:id="rId24"/>
    <p:sldId id="336" r:id="rId25"/>
    <p:sldId id="309" r:id="rId26"/>
    <p:sldId id="292" r:id="rId27"/>
    <p:sldId id="274" r:id="rId28"/>
    <p:sldId id="277" r:id="rId29"/>
    <p:sldId id="278" r:id="rId30"/>
    <p:sldId id="279" r:id="rId31"/>
    <p:sldId id="280" r:id="rId32"/>
    <p:sldId id="283" r:id="rId33"/>
    <p:sldId id="297" r:id="rId34"/>
    <p:sldId id="281" r:id="rId35"/>
    <p:sldId id="273" r:id="rId36"/>
    <p:sldId id="291" r:id="rId37"/>
    <p:sldId id="299" r:id="rId38"/>
    <p:sldId id="300" r:id="rId39"/>
    <p:sldId id="301" r:id="rId40"/>
    <p:sldId id="308" r:id="rId41"/>
    <p:sldId id="310" r:id="rId42"/>
    <p:sldId id="322" r:id="rId43"/>
    <p:sldId id="315" r:id="rId44"/>
    <p:sldId id="317" r:id="rId45"/>
    <p:sldId id="316" r:id="rId46"/>
    <p:sldId id="319" r:id="rId47"/>
    <p:sldId id="318" r:id="rId48"/>
    <p:sldId id="348" r:id="rId49"/>
    <p:sldId id="349" r:id="rId50"/>
    <p:sldId id="350" r:id="rId51"/>
    <p:sldId id="351" r:id="rId52"/>
    <p:sldId id="352" r:id="rId53"/>
    <p:sldId id="353" r:id="rId54"/>
    <p:sldId id="354" r:id="rId55"/>
    <p:sldId id="355" r:id="rId56"/>
    <p:sldId id="356" r:id="rId57"/>
    <p:sldId id="323" r:id="rId58"/>
    <p:sldId id="320" r:id="rId59"/>
    <p:sldId id="321" r:id="rId60"/>
    <p:sldId id="311" r:id="rId61"/>
    <p:sldId id="324" r:id="rId62"/>
    <p:sldId id="325" r:id="rId63"/>
    <p:sldId id="326" r:id="rId64"/>
    <p:sldId id="327" r:id="rId65"/>
    <p:sldId id="329" r:id="rId66"/>
    <p:sldId id="328" r:id="rId67"/>
    <p:sldId id="330" r:id="rId68"/>
    <p:sldId id="331" r:id="rId69"/>
    <p:sldId id="332" r:id="rId70"/>
    <p:sldId id="334" r:id="rId71"/>
    <p:sldId id="333" r:id="rId72"/>
    <p:sldId id="335" r:id="rId73"/>
    <p:sldId id="337" r:id="rId74"/>
    <p:sldId id="339" r:id="rId75"/>
    <p:sldId id="338" r:id="rId76"/>
    <p:sldId id="340" r:id="rId77"/>
    <p:sldId id="341" r:id="rId78"/>
    <p:sldId id="342" r:id="rId79"/>
    <p:sldId id="343" r:id="rId80"/>
    <p:sldId id="344" r:id="rId81"/>
    <p:sldId id="345" r:id="rId82"/>
    <p:sldId id="346" r:id="rId83"/>
    <p:sldId id="347" r:id="rId84"/>
  </p:sldIdLst>
  <p:sldSz cx="12192000" cy="6858000"/>
  <p:notesSz cx="6811963" cy="9942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80969" autoAdjust="0"/>
  </p:normalViewPr>
  <p:slideViewPr>
    <p:cSldViewPr snapToGrid="0">
      <p:cViewPr varScale="1">
        <p:scale>
          <a:sx n="55" d="100"/>
          <a:sy n="55" d="100"/>
        </p:scale>
        <p:origin x="924" y="66"/>
      </p:cViewPr>
      <p:guideLst/>
    </p:cSldViewPr>
  </p:slideViewPr>
  <p:outlineViewPr>
    <p:cViewPr>
      <p:scale>
        <a:sx n="33" d="100"/>
        <a:sy n="33" d="100"/>
      </p:scale>
      <p:origin x="0" y="-13314"/>
    </p:cViewPr>
  </p:outlineViewPr>
  <p:notesTextViewPr>
    <p:cViewPr>
      <p:scale>
        <a:sx n="1" d="1"/>
        <a:sy n="1" d="1"/>
      </p:scale>
      <p:origin x="0" y="0"/>
    </p:cViewPr>
  </p:notesTextViewPr>
  <p:sorterViewPr>
    <p:cViewPr>
      <p:scale>
        <a:sx n="70" d="100"/>
        <a:sy n="70" d="100"/>
      </p:scale>
      <p:origin x="0" y="-9624"/>
    </p:cViewPr>
  </p:sorterViewPr>
  <p:notesViewPr>
    <p:cSldViewPr snapToGrid="0">
      <p:cViewPr varScale="1">
        <p:scale>
          <a:sx n="50" d="100"/>
          <a:sy n="50" d="100"/>
        </p:scale>
        <p:origin x="2892" y="4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58536" y="0"/>
            <a:ext cx="2951851" cy="498852"/>
          </a:xfrm>
          <a:prstGeom prst="rect">
            <a:avLst/>
          </a:prstGeom>
        </p:spPr>
        <p:txBody>
          <a:bodyPr vert="horz" lIns="91440" tIns="45720" rIns="91440" bIns="45720" rtlCol="0"/>
          <a:lstStyle>
            <a:lvl1pPr algn="r">
              <a:defRPr sz="1200"/>
            </a:lvl1pPr>
          </a:lstStyle>
          <a:p>
            <a:fld id="{6C713A70-E29D-41A6-AFB8-CF20F3C1FC00}" type="datetimeFigureOut">
              <a:rPr lang="en-NZ" smtClean="0"/>
              <a:t>15/02/2016</a:t>
            </a:fld>
            <a:endParaRPr lang="en-NZ"/>
          </a:p>
        </p:txBody>
      </p:sp>
      <p:sp>
        <p:nvSpPr>
          <p:cNvPr id="4" name="Footer Placeholder 3"/>
          <p:cNvSpPr>
            <a:spLocks noGrp="1"/>
          </p:cNvSpPr>
          <p:nvPr>
            <p:ph type="ftr" sz="quarter" idx="2"/>
          </p:nvPr>
        </p:nvSpPr>
        <p:spPr>
          <a:xfrm>
            <a:off x="0" y="9443662"/>
            <a:ext cx="2951851" cy="498851"/>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58536" y="9443662"/>
            <a:ext cx="2951851" cy="498851"/>
          </a:xfrm>
          <a:prstGeom prst="rect">
            <a:avLst/>
          </a:prstGeom>
        </p:spPr>
        <p:txBody>
          <a:bodyPr vert="horz" lIns="91440" tIns="45720" rIns="91440" bIns="45720" rtlCol="0" anchor="b"/>
          <a:lstStyle>
            <a:lvl1pPr algn="r">
              <a:defRPr sz="1200"/>
            </a:lvl1pPr>
          </a:lstStyle>
          <a:p>
            <a:fld id="{4B0755E3-7057-4EB6-BA18-D30052BEC15E}" type="slidenum">
              <a:rPr lang="en-NZ" smtClean="0"/>
              <a:t>‹#›</a:t>
            </a:fld>
            <a:endParaRPr lang="en-NZ"/>
          </a:p>
        </p:txBody>
      </p:sp>
    </p:spTree>
    <p:extLst>
      <p:ext uri="{BB962C8B-B14F-4D97-AF65-F5344CB8AC3E}">
        <p14:creationId xmlns:p14="http://schemas.microsoft.com/office/powerpoint/2010/main" val="1437161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851" cy="498852"/>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58536" y="0"/>
            <a:ext cx="2951851" cy="498852"/>
          </a:xfrm>
          <a:prstGeom prst="rect">
            <a:avLst/>
          </a:prstGeom>
        </p:spPr>
        <p:txBody>
          <a:bodyPr vert="horz" lIns="91440" tIns="45720" rIns="91440" bIns="45720" rtlCol="0"/>
          <a:lstStyle>
            <a:lvl1pPr algn="r">
              <a:defRPr sz="1200"/>
            </a:lvl1pPr>
          </a:lstStyle>
          <a:p>
            <a:fld id="{ABF2BC10-4CB3-4D4B-9E5C-467E63CFD453}" type="datetimeFigureOut">
              <a:rPr lang="en-NZ" smtClean="0"/>
              <a:t>15/02/2016</a:t>
            </a:fld>
            <a:endParaRPr lang="en-NZ"/>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1197" y="4784835"/>
            <a:ext cx="5449570" cy="391486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3FB94BF2-1DE9-4922-811C-0332B097D387}" type="slidenum">
              <a:rPr lang="en-NZ" smtClean="0"/>
              <a:t>‹#›</a:t>
            </a:fld>
            <a:endParaRPr lang="en-NZ"/>
          </a:p>
        </p:txBody>
      </p:sp>
    </p:spTree>
    <p:extLst>
      <p:ext uri="{BB962C8B-B14F-4D97-AF65-F5344CB8AC3E}">
        <p14:creationId xmlns:p14="http://schemas.microsoft.com/office/powerpoint/2010/main" val="3700970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Kiwis Play Cricket On Flat Green Surfaces </a:t>
            </a:r>
            <a:endParaRPr lang="en-NZ" dirty="0"/>
          </a:p>
        </p:txBody>
      </p:sp>
      <p:sp>
        <p:nvSpPr>
          <p:cNvPr id="4" name="Slide Number Placeholder 3"/>
          <p:cNvSpPr>
            <a:spLocks noGrp="1"/>
          </p:cNvSpPr>
          <p:nvPr>
            <p:ph type="sldNum" sz="quarter" idx="10"/>
          </p:nvPr>
        </p:nvSpPr>
        <p:spPr/>
        <p:txBody>
          <a:bodyPr/>
          <a:lstStyle/>
          <a:p>
            <a:fld id="{3FB94BF2-1DE9-4922-811C-0332B097D387}" type="slidenum">
              <a:rPr lang="en-NZ" smtClean="0"/>
              <a:t>14</a:t>
            </a:fld>
            <a:endParaRPr lang="en-NZ"/>
          </a:p>
        </p:txBody>
      </p:sp>
    </p:spTree>
    <p:extLst>
      <p:ext uri="{BB962C8B-B14F-4D97-AF65-F5344CB8AC3E}">
        <p14:creationId xmlns:p14="http://schemas.microsoft.com/office/powerpoint/2010/main" val="2956098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8. = D</a:t>
            </a:r>
          </a:p>
          <a:p>
            <a:r>
              <a:rPr lang="en-NZ" dirty="0" smtClean="0"/>
              <a:t>9.</a:t>
            </a:r>
            <a:r>
              <a:rPr lang="en-NZ" baseline="0" dirty="0" smtClean="0"/>
              <a:t> = B</a:t>
            </a:r>
          </a:p>
          <a:p>
            <a:pPr marL="0" marR="0" lvl="0" indent="0" algn="l" defTabSz="914400" rtl="0" eaLnBrk="1" fontAlgn="auto" latinLnBrk="0" hangingPunct="1">
              <a:lnSpc>
                <a:spcPct val="100000"/>
              </a:lnSpc>
              <a:spcBef>
                <a:spcPts val="0"/>
              </a:spcBef>
              <a:spcAft>
                <a:spcPts val="0"/>
              </a:spcAft>
              <a:buClrTx/>
              <a:buSzTx/>
              <a:buFontTx/>
              <a:buNone/>
              <a:tabLst/>
              <a:defRPr/>
            </a:pPr>
            <a:r>
              <a:rPr lang="en-NZ" baseline="0" dirty="0" smtClean="0"/>
              <a:t>10. R</a:t>
            </a:r>
            <a:r>
              <a:rPr lang="en-NZ" dirty="0" smtClean="0"/>
              <a:t>yegrass =</a:t>
            </a:r>
            <a:r>
              <a:rPr lang="en-NZ" baseline="0" dirty="0" smtClean="0"/>
              <a:t> </a:t>
            </a:r>
            <a:r>
              <a:rPr lang="en-NZ" sz="1200" b="0" i="1" kern="1200" dirty="0" err="1" smtClean="0">
                <a:solidFill>
                  <a:schemeClr val="tx1"/>
                </a:solidFill>
                <a:effectLst/>
                <a:latin typeface="+mn-lt"/>
                <a:ea typeface="+mn-ea"/>
                <a:cs typeface="+mn-cs"/>
              </a:rPr>
              <a:t>Lolium</a:t>
            </a:r>
            <a:r>
              <a:rPr lang="en-NZ" sz="1200" b="0" i="1" kern="1200" dirty="0" smtClean="0">
                <a:solidFill>
                  <a:schemeClr val="tx1"/>
                </a:solidFill>
                <a:effectLst/>
                <a:latin typeface="+mn-lt"/>
                <a:ea typeface="+mn-ea"/>
                <a:cs typeface="+mn-cs"/>
              </a:rPr>
              <a:t> </a:t>
            </a:r>
            <a:r>
              <a:rPr lang="en-NZ" sz="1200" b="0" i="1" kern="1200" dirty="0" err="1" smtClean="0">
                <a:solidFill>
                  <a:schemeClr val="tx1"/>
                </a:solidFill>
                <a:effectLst/>
                <a:latin typeface="+mn-lt"/>
                <a:ea typeface="+mn-ea"/>
                <a:cs typeface="+mn-cs"/>
              </a:rPr>
              <a:t>perenne</a:t>
            </a:r>
            <a:r>
              <a:rPr lang="en-NZ" sz="1200" b="0" i="1" kern="1200" dirty="0" smtClean="0">
                <a:solidFill>
                  <a:schemeClr val="tx1"/>
                </a:solidFill>
                <a:effectLst/>
                <a:latin typeface="+mn-lt"/>
                <a:ea typeface="+mn-ea"/>
                <a:cs typeface="+mn-cs"/>
              </a:rPr>
              <a:t>;</a:t>
            </a:r>
            <a:r>
              <a:rPr lang="en-NZ" dirty="0" smtClean="0"/>
              <a:t> fescue - </a:t>
            </a:r>
            <a:r>
              <a:rPr lang="en-NZ" sz="1200" b="0" i="1" kern="1200" dirty="0" err="1" smtClean="0">
                <a:solidFill>
                  <a:schemeClr val="tx1"/>
                </a:solidFill>
                <a:effectLst/>
                <a:latin typeface="+mn-lt"/>
                <a:ea typeface="+mn-ea"/>
                <a:cs typeface="+mn-cs"/>
              </a:rPr>
              <a:t>Festuca</a:t>
            </a:r>
            <a:r>
              <a:rPr lang="en-NZ" sz="1200" b="0" i="1" kern="1200" dirty="0" smtClean="0">
                <a:solidFill>
                  <a:schemeClr val="tx1"/>
                </a:solidFill>
                <a:effectLst/>
                <a:latin typeface="+mn-lt"/>
                <a:ea typeface="+mn-ea"/>
                <a:cs typeface="+mn-cs"/>
              </a:rPr>
              <a:t> </a:t>
            </a:r>
            <a:r>
              <a:rPr lang="en-NZ" sz="1200" b="0" i="1" kern="1200" dirty="0" err="1" smtClean="0">
                <a:solidFill>
                  <a:schemeClr val="tx1"/>
                </a:solidFill>
                <a:effectLst/>
                <a:latin typeface="+mn-lt"/>
                <a:ea typeface="+mn-ea"/>
                <a:cs typeface="+mn-cs"/>
              </a:rPr>
              <a:t>arundinacea</a:t>
            </a:r>
            <a:r>
              <a:rPr lang="en-NZ" sz="1200" b="0" kern="1200" dirty="0" smtClean="0">
                <a:solidFill>
                  <a:schemeClr val="tx1"/>
                </a:solidFill>
                <a:effectLst/>
                <a:latin typeface="+mn-lt"/>
                <a:ea typeface="+mn-ea"/>
                <a:cs typeface="+mn-cs"/>
              </a:rPr>
              <a:t>;</a:t>
            </a:r>
            <a:r>
              <a:rPr lang="en-NZ" dirty="0" smtClean="0"/>
              <a:t> cocksfoot - </a:t>
            </a:r>
            <a:r>
              <a:rPr lang="en-NZ" altLang="en-US" i="1" dirty="0" err="1" smtClean="0"/>
              <a:t>Dactylis</a:t>
            </a:r>
            <a:r>
              <a:rPr lang="en-NZ" altLang="en-US" i="1" dirty="0" smtClean="0"/>
              <a:t> </a:t>
            </a:r>
            <a:r>
              <a:rPr lang="en-NZ" altLang="en-US" i="1" dirty="0" err="1" smtClean="0"/>
              <a:t>glomerata</a:t>
            </a:r>
            <a:r>
              <a:rPr lang="en-NZ" altLang="en-US" i="1" dirty="0" smtClean="0"/>
              <a:t>;</a:t>
            </a:r>
            <a:r>
              <a:rPr lang="en-NZ" dirty="0" smtClean="0"/>
              <a:t> timothy - </a:t>
            </a:r>
            <a:r>
              <a:rPr lang="en-NZ" sz="1200" i="1" kern="1200" dirty="0" err="1" smtClean="0">
                <a:solidFill>
                  <a:schemeClr val="tx1"/>
                </a:solidFill>
                <a:effectLst/>
                <a:latin typeface="+mn-lt"/>
                <a:ea typeface="+mn-ea"/>
                <a:cs typeface="+mn-cs"/>
              </a:rPr>
              <a:t>Phleum</a:t>
            </a:r>
            <a:r>
              <a:rPr lang="en-NZ" sz="1200" i="1" kern="1200" dirty="0" smtClean="0">
                <a:solidFill>
                  <a:schemeClr val="tx1"/>
                </a:solidFill>
                <a:effectLst/>
                <a:latin typeface="+mn-lt"/>
                <a:ea typeface="+mn-ea"/>
                <a:cs typeface="+mn-cs"/>
              </a:rPr>
              <a:t> </a:t>
            </a:r>
            <a:r>
              <a:rPr lang="en-NZ" sz="1200" i="1" kern="1200" dirty="0" err="1" smtClean="0">
                <a:solidFill>
                  <a:schemeClr val="tx1"/>
                </a:solidFill>
                <a:effectLst/>
                <a:latin typeface="+mn-lt"/>
                <a:ea typeface="+mn-ea"/>
                <a:cs typeface="+mn-cs"/>
              </a:rPr>
              <a:t>pratense</a:t>
            </a:r>
            <a:r>
              <a:rPr lang="en-NZ" sz="1200" i="1" kern="1200" dirty="0" smtClean="0">
                <a:solidFill>
                  <a:schemeClr val="tx1"/>
                </a:solidFill>
                <a:effectLst/>
                <a:latin typeface="+mn-lt"/>
                <a:ea typeface="+mn-ea"/>
                <a:cs typeface="+mn-cs"/>
              </a:rPr>
              <a:t>;</a:t>
            </a:r>
            <a:r>
              <a:rPr lang="en-NZ" dirty="0" smtClean="0"/>
              <a:t> white clover - </a:t>
            </a:r>
            <a:r>
              <a:rPr lang="en-NZ" sz="1200" i="1" kern="1200" dirty="0" err="1" smtClean="0">
                <a:solidFill>
                  <a:schemeClr val="tx1"/>
                </a:solidFill>
                <a:effectLst/>
                <a:latin typeface="+mn-lt"/>
                <a:ea typeface="+mn-ea"/>
                <a:cs typeface="+mn-cs"/>
              </a:rPr>
              <a:t>Trifolium</a:t>
            </a:r>
            <a:r>
              <a:rPr lang="en-NZ" sz="1200" i="1" kern="1200" dirty="0" smtClean="0">
                <a:solidFill>
                  <a:schemeClr val="tx1"/>
                </a:solidFill>
                <a:effectLst/>
                <a:latin typeface="+mn-lt"/>
                <a:ea typeface="+mn-ea"/>
                <a:cs typeface="+mn-cs"/>
              </a:rPr>
              <a:t> </a:t>
            </a:r>
            <a:r>
              <a:rPr lang="en-NZ" sz="1200" i="1" kern="1200" dirty="0" err="1" smtClean="0">
                <a:solidFill>
                  <a:schemeClr val="tx1"/>
                </a:solidFill>
                <a:effectLst/>
                <a:latin typeface="+mn-lt"/>
                <a:ea typeface="+mn-ea"/>
                <a:cs typeface="+mn-cs"/>
              </a:rPr>
              <a:t>repens</a:t>
            </a:r>
            <a:r>
              <a:rPr lang="en-NZ" sz="1200" kern="1200" dirty="0" smtClean="0">
                <a:solidFill>
                  <a:schemeClr val="tx1"/>
                </a:solidFill>
                <a:effectLst/>
                <a:latin typeface="+mn-lt"/>
                <a:ea typeface="+mn-ea"/>
                <a:cs typeface="+mn-cs"/>
              </a:rPr>
              <a:t>;</a:t>
            </a:r>
            <a:r>
              <a:rPr lang="en-NZ" dirty="0" smtClean="0"/>
              <a:t> Lucerne - </a:t>
            </a:r>
            <a:r>
              <a:rPr lang="en-NZ" sz="1200" i="1" kern="1200" dirty="0" err="1" smtClean="0">
                <a:solidFill>
                  <a:schemeClr val="tx1"/>
                </a:solidFill>
                <a:effectLst/>
                <a:latin typeface="+mn-lt"/>
                <a:ea typeface="+mn-ea"/>
                <a:cs typeface="+mn-cs"/>
              </a:rPr>
              <a:t>Medicago</a:t>
            </a:r>
            <a:r>
              <a:rPr lang="en-NZ" sz="1200" i="1" kern="1200" dirty="0" smtClean="0">
                <a:solidFill>
                  <a:schemeClr val="tx1"/>
                </a:solidFill>
                <a:effectLst/>
                <a:latin typeface="+mn-lt"/>
                <a:ea typeface="+mn-ea"/>
                <a:cs typeface="+mn-cs"/>
              </a:rPr>
              <a:t> </a:t>
            </a:r>
            <a:r>
              <a:rPr lang="en-NZ" sz="1200" i="1" kern="1200" dirty="0" err="1" smtClean="0">
                <a:solidFill>
                  <a:schemeClr val="tx1"/>
                </a:solidFill>
                <a:effectLst/>
                <a:latin typeface="+mn-lt"/>
                <a:ea typeface="+mn-ea"/>
                <a:cs typeface="+mn-cs"/>
              </a:rPr>
              <a:t>sativa</a:t>
            </a:r>
            <a:r>
              <a:rPr lang="en-NZ" sz="1200" kern="1200" dirty="0" smtClean="0">
                <a:solidFill>
                  <a:schemeClr val="tx1"/>
                </a:solidFill>
                <a:effectLst/>
                <a:latin typeface="+mn-lt"/>
                <a:ea typeface="+mn-ea"/>
                <a:cs typeface="+mn-cs"/>
              </a:rPr>
              <a:t>;</a:t>
            </a:r>
            <a:r>
              <a:rPr lang="en-NZ" dirty="0" smtClean="0"/>
              <a:t> lotus - </a:t>
            </a:r>
            <a:r>
              <a:rPr lang="en-NZ" sz="1200" b="0" i="1" kern="1200" dirty="0" smtClean="0">
                <a:solidFill>
                  <a:schemeClr val="tx1"/>
                </a:solidFill>
                <a:effectLst/>
                <a:latin typeface="+mn-lt"/>
                <a:ea typeface="+mn-ea"/>
                <a:cs typeface="+mn-cs"/>
              </a:rPr>
              <a:t>Lotus</a:t>
            </a:r>
            <a:r>
              <a:rPr lang="en-NZ" sz="1200" b="0" kern="1200" dirty="0" smtClean="0">
                <a:solidFill>
                  <a:schemeClr val="tx1"/>
                </a:solidFill>
                <a:effectLst/>
                <a:latin typeface="+mn-lt"/>
                <a:ea typeface="+mn-ea"/>
                <a:cs typeface="+mn-cs"/>
              </a:rPr>
              <a:t> </a:t>
            </a:r>
            <a:r>
              <a:rPr lang="en-NZ" sz="1200" b="0" kern="1200" dirty="0" err="1" smtClean="0">
                <a:solidFill>
                  <a:schemeClr val="tx1"/>
                </a:solidFill>
                <a:effectLst/>
                <a:latin typeface="+mn-lt"/>
                <a:ea typeface="+mn-ea"/>
                <a:cs typeface="+mn-cs"/>
              </a:rPr>
              <a:t>uliginosus</a:t>
            </a:r>
            <a:r>
              <a:rPr lang="en-NZ" sz="1200" b="0" kern="1200" dirty="0" smtClean="0">
                <a:solidFill>
                  <a:schemeClr val="tx1"/>
                </a:solidFill>
                <a:effectLst/>
                <a:latin typeface="+mn-lt"/>
                <a:ea typeface="+mn-ea"/>
                <a:cs typeface="+mn-cs"/>
              </a:rPr>
              <a:t>; </a:t>
            </a:r>
            <a:r>
              <a:rPr lang="en-NZ" dirty="0" smtClean="0"/>
              <a:t>kale - </a:t>
            </a:r>
            <a:r>
              <a:rPr lang="en-NZ" sz="1200" i="1" kern="1200" dirty="0" smtClean="0">
                <a:solidFill>
                  <a:schemeClr val="tx1"/>
                </a:solidFill>
                <a:effectLst/>
                <a:latin typeface="+mn-lt"/>
                <a:ea typeface="+mn-ea"/>
                <a:cs typeface="+mn-cs"/>
              </a:rPr>
              <a:t>Brassica </a:t>
            </a:r>
            <a:r>
              <a:rPr lang="en-NZ" sz="1200" i="1" kern="1200" dirty="0" err="1" smtClean="0">
                <a:solidFill>
                  <a:schemeClr val="tx1"/>
                </a:solidFill>
                <a:effectLst/>
                <a:latin typeface="+mn-lt"/>
                <a:ea typeface="+mn-ea"/>
                <a:cs typeface="+mn-cs"/>
              </a:rPr>
              <a:t>oleracea</a:t>
            </a:r>
            <a:r>
              <a:rPr lang="en-NZ" sz="1200" i="1" kern="1200" dirty="0" smtClean="0">
                <a:solidFill>
                  <a:schemeClr val="tx1"/>
                </a:solidFill>
                <a:effectLst/>
                <a:latin typeface="+mn-lt"/>
                <a:ea typeface="+mn-ea"/>
                <a:cs typeface="+mn-cs"/>
              </a:rPr>
              <a:t> var. </a:t>
            </a:r>
            <a:r>
              <a:rPr lang="en-NZ" sz="1200" i="1" kern="1200" dirty="0" err="1" smtClean="0">
                <a:solidFill>
                  <a:schemeClr val="tx1"/>
                </a:solidFill>
                <a:effectLst/>
                <a:latin typeface="+mn-lt"/>
                <a:ea typeface="+mn-ea"/>
                <a:cs typeface="+mn-cs"/>
              </a:rPr>
              <a:t>sabellica</a:t>
            </a:r>
            <a:r>
              <a:rPr lang="en-NZ" sz="1200" i="0" kern="1200" dirty="0" smtClean="0">
                <a:solidFill>
                  <a:schemeClr val="tx1"/>
                </a:solidFill>
                <a:effectLst/>
                <a:latin typeface="+mn-lt"/>
                <a:ea typeface="+mn-ea"/>
                <a:cs typeface="+mn-cs"/>
              </a:rPr>
              <a:t>;</a:t>
            </a:r>
            <a:r>
              <a:rPr lang="en-NZ" dirty="0" smtClean="0"/>
              <a:t> Chou </a:t>
            </a:r>
            <a:r>
              <a:rPr lang="en-NZ" dirty="0" err="1" smtClean="0"/>
              <a:t>Moellier</a:t>
            </a:r>
            <a:r>
              <a:rPr lang="en-NZ" dirty="0" smtClean="0"/>
              <a:t> - </a:t>
            </a:r>
            <a:r>
              <a:rPr lang="en-NZ" sz="1200" b="0" i="1" kern="1200" dirty="0" smtClean="0">
                <a:solidFill>
                  <a:schemeClr val="tx1"/>
                </a:solidFill>
                <a:effectLst/>
                <a:latin typeface="+mn-lt"/>
                <a:ea typeface="+mn-ea"/>
                <a:cs typeface="+mn-cs"/>
              </a:rPr>
              <a:t>Brassica </a:t>
            </a:r>
            <a:r>
              <a:rPr lang="en-NZ" sz="1200" b="0" i="0" kern="1200" dirty="0" err="1" smtClean="0">
                <a:solidFill>
                  <a:schemeClr val="tx1"/>
                </a:solidFill>
                <a:effectLst/>
                <a:latin typeface="+mn-lt"/>
                <a:ea typeface="+mn-ea"/>
                <a:cs typeface="+mn-cs"/>
              </a:rPr>
              <a:t>oleracea</a:t>
            </a:r>
            <a:r>
              <a:rPr lang="en-NZ" sz="1200" b="0" i="0" kern="1200" dirty="0" smtClean="0">
                <a:solidFill>
                  <a:schemeClr val="tx1"/>
                </a:solidFill>
                <a:effectLst/>
                <a:latin typeface="+mn-lt"/>
                <a:ea typeface="+mn-ea"/>
                <a:cs typeface="+mn-cs"/>
              </a:rPr>
              <a:t> ssp. </a:t>
            </a:r>
            <a:r>
              <a:rPr lang="en-NZ" sz="1200" b="0" i="0" kern="1200" dirty="0" err="1" smtClean="0">
                <a:solidFill>
                  <a:schemeClr val="tx1"/>
                </a:solidFill>
                <a:effectLst/>
                <a:latin typeface="+mn-lt"/>
                <a:ea typeface="+mn-ea"/>
                <a:cs typeface="+mn-cs"/>
              </a:rPr>
              <a:t>Acephala</a:t>
            </a:r>
            <a:r>
              <a:rPr lang="en-NZ" sz="1200" b="0" i="0" kern="1200" dirty="0" smtClean="0">
                <a:solidFill>
                  <a:schemeClr val="tx1"/>
                </a:solidFill>
                <a:effectLst/>
                <a:latin typeface="+mn-lt"/>
                <a:ea typeface="+mn-ea"/>
                <a:cs typeface="+mn-cs"/>
              </a:rPr>
              <a:t>;</a:t>
            </a:r>
            <a:r>
              <a:rPr lang="en-NZ" dirty="0" smtClean="0"/>
              <a:t> rape - </a:t>
            </a:r>
            <a:r>
              <a:rPr lang="en-NZ" sz="1200" b="0" i="1" kern="1200" dirty="0" smtClean="0">
                <a:solidFill>
                  <a:schemeClr val="tx1"/>
                </a:solidFill>
                <a:effectLst/>
                <a:latin typeface="+mn-lt"/>
                <a:ea typeface="+mn-ea"/>
                <a:cs typeface="+mn-cs"/>
              </a:rPr>
              <a:t>Brassica </a:t>
            </a:r>
            <a:r>
              <a:rPr lang="en-NZ" sz="1200" b="0" i="1" kern="1200" dirty="0" err="1" smtClean="0">
                <a:solidFill>
                  <a:schemeClr val="tx1"/>
                </a:solidFill>
                <a:effectLst/>
                <a:latin typeface="+mn-lt"/>
                <a:ea typeface="+mn-ea"/>
                <a:cs typeface="+mn-cs"/>
              </a:rPr>
              <a:t>napus</a:t>
            </a:r>
            <a:r>
              <a:rPr lang="en-NZ" dirty="0" smtClean="0"/>
              <a:t>, turnips - </a:t>
            </a:r>
            <a:r>
              <a:rPr lang="en-NZ" sz="1200" i="1" kern="1200" dirty="0" smtClean="0">
                <a:solidFill>
                  <a:schemeClr val="tx1"/>
                </a:solidFill>
                <a:effectLst/>
                <a:latin typeface="+mn-lt"/>
                <a:ea typeface="+mn-ea"/>
                <a:cs typeface="+mn-cs"/>
              </a:rPr>
              <a:t>Brassica </a:t>
            </a:r>
            <a:r>
              <a:rPr lang="en-NZ" sz="1200" i="1" kern="1200" dirty="0" err="1" smtClean="0">
                <a:solidFill>
                  <a:schemeClr val="tx1"/>
                </a:solidFill>
                <a:effectLst/>
                <a:latin typeface="+mn-lt"/>
                <a:ea typeface="+mn-ea"/>
                <a:cs typeface="+mn-cs"/>
              </a:rPr>
              <a:t>rapa</a:t>
            </a:r>
            <a:r>
              <a:rPr lang="en-NZ" sz="1200" i="1" kern="1200" dirty="0" smtClean="0">
                <a:solidFill>
                  <a:schemeClr val="tx1"/>
                </a:solidFill>
                <a:effectLst/>
                <a:latin typeface="+mn-lt"/>
                <a:ea typeface="+mn-ea"/>
                <a:cs typeface="+mn-cs"/>
              </a:rPr>
              <a:t> subsp. Rapa</a:t>
            </a:r>
            <a:r>
              <a:rPr lang="en-NZ" sz="1200" i="0" kern="1200" dirty="0" smtClean="0">
                <a:solidFill>
                  <a:schemeClr val="tx1"/>
                </a:solidFill>
                <a:effectLst/>
                <a:latin typeface="+mn-lt"/>
                <a:ea typeface="+mn-ea"/>
                <a:cs typeface="+mn-cs"/>
              </a:rPr>
              <a:t>;</a:t>
            </a:r>
            <a:r>
              <a:rPr lang="en-NZ" dirty="0" smtClean="0"/>
              <a:t> swedes - </a:t>
            </a:r>
            <a:r>
              <a:rPr lang="en-NZ" sz="1200" i="1" kern="1200" dirty="0" smtClean="0">
                <a:solidFill>
                  <a:schemeClr val="tx1"/>
                </a:solidFill>
                <a:effectLst/>
                <a:latin typeface="+mn-lt"/>
                <a:ea typeface="+mn-ea"/>
                <a:cs typeface="+mn-cs"/>
              </a:rPr>
              <a:t>Brassica </a:t>
            </a:r>
            <a:r>
              <a:rPr lang="en-NZ" sz="1200" i="1" kern="1200" dirty="0" err="1" smtClean="0">
                <a:solidFill>
                  <a:schemeClr val="tx1"/>
                </a:solidFill>
                <a:effectLst/>
                <a:latin typeface="+mn-lt"/>
                <a:ea typeface="+mn-ea"/>
                <a:cs typeface="+mn-cs"/>
              </a:rPr>
              <a:t>napobrassica</a:t>
            </a:r>
            <a:r>
              <a:rPr lang="en-NZ" sz="1200" kern="1200" dirty="0" smtClean="0">
                <a:solidFill>
                  <a:schemeClr val="tx1"/>
                </a:solidFill>
                <a:effectLst/>
                <a:latin typeface="+mn-lt"/>
                <a:ea typeface="+mn-ea"/>
                <a:cs typeface="+mn-cs"/>
              </a:rPr>
              <a:t>;</a:t>
            </a:r>
            <a:r>
              <a:rPr lang="en-NZ" dirty="0" smtClean="0"/>
              <a:t> chicory - </a:t>
            </a:r>
            <a:r>
              <a:rPr lang="en-NZ" sz="1200" i="1" kern="1200" dirty="0" err="1" smtClean="0">
                <a:solidFill>
                  <a:schemeClr val="tx1"/>
                </a:solidFill>
                <a:effectLst/>
                <a:latin typeface="+mn-lt"/>
                <a:ea typeface="+mn-ea"/>
                <a:cs typeface="+mn-cs"/>
              </a:rPr>
              <a:t>Cichorium</a:t>
            </a:r>
            <a:r>
              <a:rPr lang="en-NZ" sz="1200" i="1" kern="1200" dirty="0" smtClean="0">
                <a:solidFill>
                  <a:schemeClr val="tx1"/>
                </a:solidFill>
                <a:effectLst/>
                <a:latin typeface="+mn-lt"/>
                <a:ea typeface="+mn-ea"/>
                <a:cs typeface="+mn-cs"/>
              </a:rPr>
              <a:t> </a:t>
            </a:r>
            <a:r>
              <a:rPr lang="en-NZ" sz="1200" i="1" kern="1200" dirty="0" err="1" smtClean="0">
                <a:solidFill>
                  <a:schemeClr val="tx1"/>
                </a:solidFill>
                <a:effectLst/>
                <a:latin typeface="+mn-lt"/>
                <a:ea typeface="+mn-ea"/>
                <a:cs typeface="+mn-cs"/>
              </a:rPr>
              <a:t>intybus</a:t>
            </a:r>
            <a:r>
              <a:rPr lang="en-NZ" sz="1200" i="1" kern="1200" dirty="0" smtClean="0">
                <a:solidFill>
                  <a:schemeClr val="tx1"/>
                </a:solidFill>
                <a:effectLst/>
                <a:latin typeface="+mn-lt"/>
                <a:ea typeface="+mn-ea"/>
                <a:cs typeface="+mn-cs"/>
              </a:rPr>
              <a:t> </a:t>
            </a:r>
            <a:r>
              <a:rPr lang="en-NZ" sz="1200" kern="1200" dirty="0" smtClean="0">
                <a:solidFill>
                  <a:schemeClr val="tx1"/>
                </a:solidFill>
                <a:effectLst/>
                <a:latin typeface="+mn-lt"/>
                <a:ea typeface="+mn-ea"/>
                <a:cs typeface="+mn-cs"/>
              </a:rPr>
              <a:t>'</a:t>
            </a:r>
            <a:r>
              <a:rPr lang="en-NZ" sz="1200" kern="1200" dirty="0" err="1" smtClean="0">
                <a:solidFill>
                  <a:schemeClr val="tx1"/>
                </a:solidFill>
                <a:effectLst/>
                <a:latin typeface="+mn-lt"/>
                <a:ea typeface="+mn-ea"/>
                <a:cs typeface="+mn-cs"/>
              </a:rPr>
              <a:t>Witlof</a:t>
            </a:r>
            <a:r>
              <a:rPr lang="en-NZ" sz="1200" kern="1200" dirty="0" smtClean="0">
                <a:solidFill>
                  <a:schemeClr val="tx1"/>
                </a:solidFill>
                <a:effectLst/>
                <a:latin typeface="+mn-lt"/>
                <a:ea typeface="+mn-ea"/>
                <a:cs typeface="+mn-cs"/>
              </a:rPr>
              <a:t>’;</a:t>
            </a:r>
            <a:r>
              <a:rPr lang="en-NZ" dirty="0" smtClean="0"/>
              <a:t> and plantain- </a:t>
            </a:r>
            <a:r>
              <a:rPr lang="en-NZ" sz="1200" b="0" i="1" kern="1200" dirty="0" err="1" smtClean="0">
                <a:solidFill>
                  <a:schemeClr val="tx1"/>
                </a:solidFill>
                <a:effectLst/>
                <a:latin typeface="+mn-lt"/>
                <a:ea typeface="+mn-ea"/>
                <a:cs typeface="+mn-cs"/>
              </a:rPr>
              <a:t>Plantago</a:t>
            </a:r>
            <a:r>
              <a:rPr lang="en-NZ" sz="1200" b="0" i="1" kern="1200" dirty="0" smtClean="0">
                <a:solidFill>
                  <a:schemeClr val="tx1"/>
                </a:solidFill>
                <a:effectLst/>
                <a:latin typeface="+mn-lt"/>
                <a:ea typeface="+mn-ea"/>
                <a:cs typeface="+mn-cs"/>
              </a:rPr>
              <a:t> major</a:t>
            </a:r>
            <a:r>
              <a:rPr lang="en-NZ" dirty="0" smtClean="0"/>
              <a:t>. </a:t>
            </a:r>
          </a:p>
        </p:txBody>
      </p:sp>
      <p:sp>
        <p:nvSpPr>
          <p:cNvPr id="4" name="Slide Number Placeholder 3"/>
          <p:cNvSpPr>
            <a:spLocks noGrp="1"/>
          </p:cNvSpPr>
          <p:nvPr>
            <p:ph type="sldNum" sz="quarter" idx="10"/>
          </p:nvPr>
        </p:nvSpPr>
        <p:spPr/>
        <p:txBody>
          <a:bodyPr/>
          <a:lstStyle/>
          <a:p>
            <a:fld id="{3FB94BF2-1DE9-4922-811C-0332B097D387}" type="slidenum">
              <a:rPr lang="en-NZ" smtClean="0"/>
              <a:t>15</a:t>
            </a:fld>
            <a:endParaRPr lang="en-NZ"/>
          </a:p>
        </p:txBody>
      </p:sp>
    </p:spTree>
    <p:extLst>
      <p:ext uri="{BB962C8B-B14F-4D97-AF65-F5344CB8AC3E}">
        <p14:creationId xmlns:p14="http://schemas.microsoft.com/office/powerpoint/2010/main" val="239109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FB94BF2-1DE9-4922-811C-0332B097D387}" type="slidenum">
              <a:rPr lang="en-NZ" smtClean="0"/>
              <a:t>28</a:t>
            </a:fld>
            <a:endParaRPr lang="en-NZ"/>
          </a:p>
        </p:txBody>
      </p:sp>
    </p:spTree>
    <p:extLst>
      <p:ext uri="{BB962C8B-B14F-4D97-AF65-F5344CB8AC3E}">
        <p14:creationId xmlns:p14="http://schemas.microsoft.com/office/powerpoint/2010/main" val="2229365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FB94BF2-1DE9-4922-811C-0332B097D387}" type="slidenum">
              <a:rPr lang="en-NZ" smtClean="0"/>
              <a:t>30</a:t>
            </a:fld>
            <a:endParaRPr lang="en-NZ"/>
          </a:p>
        </p:txBody>
      </p:sp>
    </p:spTree>
    <p:extLst>
      <p:ext uri="{BB962C8B-B14F-4D97-AF65-F5344CB8AC3E}">
        <p14:creationId xmlns:p14="http://schemas.microsoft.com/office/powerpoint/2010/main" val="1134540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FB94BF2-1DE9-4922-811C-0332B097D387}" type="slidenum">
              <a:rPr lang="en-NZ" smtClean="0"/>
              <a:t>31</a:t>
            </a:fld>
            <a:endParaRPr lang="en-NZ"/>
          </a:p>
        </p:txBody>
      </p:sp>
    </p:spTree>
    <p:extLst>
      <p:ext uri="{BB962C8B-B14F-4D97-AF65-F5344CB8AC3E}">
        <p14:creationId xmlns:p14="http://schemas.microsoft.com/office/powerpoint/2010/main" val="2287255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3FB94BF2-1DE9-4922-811C-0332B097D387}" type="slidenum">
              <a:rPr lang="en-NZ" smtClean="0"/>
              <a:t>32</a:t>
            </a:fld>
            <a:endParaRPr lang="en-NZ"/>
          </a:p>
        </p:txBody>
      </p:sp>
    </p:spTree>
    <p:extLst>
      <p:ext uri="{BB962C8B-B14F-4D97-AF65-F5344CB8AC3E}">
        <p14:creationId xmlns:p14="http://schemas.microsoft.com/office/powerpoint/2010/main" val="3705674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Chou </a:t>
            </a:r>
            <a:r>
              <a:rPr lang="en-NZ" dirty="0" err="1" smtClean="0"/>
              <a:t>Moellier</a:t>
            </a:r>
            <a:r>
              <a:rPr lang="en-NZ" dirty="0" smtClean="0"/>
              <a:t> - </a:t>
            </a:r>
            <a:r>
              <a:rPr lang="en-NZ" sz="1200" b="0" i="1" kern="1200" dirty="0" smtClean="0">
                <a:solidFill>
                  <a:schemeClr val="tx1"/>
                </a:solidFill>
                <a:effectLst/>
                <a:latin typeface="+mn-lt"/>
                <a:ea typeface="+mn-ea"/>
                <a:cs typeface="+mn-cs"/>
              </a:rPr>
              <a:t>Brassica </a:t>
            </a:r>
            <a:r>
              <a:rPr lang="en-NZ" sz="1200" b="0" i="0" kern="1200" dirty="0" err="1" smtClean="0">
                <a:solidFill>
                  <a:schemeClr val="tx1"/>
                </a:solidFill>
                <a:effectLst/>
                <a:latin typeface="+mn-lt"/>
                <a:ea typeface="+mn-ea"/>
                <a:cs typeface="+mn-cs"/>
              </a:rPr>
              <a:t>oleracea</a:t>
            </a:r>
            <a:r>
              <a:rPr lang="en-NZ" sz="1200" b="0" i="0" kern="1200" dirty="0" smtClean="0">
                <a:solidFill>
                  <a:schemeClr val="tx1"/>
                </a:solidFill>
                <a:effectLst/>
                <a:latin typeface="+mn-lt"/>
                <a:ea typeface="+mn-ea"/>
                <a:cs typeface="+mn-cs"/>
              </a:rPr>
              <a:t> ssp. </a:t>
            </a:r>
            <a:r>
              <a:rPr lang="en-NZ" sz="1200" b="0" i="0" kern="1200" dirty="0" err="1" smtClean="0">
                <a:solidFill>
                  <a:schemeClr val="tx1"/>
                </a:solidFill>
                <a:effectLst/>
                <a:latin typeface="+mn-lt"/>
                <a:ea typeface="+mn-ea"/>
                <a:cs typeface="+mn-cs"/>
              </a:rPr>
              <a:t>Acephala</a:t>
            </a:r>
            <a:r>
              <a:rPr lang="en-NZ" sz="1200" b="0" i="0" kern="1200" dirty="0" smtClean="0">
                <a:solidFill>
                  <a:schemeClr val="tx1"/>
                </a:solidFill>
                <a:effectLst/>
                <a:latin typeface="+mn-lt"/>
                <a:ea typeface="+mn-ea"/>
                <a:cs typeface="+mn-cs"/>
              </a:rPr>
              <a:t>;</a:t>
            </a:r>
            <a:r>
              <a:rPr lang="en-NZ"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Rape - </a:t>
            </a:r>
            <a:r>
              <a:rPr lang="en-NZ" sz="1200" b="0" i="1" kern="1200" dirty="0" smtClean="0">
                <a:solidFill>
                  <a:schemeClr val="tx1"/>
                </a:solidFill>
                <a:effectLst/>
                <a:latin typeface="+mn-lt"/>
                <a:ea typeface="+mn-ea"/>
                <a:cs typeface="+mn-cs"/>
              </a:rPr>
              <a:t>Brassica </a:t>
            </a:r>
            <a:r>
              <a:rPr lang="en-NZ" sz="1200" b="0" i="1" kern="1200" dirty="0" err="1" smtClean="0">
                <a:solidFill>
                  <a:schemeClr val="tx1"/>
                </a:solidFill>
                <a:effectLst/>
                <a:latin typeface="+mn-lt"/>
                <a:ea typeface="+mn-ea"/>
                <a:cs typeface="+mn-cs"/>
              </a:rPr>
              <a:t>napus</a:t>
            </a:r>
            <a:r>
              <a:rPr lang="en-NZ"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Swedes - </a:t>
            </a:r>
            <a:r>
              <a:rPr lang="en-NZ" sz="1200" i="1" kern="1200" dirty="0" smtClean="0">
                <a:solidFill>
                  <a:schemeClr val="tx1"/>
                </a:solidFill>
                <a:effectLst/>
                <a:latin typeface="+mn-lt"/>
                <a:ea typeface="+mn-ea"/>
                <a:cs typeface="+mn-cs"/>
              </a:rPr>
              <a:t>Brassica </a:t>
            </a:r>
            <a:r>
              <a:rPr lang="en-NZ" sz="1200" i="1" kern="1200" dirty="0" err="1" smtClean="0">
                <a:solidFill>
                  <a:schemeClr val="tx1"/>
                </a:solidFill>
                <a:effectLst/>
                <a:latin typeface="+mn-lt"/>
                <a:ea typeface="+mn-ea"/>
                <a:cs typeface="+mn-cs"/>
              </a:rPr>
              <a:t>napobrassica</a:t>
            </a:r>
            <a:r>
              <a:rPr lang="en-NZ" sz="1200" kern="1200" dirty="0" smtClean="0">
                <a:solidFill>
                  <a:schemeClr val="tx1"/>
                </a:solidFill>
                <a:effectLst/>
                <a:latin typeface="+mn-lt"/>
                <a:ea typeface="+mn-ea"/>
                <a:cs typeface="+mn-cs"/>
              </a:rPr>
              <a:t>;</a:t>
            </a:r>
            <a:r>
              <a:rPr lang="en-NZ"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NZ" dirty="0" smtClean="0"/>
              <a:t>Fodder Beet - </a:t>
            </a:r>
            <a:r>
              <a:rPr lang="en-NZ" sz="1200" b="0" i="1" kern="1200" dirty="0" smtClean="0">
                <a:solidFill>
                  <a:schemeClr val="tx1"/>
                </a:solidFill>
                <a:effectLst/>
                <a:latin typeface="+mn-lt"/>
                <a:ea typeface="+mn-ea"/>
                <a:cs typeface="+mn-cs"/>
              </a:rPr>
              <a:t>Beta vulgaris '</a:t>
            </a:r>
            <a:r>
              <a:rPr lang="en-NZ" sz="1200" b="0" i="1" kern="1200" dirty="0" err="1" smtClean="0">
                <a:solidFill>
                  <a:schemeClr val="tx1"/>
                </a:solidFill>
                <a:effectLst/>
                <a:latin typeface="+mn-lt"/>
                <a:ea typeface="+mn-ea"/>
                <a:cs typeface="+mn-cs"/>
              </a:rPr>
              <a:t>Mangelwurzel</a:t>
            </a:r>
            <a:r>
              <a:rPr lang="en-NZ" sz="1200" b="0" i="1" kern="1200" dirty="0" smtClean="0">
                <a:solidFill>
                  <a:schemeClr val="tx1"/>
                </a:solidFill>
                <a:effectLst/>
                <a:latin typeface="+mn-lt"/>
                <a:ea typeface="+mn-ea"/>
                <a:cs typeface="+mn-cs"/>
              </a:rPr>
              <a:t>'</a:t>
            </a:r>
            <a:endParaRPr lang="en-NZ" i="1"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3FB94BF2-1DE9-4922-811C-0332B097D387}" type="slidenum">
              <a:rPr lang="en-NZ" smtClean="0"/>
              <a:t>33</a:t>
            </a:fld>
            <a:endParaRPr lang="en-NZ"/>
          </a:p>
        </p:txBody>
      </p:sp>
    </p:spTree>
    <p:extLst>
      <p:ext uri="{BB962C8B-B14F-4D97-AF65-F5344CB8AC3E}">
        <p14:creationId xmlns:p14="http://schemas.microsoft.com/office/powerpoint/2010/main" val="42424629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endParaRPr lang="en-NZ" dirty="0" smtClean="0"/>
          </a:p>
          <a:p>
            <a:endParaRPr lang="en-NZ" dirty="0"/>
          </a:p>
        </p:txBody>
      </p:sp>
      <p:sp>
        <p:nvSpPr>
          <p:cNvPr id="4" name="Slide Number Placeholder 3"/>
          <p:cNvSpPr>
            <a:spLocks noGrp="1"/>
          </p:cNvSpPr>
          <p:nvPr>
            <p:ph type="sldNum" sz="quarter" idx="10"/>
          </p:nvPr>
        </p:nvSpPr>
        <p:spPr/>
        <p:txBody>
          <a:bodyPr/>
          <a:lstStyle/>
          <a:p>
            <a:fld id="{3FB94BF2-1DE9-4922-811C-0332B097D387}" type="slidenum">
              <a:rPr lang="en-NZ" smtClean="0"/>
              <a:t>34</a:t>
            </a:fld>
            <a:endParaRPr lang="en-NZ"/>
          </a:p>
        </p:txBody>
      </p:sp>
    </p:spTree>
    <p:extLst>
      <p:ext uri="{BB962C8B-B14F-4D97-AF65-F5344CB8AC3E}">
        <p14:creationId xmlns:p14="http://schemas.microsoft.com/office/powerpoint/2010/main" val="3557018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3FB94BF2-1DE9-4922-811C-0332B097D387}" type="slidenum">
              <a:rPr lang="en-NZ" smtClean="0"/>
              <a:t>47</a:t>
            </a:fld>
            <a:endParaRPr lang="en-NZ"/>
          </a:p>
        </p:txBody>
      </p:sp>
    </p:spTree>
    <p:extLst>
      <p:ext uri="{BB962C8B-B14F-4D97-AF65-F5344CB8AC3E}">
        <p14:creationId xmlns:p14="http://schemas.microsoft.com/office/powerpoint/2010/main" val="112219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244476"/>
            <a:ext cx="11180233" cy="1431925"/>
          </a:xfrm>
        </p:spPr>
        <p:txBody>
          <a:bodyPr/>
          <a:lstStyle/>
          <a:p>
            <a:r>
              <a:rPr lang="en-US" smtClean="0"/>
              <a:t>Click to edit Master title style</a:t>
            </a:r>
            <a:endParaRPr lang="en-NZ"/>
          </a:p>
        </p:txBody>
      </p:sp>
      <p:sp>
        <p:nvSpPr>
          <p:cNvPr id="3" name="Text Placeholder 2"/>
          <p:cNvSpPr>
            <a:spLocks noGrp="1"/>
          </p:cNvSpPr>
          <p:nvPr>
            <p:ph type="body" sz="half" idx="1"/>
          </p:nvPr>
        </p:nvSpPr>
        <p:spPr>
          <a:xfrm>
            <a:off x="1117601" y="1905000"/>
            <a:ext cx="5236633"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557434" y="1905000"/>
            <a:ext cx="5236633"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a:xfrm>
            <a:off x="1117601" y="6245225"/>
            <a:ext cx="2535767" cy="476250"/>
          </a:xfrm>
        </p:spPr>
        <p:txBody>
          <a:bodyPr/>
          <a:lstStyle>
            <a:lvl1pPr>
              <a:defRPr/>
            </a:lvl1pPr>
          </a:lstStyle>
          <a:p>
            <a:endParaRPr lang="en-GB" altLang="en-US"/>
          </a:p>
        </p:txBody>
      </p:sp>
      <p:sp>
        <p:nvSpPr>
          <p:cNvPr id="6" name="Footer Placeholder 5"/>
          <p:cNvSpPr>
            <a:spLocks noGrp="1"/>
          </p:cNvSpPr>
          <p:nvPr>
            <p:ph type="ftr" sz="quarter" idx="11"/>
          </p:nvPr>
        </p:nvSpPr>
        <p:spPr>
          <a:xfrm>
            <a:off x="4572000" y="6245225"/>
            <a:ext cx="3860800" cy="47625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9249834" y="6245225"/>
            <a:ext cx="2535767" cy="476250"/>
          </a:xfrm>
        </p:spPr>
        <p:txBody>
          <a:bodyPr/>
          <a:lstStyle>
            <a:lvl1pPr>
              <a:defRPr/>
            </a:lvl1pPr>
          </a:lstStyle>
          <a:p>
            <a:fld id="{8637B886-A966-48C4-BF48-132414F9AB37}" type="slidenum">
              <a:rPr lang="en-GB" altLang="en-US"/>
              <a:pPr/>
              <a:t>‹#›</a:t>
            </a:fld>
            <a:endParaRPr lang="en-GB" altLang="en-US"/>
          </a:p>
        </p:txBody>
      </p:sp>
    </p:spTree>
    <p:extLst>
      <p:ext uri="{BB962C8B-B14F-4D97-AF65-F5344CB8AC3E}">
        <p14:creationId xmlns:p14="http://schemas.microsoft.com/office/powerpoint/2010/main" val="38358030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2/15/2016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2/15/2016</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 id="2147483668"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23.jpeg"/><Relationship Id="rId4" Type="http://schemas.openxmlformats.org/officeDocument/2006/relationships/hyperlink" Target="http://www.google.co.nz/imgres?imgurl=http://www.dpi.nsw.gov.au/__data/assets/image/0008/169136/lucerne.jpg&amp;imgrefurl=http://www.dpi.nsw.gov.au/agriculture/field/pastures-and-rangelands/species-varieties/factsheets/lucerne-269/lucerne-image&amp;usg=__fYUX3Rq0_leRYZAbxDw1lccfESg=&amp;h=392&amp;w=465&amp;sz=67&amp;hl=en&amp;start=4&amp;um=1&amp;itbs=1&amp;tbnid=y1gSYtYTJg4oJM:&amp;tbnh=108&amp;tbnw=128&amp;prev=/images?q%3Dlucerne%2Bpasture%26um%3D1%26hl%3Den%26sa%3DG%26tbs%3Disch:1"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31.jpeg"/></Relationships>
</file>

<file path=ppt/slides/_rels/slide3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2.jpg"/><Relationship Id="rId4" Type="http://schemas.openxmlformats.org/officeDocument/2006/relationships/image" Target="../media/image41.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9.gif"/><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6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jpg"/><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68.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jpg"/><Relationship Id="rId1" Type="http://schemas.openxmlformats.org/officeDocument/2006/relationships/slideLayout" Target="../slideLayouts/slideLayout2.xml"/><Relationship Id="rId5" Type="http://schemas.openxmlformats.org/officeDocument/2006/relationships/image" Target="../media/image67.jpg"/><Relationship Id="rId4" Type="http://schemas.openxmlformats.org/officeDocument/2006/relationships/image" Target="../media/image66.jpg"/></Relationships>
</file>

<file path=ppt/slides/_rels/slide69.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70.jpg"/><Relationship Id="rId1" Type="http://schemas.openxmlformats.org/officeDocument/2006/relationships/slideLayout" Target="../slideLayouts/slideLayout2.xml"/><Relationship Id="rId4" Type="http://schemas.openxmlformats.org/officeDocument/2006/relationships/image" Target="../media/image71.jpg"/></Relationships>
</file>

<file path=ppt/slides/_rels/slide72.xml.rels><?xml version="1.0" encoding="UTF-8" standalone="yes"?>
<Relationships xmlns="http://schemas.openxmlformats.org/package/2006/relationships"><Relationship Id="rId2" Type="http://schemas.openxmlformats.org/officeDocument/2006/relationships/image" Target="../media/image7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3.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4.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Farming%20pastures%20grasses,%20growth,%20renovation,%20hay,%20weeds_files/grass.gif" TargetMode="External"/><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NZ" dirty="0" smtClean="0"/>
              <a:t>The Role of Plant Biology in Agribusiness.</a:t>
            </a:r>
            <a:endParaRPr lang="en-NZ" dirty="0"/>
          </a:p>
        </p:txBody>
      </p:sp>
      <p:sp>
        <p:nvSpPr>
          <p:cNvPr id="3" name="Subtitle 2"/>
          <p:cNvSpPr>
            <a:spLocks noGrp="1"/>
          </p:cNvSpPr>
          <p:nvPr>
            <p:ph type="subTitle" idx="1"/>
          </p:nvPr>
        </p:nvSpPr>
        <p:spPr/>
        <p:txBody>
          <a:bodyPr/>
          <a:lstStyle/>
          <a:p>
            <a:pPr algn="l"/>
            <a:r>
              <a:rPr lang="en-NZ" dirty="0" smtClean="0"/>
              <a:t>Level 2 Agribusiness. </a:t>
            </a:r>
            <a:endParaRPr lang="en-NZ" dirty="0"/>
          </a:p>
        </p:txBody>
      </p:sp>
    </p:spTree>
    <p:extLst>
      <p:ext uri="{BB962C8B-B14F-4D97-AF65-F5344CB8AC3E}">
        <p14:creationId xmlns:p14="http://schemas.microsoft.com/office/powerpoint/2010/main" val="12682072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00" y="630588"/>
            <a:ext cx="10196825" cy="5625397"/>
          </a:xfrm>
          <a:prstGeom prst="rect">
            <a:avLst/>
          </a:prstGeom>
        </p:spPr>
      </p:pic>
    </p:spTree>
    <p:extLst>
      <p:ext uri="{BB962C8B-B14F-4D97-AF65-F5344CB8AC3E}">
        <p14:creationId xmlns:p14="http://schemas.microsoft.com/office/powerpoint/2010/main" val="18909319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 y="342900"/>
            <a:ext cx="8415338" cy="2911476"/>
          </a:xfrm>
        </p:spPr>
        <p:txBody>
          <a:bodyPr/>
          <a:lstStyle/>
          <a:p>
            <a:pPr marL="0" indent="0">
              <a:buNone/>
            </a:pPr>
            <a:r>
              <a:rPr lang="en-NZ" altLang="en-US" sz="3600" dirty="0">
                <a:solidFill>
                  <a:schemeClr val="accent1"/>
                </a:solidFill>
                <a:latin typeface="+mj-lt"/>
                <a:ea typeface="+mj-ea"/>
                <a:cs typeface="+mj-cs"/>
              </a:rPr>
              <a:t>Features of the Order </a:t>
            </a:r>
            <a:r>
              <a:rPr lang="en-NZ" altLang="en-US" sz="3600" dirty="0" err="1">
                <a:solidFill>
                  <a:schemeClr val="accent1"/>
                </a:solidFill>
                <a:latin typeface="+mj-lt"/>
                <a:ea typeface="+mj-ea"/>
                <a:cs typeface="+mj-cs"/>
              </a:rPr>
              <a:t>Graminales</a:t>
            </a:r>
            <a:r>
              <a:rPr lang="en-NZ" altLang="en-US" sz="3600" dirty="0">
                <a:solidFill>
                  <a:schemeClr val="accent1"/>
                </a:solidFill>
                <a:latin typeface="+mj-lt"/>
                <a:ea typeface="+mj-ea"/>
                <a:cs typeface="+mj-cs"/>
              </a:rPr>
              <a:t> </a:t>
            </a:r>
          </a:p>
          <a:p>
            <a:r>
              <a:rPr lang="en-NZ" altLang="en-US" dirty="0" smtClean="0"/>
              <a:t>The flowers are inconspicuous, are arranged in spikelets and enclosed in </a:t>
            </a:r>
            <a:r>
              <a:rPr lang="en-NZ" altLang="en-US" dirty="0" err="1" smtClean="0"/>
              <a:t>chaffey</a:t>
            </a:r>
            <a:r>
              <a:rPr lang="en-NZ" altLang="en-US" dirty="0" smtClean="0"/>
              <a:t> (papery) scales. They do not have petals and sepals. </a:t>
            </a:r>
          </a:p>
          <a:p>
            <a:r>
              <a:rPr lang="en-NZ" altLang="en-US" dirty="0" smtClean="0"/>
              <a:t>The fruit is one seeded. Its seed coat is united with the ovary wall and is called a caryopsis. </a:t>
            </a:r>
          </a:p>
          <a:p>
            <a:r>
              <a:rPr lang="en-NZ" altLang="en-US" dirty="0" smtClean="0"/>
              <a:t>Grasses are in the Family </a:t>
            </a:r>
            <a:r>
              <a:rPr lang="en-NZ" altLang="en-US" b="1" dirty="0" err="1" smtClean="0"/>
              <a:t>Poaceae</a:t>
            </a:r>
            <a:r>
              <a:rPr lang="en-NZ" altLang="en-US" dirty="0" smtClean="0"/>
              <a:t>, (also known as </a:t>
            </a:r>
            <a:r>
              <a:rPr lang="en-NZ" altLang="en-US" dirty="0" err="1" smtClean="0"/>
              <a:t>Gramineae</a:t>
            </a:r>
            <a:r>
              <a:rPr lang="en-NZ" altLang="en-US" dirty="0" smtClean="0"/>
              <a:t>), and Sedges are in the Family </a:t>
            </a:r>
            <a:r>
              <a:rPr lang="en-NZ" altLang="en-US" b="1" dirty="0" err="1" smtClean="0"/>
              <a:t>Cyperaceae</a:t>
            </a:r>
            <a:r>
              <a:rPr lang="en-NZ" altLang="en-US" dirty="0" smtClean="0"/>
              <a:t>.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7837" y="441325"/>
            <a:ext cx="2109788"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739" y="3009900"/>
            <a:ext cx="8564561"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782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0982"/>
          </a:xfrm>
        </p:spPr>
        <p:txBody>
          <a:bodyPr>
            <a:normAutofit fontScale="90000"/>
          </a:bodyPr>
          <a:lstStyle/>
          <a:p>
            <a:r>
              <a:rPr lang="en-NZ" dirty="0" smtClean="0"/>
              <a:t>Plant Growth in Flowering </a:t>
            </a:r>
            <a:r>
              <a:rPr lang="en-NZ" dirty="0"/>
              <a:t>Plants.</a:t>
            </a:r>
            <a:br>
              <a:rPr lang="en-NZ" dirty="0"/>
            </a:br>
            <a:r>
              <a:rPr lang="en-NZ" dirty="0" smtClean="0"/>
              <a:t> </a:t>
            </a:r>
            <a:endParaRPr lang="en-NZ" dirty="0"/>
          </a:p>
        </p:txBody>
      </p:sp>
      <p:sp>
        <p:nvSpPr>
          <p:cNvPr id="3" name="Content Placeholder 2"/>
          <p:cNvSpPr>
            <a:spLocks noGrp="1"/>
          </p:cNvSpPr>
          <p:nvPr>
            <p:ph idx="1"/>
          </p:nvPr>
        </p:nvSpPr>
        <p:spPr>
          <a:xfrm>
            <a:off x="677334" y="1528763"/>
            <a:ext cx="8596668" cy="4512599"/>
          </a:xfrm>
        </p:spPr>
        <p:txBody>
          <a:bodyPr/>
          <a:lstStyle/>
          <a:p>
            <a:r>
              <a:rPr lang="en-NZ" dirty="0" err="1" smtClean="0"/>
              <a:t>Dicotyledons</a:t>
            </a:r>
            <a:endParaRPr lang="en-NZ" dirty="0" smtClean="0"/>
          </a:p>
          <a:p>
            <a:r>
              <a:rPr lang="en-NZ" dirty="0" smtClean="0"/>
              <a:t>Monocotyledons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889" y="2713038"/>
            <a:ext cx="7274085" cy="3985142"/>
          </a:xfrm>
          <a:prstGeom prst="rect">
            <a:avLst/>
          </a:prstGeom>
        </p:spPr>
      </p:pic>
    </p:spTree>
    <p:extLst>
      <p:ext uri="{BB962C8B-B14F-4D97-AF65-F5344CB8AC3E}">
        <p14:creationId xmlns:p14="http://schemas.microsoft.com/office/powerpoint/2010/main" val="795149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90563"/>
          </a:xfrm>
        </p:spPr>
        <p:txBody>
          <a:bodyPr/>
          <a:lstStyle/>
          <a:p>
            <a:r>
              <a:rPr lang="en-NZ" dirty="0" smtClean="0"/>
              <a:t>Activity</a:t>
            </a:r>
            <a:endParaRPr lang="en-NZ" dirty="0"/>
          </a:p>
        </p:txBody>
      </p:sp>
      <p:sp>
        <p:nvSpPr>
          <p:cNvPr id="3" name="Content Placeholder 2"/>
          <p:cNvSpPr>
            <a:spLocks noGrp="1"/>
          </p:cNvSpPr>
          <p:nvPr>
            <p:ph idx="1"/>
          </p:nvPr>
        </p:nvSpPr>
        <p:spPr>
          <a:xfrm>
            <a:off x="677334" y="1585913"/>
            <a:ext cx="8596668" cy="4455449"/>
          </a:xfrm>
        </p:spPr>
        <p:txBody>
          <a:bodyPr>
            <a:normAutofit/>
          </a:bodyPr>
          <a:lstStyle/>
          <a:p>
            <a:pPr marL="0" indent="0">
              <a:buNone/>
            </a:pPr>
            <a:r>
              <a:rPr lang="en-NZ" sz="2800" dirty="0" smtClean="0"/>
              <a:t>On the lawn outside, find a thin leafed plant with parallel veins and a broad leafed plant with net venation. </a:t>
            </a:r>
          </a:p>
          <a:p>
            <a:pPr marL="400050">
              <a:buFont typeface="+mj-lt"/>
              <a:buAutoNum type="alphaLcParenR"/>
            </a:pPr>
            <a:r>
              <a:rPr lang="en-NZ" sz="2800" dirty="0" smtClean="0"/>
              <a:t>Compare the strength needed to pull out the broad leaf and the narrow leaf plants.</a:t>
            </a:r>
          </a:p>
          <a:p>
            <a:pPr>
              <a:buFont typeface="+mj-lt"/>
              <a:buAutoNum type="alphaLcParenR"/>
            </a:pPr>
            <a:r>
              <a:rPr lang="en-NZ" sz="2800" dirty="0" smtClean="0"/>
              <a:t>Compare the soil residue around the root systems.</a:t>
            </a:r>
          </a:p>
          <a:p>
            <a:pPr>
              <a:buFont typeface="+mj-lt"/>
              <a:buAutoNum type="alphaLcParenR"/>
            </a:pPr>
            <a:r>
              <a:rPr lang="en-NZ" sz="2800" dirty="0" smtClean="0"/>
              <a:t>Identify which is a monocotyledon and the </a:t>
            </a:r>
            <a:r>
              <a:rPr lang="en-NZ" sz="2800" dirty="0" err="1" smtClean="0"/>
              <a:t>dicotyledon</a:t>
            </a:r>
            <a:r>
              <a:rPr lang="en-NZ" sz="2800" smtClean="0"/>
              <a:t>. </a:t>
            </a:r>
            <a:endParaRPr lang="en-NZ" sz="2800" dirty="0" smtClean="0"/>
          </a:p>
        </p:txBody>
      </p:sp>
    </p:spTree>
    <p:extLst>
      <p:ext uri="{BB962C8B-B14F-4D97-AF65-F5344CB8AC3E}">
        <p14:creationId xmlns:p14="http://schemas.microsoft.com/office/powerpoint/2010/main" val="1359289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9138"/>
          </a:xfrm>
        </p:spPr>
        <p:txBody>
          <a:bodyPr/>
          <a:lstStyle/>
          <a:p>
            <a:r>
              <a:rPr lang="en-NZ" dirty="0" smtClean="0"/>
              <a:t>Questions.</a:t>
            </a:r>
            <a:endParaRPr lang="en-NZ" dirty="0"/>
          </a:p>
        </p:txBody>
      </p:sp>
      <p:sp>
        <p:nvSpPr>
          <p:cNvPr id="3" name="Content Placeholder 2"/>
          <p:cNvSpPr>
            <a:spLocks noGrp="1"/>
          </p:cNvSpPr>
          <p:nvPr>
            <p:ph idx="1"/>
          </p:nvPr>
        </p:nvSpPr>
        <p:spPr>
          <a:xfrm>
            <a:off x="677334" y="1571625"/>
            <a:ext cx="9552516" cy="4469737"/>
          </a:xfrm>
        </p:spPr>
        <p:txBody>
          <a:bodyPr>
            <a:normAutofit fontScale="92500"/>
          </a:bodyPr>
          <a:lstStyle/>
          <a:p>
            <a:pPr>
              <a:buFont typeface="+mj-lt"/>
              <a:buAutoNum type="arabicPeriod"/>
            </a:pPr>
            <a:r>
              <a:rPr lang="en-NZ" dirty="0" smtClean="0"/>
              <a:t>Write a mnemonic to remember the binominal system.</a:t>
            </a:r>
          </a:p>
          <a:p>
            <a:pPr>
              <a:buFont typeface="+mj-lt"/>
              <a:buAutoNum type="arabicPeriod"/>
            </a:pPr>
            <a:r>
              <a:rPr lang="en-NZ" dirty="0" smtClean="0"/>
              <a:t>Angiosperms are the _______________ plants.  They can be divided into two main groups: the _____________ that have parallel veins in their leaves, and the ____________ that have branched veins in their leaves. </a:t>
            </a:r>
          </a:p>
          <a:p>
            <a:pPr>
              <a:buFont typeface="+mj-lt"/>
              <a:buAutoNum type="arabicPeriod"/>
            </a:pPr>
            <a:r>
              <a:rPr lang="en-NZ" dirty="0" smtClean="0"/>
              <a:t>Daffodils, grasses and corn are examples of the __________, and oak trees, pansies and poppies are examples of the ________. </a:t>
            </a:r>
          </a:p>
          <a:p>
            <a:pPr>
              <a:buFont typeface="+mj-lt"/>
              <a:buAutoNum type="arabicPeriod"/>
            </a:pPr>
            <a:r>
              <a:rPr lang="en-NZ" dirty="0" smtClean="0"/>
              <a:t>Name the three incorrect things about the writing of this scientific name: podocarp Totara.</a:t>
            </a:r>
          </a:p>
          <a:p>
            <a:pPr>
              <a:buFont typeface="+mj-lt"/>
              <a:buAutoNum type="arabicPeriod"/>
            </a:pPr>
            <a:r>
              <a:rPr lang="en-NZ" dirty="0" smtClean="0"/>
              <a:t>Using just the letters, place these classification groups in order from the biggest to the smallest: G – Genus, K – Kingdom, C – Class, S – Species, P – Phylum, O – Order, F – Family.  </a:t>
            </a:r>
          </a:p>
          <a:p>
            <a:pPr>
              <a:buFont typeface="+mj-lt"/>
              <a:buAutoNum type="arabicPeriod"/>
            </a:pPr>
            <a:r>
              <a:rPr lang="en-NZ" dirty="0" smtClean="0"/>
              <a:t>Who developed the idea of the bionomical system of nomenclature? </a:t>
            </a:r>
          </a:p>
          <a:p>
            <a:pPr>
              <a:buFont typeface="+mj-lt"/>
              <a:buAutoNum type="arabicPeriod"/>
            </a:pPr>
            <a:r>
              <a:rPr lang="en-NZ" dirty="0" smtClean="0"/>
              <a:t>All organisms have a common name as well as a scientific name; e.g. flax </a:t>
            </a:r>
            <a:r>
              <a:rPr lang="en-NZ" i="1" dirty="0" err="1"/>
              <a:t>Phormium</a:t>
            </a:r>
            <a:r>
              <a:rPr lang="en-NZ" i="1" dirty="0"/>
              <a:t> </a:t>
            </a:r>
            <a:r>
              <a:rPr lang="en-NZ" i="1" dirty="0" err="1"/>
              <a:t>tenax</a:t>
            </a:r>
            <a:r>
              <a:rPr lang="en-NZ" i="1" dirty="0"/>
              <a:t> </a:t>
            </a:r>
            <a:r>
              <a:rPr lang="en-NZ" i="1" dirty="0" smtClean="0"/>
              <a:t>purpureum.  </a:t>
            </a:r>
            <a:r>
              <a:rPr lang="en-NZ" dirty="0" smtClean="0"/>
              <a:t>What are the reasons for using scientific names rather than just common names?   </a:t>
            </a:r>
          </a:p>
        </p:txBody>
      </p:sp>
    </p:spTree>
    <p:extLst>
      <p:ext uri="{BB962C8B-B14F-4D97-AF65-F5344CB8AC3E}">
        <p14:creationId xmlns:p14="http://schemas.microsoft.com/office/powerpoint/2010/main" val="39313890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85775"/>
            <a:ext cx="8596668" cy="5555587"/>
          </a:xfrm>
        </p:spPr>
        <p:txBody>
          <a:bodyPr>
            <a:normAutofit lnSpcReduction="10000"/>
          </a:bodyPr>
          <a:lstStyle/>
          <a:p>
            <a:pPr>
              <a:buFont typeface="+mj-lt"/>
              <a:buAutoNum type="arabicPeriod" startAt="8"/>
            </a:pPr>
            <a:r>
              <a:rPr lang="en-NZ" dirty="0" smtClean="0"/>
              <a:t>In which of the following pairs would the two plants have the most characteristics in common?</a:t>
            </a:r>
          </a:p>
          <a:p>
            <a:pPr marL="800100" lvl="1" indent="-342900">
              <a:buAutoNum type="alphaUcPeriod"/>
            </a:pPr>
            <a:r>
              <a:rPr lang="en-NZ" i="1" dirty="0" smtClean="0"/>
              <a:t>Epacris </a:t>
            </a:r>
            <a:r>
              <a:rPr lang="en-NZ" i="1" dirty="0" err="1" smtClean="0"/>
              <a:t>longiflora</a:t>
            </a:r>
            <a:r>
              <a:rPr lang="en-NZ" i="1" dirty="0" smtClean="0"/>
              <a:t> </a:t>
            </a:r>
            <a:r>
              <a:rPr lang="en-NZ" dirty="0" smtClean="0"/>
              <a:t>and </a:t>
            </a:r>
            <a:r>
              <a:rPr lang="en-NZ" i="1" dirty="0" smtClean="0"/>
              <a:t>Erica </a:t>
            </a:r>
            <a:r>
              <a:rPr lang="en-NZ" i="1" dirty="0" err="1" smtClean="0"/>
              <a:t>longiflora</a:t>
            </a:r>
            <a:r>
              <a:rPr lang="en-NZ" i="1" dirty="0" smtClean="0"/>
              <a:t>.</a:t>
            </a:r>
          </a:p>
          <a:p>
            <a:pPr marL="800100" lvl="1" indent="-342900">
              <a:buAutoNum type="alphaUcPeriod"/>
            </a:pPr>
            <a:r>
              <a:rPr lang="en-NZ" i="1" dirty="0" smtClean="0"/>
              <a:t>Epacris lanuginose </a:t>
            </a:r>
            <a:r>
              <a:rPr lang="en-NZ" dirty="0" smtClean="0"/>
              <a:t>and</a:t>
            </a:r>
            <a:r>
              <a:rPr lang="en-NZ" i="1" dirty="0" smtClean="0"/>
              <a:t> Erica </a:t>
            </a:r>
            <a:r>
              <a:rPr lang="en-NZ" i="1" dirty="0" err="1" smtClean="0"/>
              <a:t>lusitanica</a:t>
            </a:r>
            <a:endParaRPr lang="en-NZ" i="1" dirty="0" smtClean="0"/>
          </a:p>
          <a:p>
            <a:pPr marL="800100" lvl="1" indent="-342900">
              <a:buAutoNum type="alphaUcPeriod"/>
            </a:pPr>
            <a:r>
              <a:rPr lang="en-NZ" i="1" dirty="0" err="1" smtClean="0"/>
              <a:t>Ehrharta</a:t>
            </a:r>
            <a:r>
              <a:rPr lang="en-NZ" i="1" dirty="0" smtClean="0"/>
              <a:t> </a:t>
            </a:r>
            <a:r>
              <a:rPr lang="en-NZ" i="1" dirty="0" err="1" smtClean="0"/>
              <a:t>longiflora</a:t>
            </a:r>
            <a:r>
              <a:rPr lang="en-NZ" dirty="0" smtClean="0"/>
              <a:t> and </a:t>
            </a:r>
            <a:r>
              <a:rPr lang="en-NZ" i="1" dirty="0" smtClean="0"/>
              <a:t>Epacris </a:t>
            </a:r>
            <a:r>
              <a:rPr lang="en-NZ" i="1" dirty="0" err="1" smtClean="0"/>
              <a:t>longiflora</a:t>
            </a:r>
            <a:endParaRPr lang="en-NZ" i="1" dirty="0" smtClean="0"/>
          </a:p>
          <a:p>
            <a:pPr marL="800100" lvl="1" indent="-342900">
              <a:buAutoNum type="alphaUcPeriod"/>
            </a:pPr>
            <a:r>
              <a:rPr lang="en-NZ" i="1" dirty="0" err="1"/>
              <a:t>Ehrharta</a:t>
            </a:r>
            <a:r>
              <a:rPr lang="en-NZ" i="1" dirty="0"/>
              <a:t> </a:t>
            </a:r>
            <a:r>
              <a:rPr lang="en-NZ" i="1" dirty="0" err="1" smtClean="0"/>
              <a:t>distichophylla</a:t>
            </a:r>
            <a:r>
              <a:rPr lang="en-NZ" i="1" dirty="0" smtClean="0"/>
              <a:t> </a:t>
            </a:r>
            <a:r>
              <a:rPr lang="en-NZ" dirty="0" smtClean="0"/>
              <a:t>and </a:t>
            </a:r>
            <a:r>
              <a:rPr lang="en-NZ" i="1" dirty="0" err="1" smtClean="0"/>
              <a:t>Ehrharta</a:t>
            </a:r>
            <a:r>
              <a:rPr lang="en-NZ" i="1" dirty="0" smtClean="0"/>
              <a:t> </a:t>
            </a:r>
            <a:r>
              <a:rPr lang="en-NZ" i="1" dirty="0" err="1" smtClean="0"/>
              <a:t>longiflora</a:t>
            </a:r>
            <a:r>
              <a:rPr lang="en-NZ" i="1" dirty="0" smtClean="0"/>
              <a:t>.</a:t>
            </a:r>
          </a:p>
          <a:p>
            <a:pPr marL="800100" lvl="1" indent="-342900">
              <a:buAutoNum type="alphaUcPeriod"/>
            </a:pPr>
            <a:endParaRPr lang="en-NZ" i="1" dirty="0" smtClean="0"/>
          </a:p>
          <a:p>
            <a:pPr marL="400050">
              <a:buAutoNum type="arabicPeriod" startAt="8"/>
            </a:pPr>
            <a:r>
              <a:rPr lang="en-NZ" dirty="0" smtClean="0"/>
              <a:t>Which of the following pairs of plants are most closely related?</a:t>
            </a:r>
          </a:p>
          <a:p>
            <a:pPr marL="857250" lvl="1" indent="-342900">
              <a:buFont typeface="+mj-lt"/>
              <a:buAutoNum type="alphaUcPeriod"/>
            </a:pPr>
            <a:r>
              <a:rPr lang="en-NZ" i="1" dirty="0" smtClean="0"/>
              <a:t>Pittosporum </a:t>
            </a:r>
            <a:r>
              <a:rPr lang="en-NZ" i="1" dirty="0" err="1" smtClean="0"/>
              <a:t>crassifolium</a:t>
            </a:r>
            <a:r>
              <a:rPr lang="en-NZ" i="1" dirty="0" smtClean="0"/>
              <a:t> </a:t>
            </a:r>
            <a:r>
              <a:rPr lang="en-NZ" i="1" dirty="0" err="1" smtClean="0"/>
              <a:t>variegata</a:t>
            </a:r>
            <a:r>
              <a:rPr lang="en-NZ" i="1" dirty="0" smtClean="0"/>
              <a:t> </a:t>
            </a:r>
            <a:r>
              <a:rPr lang="en-NZ" dirty="0" smtClean="0"/>
              <a:t>and </a:t>
            </a:r>
            <a:r>
              <a:rPr lang="en-NZ" i="1" dirty="0" smtClean="0"/>
              <a:t>Pittosporum </a:t>
            </a:r>
            <a:r>
              <a:rPr lang="en-NZ" i="1" dirty="0" err="1" smtClean="0"/>
              <a:t>tenuifolium</a:t>
            </a:r>
            <a:r>
              <a:rPr lang="en-NZ" i="1" dirty="0" smtClean="0"/>
              <a:t> </a:t>
            </a:r>
            <a:r>
              <a:rPr lang="en-NZ" i="1" dirty="0" err="1" smtClean="0"/>
              <a:t>variegata</a:t>
            </a:r>
            <a:endParaRPr lang="en-NZ" i="1" dirty="0" smtClean="0"/>
          </a:p>
          <a:p>
            <a:pPr marL="857250" lvl="1" indent="-342900">
              <a:buFont typeface="+mj-lt"/>
              <a:buAutoNum type="alphaUcPeriod"/>
            </a:pPr>
            <a:r>
              <a:rPr lang="en-NZ" i="1" dirty="0"/>
              <a:t>Pittosporum </a:t>
            </a:r>
            <a:r>
              <a:rPr lang="en-NZ" i="1" dirty="0" err="1" smtClean="0"/>
              <a:t>tenuifolium</a:t>
            </a:r>
            <a:r>
              <a:rPr lang="en-NZ" i="1" dirty="0" smtClean="0"/>
              <a:t> </a:t>
            </a:r>
            <a:r>
              <a:rPr lang="en-NZ" i="1" dirty="0" err="1" smtClean="0"/>
              <a:t>garnetti</a:t>
            </a:r>
            <a:r>
              <a:rPr lang="en-NZ" i="1" dirty="0" smtClean="0"/>
              <a:t> </a:t>
            </a:r>
            <a:r>
              <a:rPr lang="en-NZ" dirty="0" smtClean="0"/>
              <a:t>and</a:t>
            </a:r>
            <a:r>
              <a:rPr lang="en-NZ" i="1" dirty="0" smtClean="0"/>
              <a:t> Pittosporum </a:t>
            </a:r>
            <a:r>
              <a:rPr lang="en-NZ" i="1" dirty="0" err="1"/>
              <a:t>tenuifolium</a:t>
            </a:r>
            <a:r>
              <a:rPr lang="en-NZ" i="1" dirty="0"/>
              <a:t> </a:t>
            </a:r>
            <a:r>
              <a:rPr lang="en-NZ" i="1" dirty="0" err="1" smtClean="0"/>
              <a:t>variegata</a:t>
            </a:r>
            <a:endParaRPr lang="en-NZ" i="1" dirty="0" smtClean="0"/>
          </a:p>
          <a:p>
            <a:pPr marL="857250" lvl="1" indent="-342900">
              <a:buFont typeface="+mj-lt"/>
              <a:buAutoNum type="alphaUcPeriod"/>
            </a:pPr>
            <a:r>
              <a:rPr lang="en-NZ" i="1" dirty="0" err="1" smtClean="0"/>
              <a:t>Diosma</a:t>
            </a:r>
            <a:r>
              <a:rPr lang="en-NZ" i="1" dirty="0" smtClean="0"/>
              <a:t> </a:t>
            </a:r>
            <a:r>
              <a:rPr lang="en-NZ" i="1" dirty="0" err="1" smtClean="0"/>
              <a:t>eri</a:t>
            </a:r>
            <a:r>
              <a:rPr lang="en-NZ" i="1" dirty="0" err="1"/>
              <a:t>c</a:t>
            </a:r>
            <a:r>
              <a:rPr lang="en-NZ" i="1" dirty="0" err="1" smtClean="0"/>
              <a:t>oides</a:t>
            </a:r>
            <a:r>
              <a:rPr lang="en-NZ" i="1" dirty="0" smtClean="0"/>
              <a:t> </a:t>
            </a:r>
            <a:r>
              <a:rPr lang="en-NZ" dirty="0" smtClean="0"/>
              <a:t>and</a:t>
            </a:r>
            <a:r>
              <a:rPr lang="en-NZ" i="1" dirty="0" smtClean="0"/>
              <a:t> Hebe </a:t>
            </a:r>
            <a:r>
              <a:rPr lang="en-NZ" i="1" dirty="0" err="1" smtClean="0"/>
              <a:t>diosmaefolia</a:t>
            </a:r>
            <a:endParaRPr lang="en-NZ" i="1" dirty="0" smtClean="0"/>
          </a:p>
          <a:p>
            <a:pPr marL="857250" lvl="1" indent="-342900">
              <a:buFont typeface="+mj-lt"/>
              <a:buAutoNum type="alphaUcPeriod"/>
            </a:pPr>
            <a:r>
              <a:rPr lang="en-NZ" i="1" dirty="0" err="1" smtClean="0"/>
              <a:t>Phormium</a:t>
            </a:r>
            <a:r>
              <a:rPr lang="en-NZ" i="1" dirty="0" smtClean="0"/>
              <a:t> </a:t>
            </a:r>
            <a:r>
              <a:rPr lang="en-NZ" i="1" dirty="0" err="1" smtClean="0"/>
              <a:t>tenax</a:t>
            </a:r>
            <a:r>
              <a:rPr lang="en-NZ" i="1" dirty="0" smtClean="0"/>
              <a:t> purpureum </a:t>
            </a:r>
            <a:r>
              <a:rPr lang="en-NZ" dirty="0" smtClean="0"/>
              <a:t>and</a:t>
            </a:r>
            <a:r>
              <a:rPr lang="en-NZ" i="1" dirty="0" smtClean="0"/>
              <a:t> Pittosporum </a:t>
            </a:r>
            <a:r>
              <a:rPr lang="en-NZ" i="1" dirty="0" err="1"/>
              <a:t>tenuifolium</a:t>
            </a:r>
            <a:r>
              <a:rPr lang="en-NZ" i="1" dirty="0"/>
              <a:t> </a:t>
            </a:r>
            <a:r>
              <a:rPr lang="en-NZ" i="1" dirty="0" smtClean="0"/>
              <a:t>purpureum. </a:t>
            </a:r>
          </a:p>
          <a:p>
            <a:pPr marL="857250" lvl="1" indent="-342900">
              <a:buFont typeface="+mj-lt"/>
              <a:buAutoNum type="alphaUcPeriod"/>
            </a:pPr>
            <a:endParaRPr lang="en-NZ" i="1" dirty="0"/>
          </a:p>
          <a:p>
            <a:pPr lvl="0">
              <a:buFont typeface="+mj-lt"/>
              <a:buAutoNum type="arabicPeriod" startAt="10"/>
            </a:pPr>
            <a:r>
              <a:rPr lang="en-NZ" dirty="0" smtClean="0"/>
              <a:t>Make a list of scientific names for the following pasture plants: ryegrass, </a:t>
            </a:r>
            <a:r>
              <a:rPr lang="en-NZ" dirty="0"/>
              <a:t>fescue, cocksfoot, </a:t>
            </a:r>
            <a:r>
              <a:rPr lang="en-NZ" dirty="0" smtClean="0"/>
              <a:t>timothy, white </a:t>
            </a:r>
            <a:r>
              <a:rPr lang="en-NZ" dirty="0"/>
              <a:t>clover, lucerne, </a:t>
            </a:r>
            <a:r>
              <a:rPr lang="en-NZ" dirty="0" smtClean="0"/>
              <a:t>lotus, kale</a:t>
            </a:r>
            <a:r>
              <a:rPr lang="en-NZ" dirty="0"/>
              <a:t>, Chou </a:t>
            </a:r>
            <a:r>
              <a:rPr lang="en-NZ" dirty="0" err="1"/>
              <a:t>Moellier</a:t>
            </a:r>
            <a:r>
              <a:rPr lang="en-NZ" dirty="0"/>
              <a:t>, rape, turnips, </a:t>
            </a:r>
            <a:r>
              <a:rPr lang="en-NZ" dirty="0" smtClean="0"/>
              <a:t>swedes, chicory</a:t>
            </a:r>
            <a:r>
              <a:rPr lang="en-NZ" dirty="0"/>
              <a:t>, </a:t>
            </a:r>
            <a:r>
              <a:rPr lang="en-NZ" dirty="0" smtClean="0"/>
              <a:t>and plantain</a:t>
            </a:r>
            <a:r>
              <a:rPr lang="en-NZ" dirty="0"/>
              <a:t>. </a:t>
            </a:r>
          </a:p>
        </p:txBody>
      </p:sp>
    </p:spTree>
    <p:extLst>
      <p:ext uri="{BB962C8B-B14F-4D97-AF65-F5344CB8AC3E}">
        <p14:creationId xmlns:p14="http://schemas.microsoft.com/office/powerpoint/2010/main" val="39394542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9138"/>
          </a:xfrm>
        </p:spPr>
        <p:txBody>
          <a:bodyPr>
            <a:normAutofit fontScale="90000"/>
          </a:bodyPr>
          <a:lstStyle/>
          <a:p>
            <a:r>
              <a:rPr lang="en-NZ" b="1" dirty="0"/>
              <a:t>Important Plants for New </a:t>
            </a:r>
            <a:r>
              <a:rPr lang="en-NZ" b="1" dirty="0" smtClean="0"/>
              <a:t>Zealand?</a:t>
            </a:r>
            <a:r>
              <a:rPr lang="en-NZ" dirty="0"/>
              <a:t/>
            </a:r>
            <a:br>
              <a:rPr lang="en-NZ" dirty="0"/>
            </a:br>
            <a:endParaRPr lang="en-NZ" dirty="0"/>
          </a:p>
        </p:txBody>
      </p:sp>
      <p:sp>
        <p:nvSpPr>
          <p:cNvPr id="3" name="Content Placeholder 2"/>
          <p:cNvSpPr>
            <a:spLocks noGrp="1"/>
          </p:cNvSpPr>
          <p:nvPr>
            <p:ph idx="1"/>
          </p:nvPr>
        </p:nvSpPr>
        <p:spPr>
          <a:xfrm>
            <a:off x="677334" y="1457325"/>
            <a:ext cx="8596668" cy="4584037"/>
          </a:xfrm>
        </p:spPr>
        <p:txBody>
          <a:bodyPr>
            <a:normAutofit/>
          </a:bodyPr>
          <a:lstStyle/>
          <a:p>
            <a:pPr marL="0" lvl="0" indent="0">
              <a:buNone/>
            </a:pPr>
            <a:r>
              <a:rPr lang="en-NZ" sz="2800" dirty="0" smtClean="0"/>
              <a:t>Brainstorm </a:t>
            </a:r>
          </a:p>
          <a:p>
            <a:pPr lvl="0"/>
            <a:r>
              <a:rPr lang="en-NZ" sz="2800" dirty="0" smtClean="0"/>
              <a:t>What </a:t>
            </a:r>
            <a:r>
              <a:rPr lang="en-NZ" sz="2800" dirty="0"/>
              <a:t>are agricultural or horticultural plants?</a:t>
            </a:r>
          </a:p>
          <a:p>
            <a:r>
              <a:rPr lang="en-NZ" sz="2800" dirty="0" smtClean="0"/>
              <a:t>What is the </a:t>
            </a:r>
            <a:r>
              <a:rPr lang="en-NZ" sz="2800" dirty="0"/>
              <a:t>difference between the agricultural or horticultural </a:t>
            </a:r>
            <a:r>
              <a:rPr lang="en-NZ" sz="2800" dirty="0" smtClean="0"/>
              <a:t>species?</a:t>
            </a:r>
            <a:endParaRPr lang="en-NZ" sz="2800" dirty="0"/>
          </a:p>
          <a:p>
            <a:pPr lvl="0"/>
            <a:r>
              <a:rPr lang="en-NZ" sz="2800" dirty="0" smtClean="0"/>
              <a:t>What are these plants used for?</a:t>
            </a:r>
          </a:p>
          <a:p>
            <a:pPr lvl="0"/>
            <a:r>
              <a:rPr lang="en-NZ" sz="2800" dirty="0" smtClean="0"/>
              <a:t>Explain </a:t>
            </a:r>
            <a:r>
              <a:rPr lang="en-NZ" sz="2800" dirty="0"/>
              <a:t>the differences between the different agricultural species. </a:t>
            </a:r>
          </a:p>
          <a:p>
            <a:pPr lvl="0"/>
            <a:r>
              <a:rPr lang="en-NZ" sz="2800" dirty="0" smtClean="0"/>
              <a:t>Why </a:t>
            </a:r>
            <a:r>
              <a:rPr lang="en-NZ" sz="2800" dirty="0"/>
              <a:t>are these plants important to New Zealand primary industries?  </a:t>
            </a:r>
          </a:p>
        </p:txBody>
      </p:sp>
    </p:spTree>
    <p:extLst>
      <p:ext uri="{BB962C8B-B14F-4D97-AF65-F5344CB8AC3E}">
        <p14:creationId xmlns:p14="http://schemas.microsoft.com/office/powerpoint/2010/main" val="3021509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19150"/>
          </a:xfrm>
        </p:spPr>
        <p:txBody>
          <a:bodyPr/>
          <a:lstStyle/>
          <a:p>
            <a:r>
              <a:rPr lang="en-NZ" dirty="0" smtClean="0"/>
              <a:t>Economic outlook for 2016.</a:t>
            </a:r>
            <a:endParaRPr lang="en-NZ" dirty="0"/>
          </a:p>
        </p:txBody>
      </p:sp>
      <p:sp>
        <p:nvSpPr>
          <p:cNvPr id="3" name="Content Placeholder 2"/>
          <p:cNvSpPr>
            <a:spLocks noGrp="1"/>
          </p:cNvSpPr>
          <p:nvPr>
            <p:ph idx="1"/>
          </p:nvPr>
        </p:nvSpPr>
        <p:spPr>
          <a:xfrm>
            <a:off x="677334" y="1571625"/>
            <a:ext cx="8596668" cy="4469737"/>
          </a:xfrm>
        </p:spPr>
        <p:txBody>
          <a:bodyPr/>
          <a:lstStyle/>
          <a:p>
            <a:r>
              <a:rPr lang="en-NZ" dirty="0" smtClean="0"/>
              <a:t>Despite some challenging conditions over the last year, the horticulture (5%) and arable (2%) sectors have grown strongly, partially offsetting larger decreases in forestry (10%).  </a:t>
            </a:r>
          </a:p>
          <a:p>
            <a:r>
              <a:rPr lang="en-NZ" dirty="0" smtClean="0"/>
              <a:t>High volumes of wine and kiwifruit were sold.</a:t>
            </a:r>
          </a:p>
          <a:p>
            <a:r>
              <a:rPr lang="en-NZ" dirty="0" smtClean="0"/>
              <a:t>$8797 million in export revenue for 2015. </a:t>
            </a:r>
          </a:p>
          <a:p>
            <a:r>
              <a:rPr lang="en-NZ" dirty="0" smtClean="0"/>
              <a:t>Positive medium term prospects for log and timber exports to China; potential for growth in the United States of America as the housing market continues to recover from post global financial crisis (GFC) lows. </a:t>
            </a:r>
          </a:p>
          <a:p>
            <a:r>
              <a:rPr lang="en-NZ" dirty="0" smtClean="0"/>
              <a:t>Strong kiwifruit recovery from the </a:t>
            </a:r>
            <a:r>
              <a:rPr lang="en-NZ" dirty="0" err="1" smtClean="0"/>
              <a:t>Psa</a:t>
            </a:r>
            <a:r>
              <a:rPr lang="en-NZ" dirty="0" smtClean="0"/>
              <a:t> disease; positive signals for price gains and expansion of markets for wine, apples and pears. </a:t>
            </a:r>
          </a:p>
          <a:p>
            <a:r>
              <a:rPr lang="en-NZ" dirty="0" smtClean="0"/>
              <a:t>Arable export revenue is down from a record high in 2014 but increasing global demand and New Zealand’s reputation for high quality seed will underpin growth till 2019.</a:t>
            </a:r>
            <a:endParaRPr lang="en-NZ" dirty="0"/>
          </a:p>
        </p:txBody>
      </p:sp>
    </p:spTree>
    <p:extLst>
      <p:ext uri="{BB962C8B-B14F-4D97-AF65-F5344CB8AC3E}">
        <p14:creationId xmlns:p14="http://schemas.microsoft.com/office/powerpoint/2010/main" val="41028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352425"/>
            <a:ext cx="8596668" cy="762000"/>
          </a:xfrm>
        </p:spPr>
        <p:txBody>
          <a:bodyPr>
            <a:normAutofit fontScale="90000"/>
          </a:bodyPr>
          <a:lstStyle/>
          <a:p>
            <a:r>
              <a:rPr lang="en-NZ" b="1" dirty="0"/>
              <a:t>Important Plants for New Zealand.</a:t>
            </a:r>
            <a:r>
              <a:rPr lang="en-NZ" dirty="0"/>
              <a:t/>
            </a:r>
            <a:br>
              <a:rPr lang="en-NZ" dirty="0"/>
            </a:br>
            <a:endParaRPr lang="en-NZ" dirty="0"/>
          </a:p>
        </p:txBody>
      </p:sp>
      <p:sp>
        <p:nvSpPr>
          <p:cNvPr id="3" name="Content Placeholder 2"/>
          <p:cNvSpPr>
            <a:spLocks noGrp="1"/>
          </p:cNvSpPr>
          <p:nvPr>
            <p:ph idx="1"/>
          </p:nvPr>
        </p:nvSpPr>
        <p:spPr>
          <a:xfrm>
            <a:off x="677334" y="1371600"/>
            <a:ext cx="9966854" cy="5186363"/>
          </a:xfrm>
        </p:spPr>
        <p:txBody>
          <a:bodyPr>
            <a:noAutofit/>
          </a:bodyPr>
          <a:lstStyle/>
          <a:p>
            <a:r>
              <a:rPr lang="en-NZ" sz="1600" b="1" dirty="0"/>
              <a:t>Pasture plants </a:t>
            </a:r>
            <a:r>
              <a:rPr lang="en-NZ" sz="1600" b="1" dirty="0" smtClean="0"/>
              <a:t> (see later)</a:t>
            </a:r>
          </a:p>
          <a:p>
            <a:r>
              <a:rPr lang="en-NZ" sz="1600" b="1" dirty="0"/>
              <a:t>Forestry Crops.</a:t>
            </a:r>
            <a:endParaRPr lang="en-NZ" sz="1600" dirty="0"/>
          </a:p>
          <a:p>
            <a:pPr lvl="1"/>
            <a:r>
              <a:rPr lang="en-NZ" i="1" dirty="0" err="1" smtClean="0"/>
              <a:t>Pinus</a:t>
            </a:r>
            <a:r>
              <a:rPr lang="en-NZ" i="1" dirty="0" smtClean="0"/>
              <a:t> </a:t>
            </a:r>
            <a:r>
              <a:rPr lang="en-NZ" i="1" dirty="0" err="1"/>
              <a:t>radiata</a:t>
            </a:r>
            <a:r>
              <a:rPr lang="en-NZ" dirty="0"/>
              <a:t>, Douglas fir, eucalypt, blackwood.</a:t>
            </a:r>
          </a:p>
          <a:p>
            <a:r>
              <a:rPr lang="en-NZ" sz="1600" b="1" dirty="0"/>
              <a:t>Grain and seed plants</a:t>
            </a:r>
            <a:endParaRPr lang="en-NZ" sz="1600" dirty="0"/>
          </a:p>
          <a:p>
            <a:pPr lvl="1"/>
            <a:r>
              <a:rPr lang="en-NZ" b="1" dirty="0"/>
              <a:t>Cereal species </a:t>
            </a:r>
            <a:r>
              <a:rPr lang="en-NZ" dirty="0"/>
              <a:t>e.g. oats, barley, wheat, </a:t>
            </a:r>
            <a:r>
              <a:rPr lang="en-NZ" dirty="0" smtClean="0"/>
              <a:t>maize</a:t>
            </a:r>
            <a:r>
              <a:rPr lang="en-NZ" b="1" dirty="0" smtClean="0"/>
              <a:t>; Brassica </a:t>
            </a:r>
            <a:r>
              <a:rPr lang="en-NZ" b="1" dirty="0"/>
              <a:t>species </a:t>
            </a:r>
            <a:r>
              <a:rPr lang="en-NZ" dirty="0"/>
              <a:t>e.g. oil seed </a:t>
            </a:r>
            <a:r>
              <a:rPr lang="en-NZ" dirty="0" smtClean="0"/>
              <a:t>rape; </a:t>
            </a:r>
            <a:r>
              <a:rPr lang="en-NZ" b="1" dirty="0" smtClean="0"/>
              <a:t>Pulse </a:t>
            </a:r>
            <a:r>
              <a:rPr lang="en-NZ" b="1" dirty="0"/>
              <a:t>species </a:t>
            </a:r>
            <a:r>
              <a:rPr lang="en-NZ" dirty="0"/>
              <a:t>e.g. peas, beans, and </a:t>
            </a:r>
            <a:r>
              <a:rPr lang="en-NZ" dirty="0" smtClean="0"/>
              <a:t>linseed; </a:t>
            </a:r>
            <a:r>
              <a:rPr lang="en-NZ" b="1" dirty="0" smtClean="0"/>
              <a:t>Herbage</a:t>
            </a:r>
            <a:r>
              <a:rPr lang="en-NZ" b="1" dirty="0"/>
              <a:t>, forage and vegetable crops </a:t>
            </a:r>
            <a:r>
              <a:rPr lang="en-NZ" dirty="0"/>
              <a:t>e.g. white clover, ryegrass, maize which are grown as annuals to harvest the </a:t>
            </a:r>
            <a:r>
              <a:rPr lang="en-NZ" dirty="0" smtClean="0"/>
              <a:t>seed; </a:t>
            </a:r>
            <a:r>
              <a:rPr lang="en-NZ" b="1" dirty="0" smtClean="0"/>
              <a:t>Energy </a:t>
            </a:r>
            <a:r>
              <a:rPr lang="en-NZ" b="1" dirty="0"/>
              <a:t>species </a:t>
            </a:r>
            <a:r>
              <a:rPr lang="en-NZ" dirty="0"/>
              <a:t>e.g. maize for ethanol. </a:t>
            </a:r>
          </a:p>
          <a:p>
            <a:r>
              <a:rPr lang="en-NZ" sz="1600" b="1" dirty="0"/>
              <a:t>Fruit plants</a:t>
            </a:r>
            <a:endParaRPr lang="en-NZ" sz="1600" dirty="0"/>
          </a:p>
          <a:p>
            <a:pPr lvl="1"/>
            <a:r>
              <a:rPr lang="en-NZ" b="1" dirty="0"/>
              <a:t>Temperate</a:t>
            </a:r>
            <a:r>
              <a:rPr lang="en-NZ" dirty="0"/>
              <a:t> e.g. grapes, </a:t>
            </a:r>
            <a:r>
              <a:rPr lang="en-NZ" dirty="0" err="1"/>
              <a:t>stonefruit</a:t>
            </a:r>
            <a:r>
              <a:rPr lang="en-NZ" dirty="0"/>
              <a:t>, </a:t>
            </a:r>
            <a:r>
              <a:rPr lang="en-NZ" dirty="0" err="1"/>
              <a:t>pipfruit</a:t>
            </a:r>
            <a:r>
              <a:rPr lang="en-NZ" dirty="0"/>
              <a:t>, </a:t>
            </a:r>
            <a:r>
              <a:rPr lang="en-NZ" dirty="0" err="1"/>
              <a:t>berryfruit</a:t>
            </a:r>
            <a:r>
              <a:rPr lang="en-NZ" dirty="0"/>
              <a:t>, persimmons, </a:t>
            </a:r>
            <a:r>
              <a:rPr lang="en-NZ" dirty="0" smtClean="0"/>
              <a:t>walnuts; </a:t>
            </a:r>
            <a:r>
              <a:rPr lang="en-NZ" b="1" dirty="0" smtClean="0"/>
              <a:t>Sub </a:t>
            </a:r>
            <a:r>
              <a:rPr lang="en-NZ" b="1" dirty="0"/>
              <a:t>temperate </a:t>
            </a:r>
            <a:r>
              <a:rPr lang="en-NZ" dirty="0"/>
              <a:t>e.g. kiwifruit, </a:t>
            </a:r>
            <a:r>
              <a:rPr lang="en-NZ" dirty="0" err="1"/>
              <a:t>feijoas</a:t>
            </a:r>
            <a:r>
              <a:rPr lang="en-NZ" dirty="0"/>
              <a:t>, passionfruit, </a:t>
            </a:r>
            <a:r>
              <a:rPr lang="en-NZ" dirty="0" err="1"/>
              <a:t>tamarillos</a:t>
            </a:r>
            <a:r>
              <a:rPr lang="en-NZ" dirty="0"/>
              <a:t>, macadamias, citrus.</a:t>
            </a:r>
          </a:p>
          <a:p>
            <a:r>
              <a:rPr lang="en-NZ" sz="1600" b="1" dirty="0"/>
              <a:t>Vegetable plants</a:t>
            </a:r>
            <a:endParaRPr lang="en-NZ" sz="1600" dirty="0"/>
          </a:p>
          <a:p>
            <a:pPr lvl="1"/>
            <a:r>
              <a:rPr lang="en-NZ" dirty="0"/>
              <a:t>Squash, potatoes, onions, greens (lettuce, cauliflower, broccoli), asparagus, carrots, process vegetables (peas, beans, </a:t>
            </a:r>
            <a:r>
              <a:rPr lang="en-NZ" dirty="0" smtClean="0"/>
              <a:t>potatoes), </a:t>
            </a:r>
            <a:r>
              <a:rPr lang="en-NZ" dirty="0"/>
              <a:t>covered crops (capsicums, tomatoes).</a:t>
            </a:r>
          </a:p>
          <a:p>
            <a:r>
              <a:rPr lang="en-NZ" sz="1600" b="1" dirty="0"/>
              <a:t>Flower - bulbs, tubers, corms, seeds </a:t>
            </a:r>
            <a:endParaRPr lang="en-NZ" sz="1600" dirty="0"/>
          </a:p>
          <a:p>
            <a:pPr lvl="1"/>
            <a:r>
              <a:rPr lang="en-NZ" dirty="0"/>
              <a:t>Orchids, </a:t>
            </a:r>
            <a:r>
              <a:rPr lang="en-NZ" dirty="0" err="1"/>
              <a:t>lilium</a:t>
            </a:r>
            <a:r>
              <a:rPr lang="en-NZ" dirty="0"/>
              <a:t>, </a:t>
            </a:r>
            <a:r>
              <a:rPr lang="en-NZ" dirty="0" err="1"/>
              <a:t>sandersonia</a:t>
            </a:r>
            <a:r>
              <a:rPr lang="en-NZ" dirty="0"/>
              <a:t>, tulips, seeds</a:t>
            </a:r>
            <a:r>
              <a:rPr lang="en-NZ" dirty="0" smtClean="0"/>
              <a:t>.</a:t>
            </a:r>
            <a:endParaRPr lang="en-NZ" dirty="0"/>
          </a:p>
        </p:txBody>
      </p:sp>
    </p:spTree>
    <p:extLst>
      <p:ext uri="{BB962C8B-B14F-4D97-AF65-F5344CB8AC3E}">
        <p14:creationId xmlns:p14="http://schemas.microsoft.com/office/powerpoint/2010/main" val="16740905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9138"/>
          </a:xfrm>
        </p:spPr>
        <p:txBody>
          <a:bodyPr>
            <a:normAutofit fontScale="90000"/>
          </a:bodyPr>
          <a:lstStyle/>
          <a:p>
            <a:r>
              <a:rPr lang="en-GB" altLang="en-US" sz="3200" b="1" dirty="0" smtClean="0"/>
              <a:t>Pasture Plants</a:t>
            </a:r>
            <a:br>
              <a:rPr lang="en-GB" altLang="en-US" sz="3200" b="1" dirty="0" smtClean="0"/>
            </a:br>
            <a:r>
              <a:rPr lang="en-GB" altLang="en-US" sz="3200" b="1" dirty="0" smtClean="0"/>
              <a:t/>
            </a:r>
            <a:br>
              <a:rPr lang="en-GB" altLang="en-US" sz="3200" b="1" dirty="0" smtClean="0"/>
            </a:br>
            <a:r>
              <a:rPr lang="en-GB" altLang="en-US" sz="3200" b="1" dirty="0" smtClean="0"/>
              <a:t>Benefits </a:t>
            </a:r>
            <a:r>
              <a:rPr lang="en-GB" altLang="en-US" sz="3200" b="1" dirty="0"/>
              <a:t>of pasture to NZ farming.</a:t>
            </a:r>
            <a:endParaRPr lang="en-NZ" sz="3200" b="1" dirty="0"/>
          </a:p>
        </p:txBody>
      </p:sp>
      <p:sp>
        <p:nvSpPr>
          <p:cNvPr id="3" name="Content Placeholder 2"/>
          <p:cNvSpPr>
            <a:spLocks noGrp="1"/>
          </p:cNvSpPr>
          <p:nvPr>
            <p:ph idx="1"/>
          </p:nvPr>
        </p:nvSpPr>
        <p:spPr>
          <a:xfrm>
            <a:off x="677334" y="2028827"/>
            <a:ext cx="7780866" cy="4712624"/>
          </a:xfrm>
        </p:spPr>
        <p:txBody>
          <a:bodyPr/>
          <a:lstStyle/>
          <a:p>
            <a:r>
              <a:rPr lang="en-GB" altLang="en-US" sz="2800" dirty="0" smtClean="0"/>
              <a:t>The majority </a:t>
            </a:r>
            <a:r>
              <a:rPr lang="en-GB" altLang="en-US" sz="2800" dirty="0"/>
              <a:t>(63%) of New Zealand’s agricultural earnings come from products of animals that are pasture fed</a:t>
            </a:r>
            <a:r>
              <a:rPr lang="en-GB" altLang="en-US" sz="2800" dirty="0" smtClean="0"/>
              <a:t>.</a:t>
            </a:r>
          </a:p>
          <a:p>
            <a:r>
              <a:rPr lang="en-GB" altLang="en-US" sz="2800" dirty="0" smtClean="0"/>
              <a:t>Topography </a:t>
            </a:r>
            <a:r>
              <a:rPr lang="en-GB" altLang="en-US" sz="2800" dirty="0"/>
              <a:t>has a major influence on how the land is farmed and what species of grasses (cultivars) are </a:t>
            </a:r>
            <a:r>
              <a:rPr lang="en-GB" altLang="en-US" sz="2800" dirty="0" smtClean="0"/>
              <a:t>used</a:t>
            </a:r>
          </a:p>
          <a:p>
            <a:r>
              <a:rPr lang="en-GB" altLang="en-US" sz="2800" dirty="0"/>
              <a:t>Since grass grows most of the year round in </a:t>
            </a:r>
            <a:r>
              <a:rPr lang="en-GB" altLang="en-US" sz="2800" dirty="0" smtClean="0"/>
              <a:t>New Zealand, </a:t>
            </a:r>
            <a:r>
              <a:rPr lang="en-GB" altLang="en-US" sz="2800" dirty="0"/>
              <a:t>it enables the </a:t>
            </a:r>
            <a:r>
              <a:rPr lang="en-GB" altLang="en-US" sz="2800" dirty="0" smtClean="0"/>
              <a:t>following;</a:t>
            </a:r>
            <a:endParaRPr lang="en-GB" altLang="en-US" sz="2800" dirty="0"/>
          </a:p>
        </p:txBody>
      </p:sp>
      <p:pic>
        <p:nvPicPr>
          <p:cNvPr id="4" name="Picture 6" descr="magical%20waterways%20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1037" y="2290688"/>
            <a:ext cx="3719513" cy="2788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8087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The BIG picture?</a:t>
            </a:r>
            <a:endParaRPr lang="en-NZ" dirty="0"/>
          </a:p>
        </p:txBody>
      </p:sp>
      <p:sp>
        <p:nvSpPr>
          <p:cNvPr id="3" name="Content Placeholder 2"/>
          <p:cNvSpPr>
            <a:spLocks noGrp="1"/>
          </p:cNvSpPr>
          <p:nvPr>
            <p:ph idx="1"/>
          </p:nvPr>
        </p:nvSpPr>
        <p:spPr/>
        <p:txBody>
          <a:bodyPr>
            <a:noAutofit/>
          </a:bodyPr>
          <a:lstStyle/>
          <a:p>
            <a:pPr lvl="0"/>
            <a:r>
              <a:rPr lang="en-NZ" sz="3200" dirty="0"/>
              <a:t>Why are plants important to the primary industry?</a:t>
            </a:r>
          </a:p>
          <a:p>
            <a:pPr lvl="0"/>
            <a:r>
              <a:rPr lang="en-NZ" sz="3200" dirty="0"/>
              <a:t>How does understanding their structure, form and function improve primary production, meet producer and customer needs?</a:t>
            </a:r>
          </a:p>
          <a:p>
            <a:r>
              <a:rPr lang="en-NZ" sz="3200" dirty="0"/>
              <a:t>What is the role of plant biology in agribusiness?</a:t>
            </a:r>
          </a:p>
        </p:txBody>
      </p:sp>
    </p:spTree>
    <p:extLst>
      <p:ext uri="{BB962C8B-B14F-4D97-AF65-F5344CB8AC3E}">
        <p14:creationId xmlns:p14="http://schemas.microsoft.com/office/powerpoint/2010/main" val="2432514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6" descr="NZ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5813" y="446088"/>
            <a:ext cx="3240088"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9" descr="hay_making_weardale_gallery_470x3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90663" y="3500439"/>
            <a:ext cx="3241675" cy="243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Text Box 11"/>
          <p:cNvSpPr txBox="1">
            <a:spLocks noChangeArrowheads="1"/>
          </p:cNvSpPr>
          <p:nvPr/>
        </p:nvSpPr>
        <p:spPr bwMode="auto">
          <a:xfrm>
            <a:off x="842963" y="188914"/>
            <a:ext cx="7458075" cy="600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AutoNum type="arabicParenR"/>
            </a:pPr>
            <a:r>
              <a:rPr lang="en-GB" altLang="en-US" sz="2400" dirty="0">
                <a:latin typeface="Trebuchet MS" panose="020B0603020202020204" pitchFamily="34" charset="0"/>
              </a:rPr>
              <a:t>The supply of </a:t>
            </a:r>
            <a:r>
              <a:rPr lang="en-GB" altLang="en-US" sz="2400" dirty="0" smtClean="0">
                <a:latin typeface="Trebuchet MS" panose="020B0603020202020204" pitchFamily="34" charset="0"/>
              </a:rPr>
              <a:t>dry matter (DM) </a:t>
            </a:r>
            <a:r>
              <a:rPr lang="en-GB" altLang="en-US" sz="2400" dirty="0">
                <a:latin typeface="Trebuchet MS" panose="020B0603020202020204" pitchFamily="34" charset="0"/>
              </a:rPr>
              <a:t>at a relatively low cost. This includes supplementary feed, hay, silage, baleage and forage crops.</a:t>
            </a:r>
          </a:p>
          <a:p>
            <a:pPr>
              <a:spcBef>
                <a:spcPct val="0"/>
              </a:spcBef>
              <a:buFontTx/>
              <a:buAutoNum type="arabicParenR"/>
            </a:pPr>
            <a:endParaRPr lang="en-GB" altLang="en-US" sz="2400" dirty="0">
              <a:latin typeface="Trebuchet MS" panose="020B0603020202020204" pitchFamily="34" charset="0"/>
            </a:endParaRPr>
          </a:p>
          <a:p>
            <a:pPr>
              <a:spcBef>
                <a:spcPct val="0"/>
              </a:spcBef>
              <a:buFontTx/>
              <a:buAutoNum type="arabicParenR"/>
            </a:pPr>
            <a:r>
              <a:rPr lang="en-GB" altLang="en-US" sz="2400" dirty="0">
                <a:latin typeface="Trebuchet MS" panose="020B0603020202020204" pitchFamily="34" charset="0"/>
              </a:rPr>
              <a:t>Stock in </a:t>
            </a:r>
            <a:r>
              <a:rPr lang="en-GB" altLang="en-US" sz="2400" dirty="0" smtClean="0">
                <a:latin typeface="Trebuchet MS" panose="020B0603020202020204" pitchFamily="34" charset="0"/>
              </a:rPr>
              <a:t>New Zealand graze </a:t>
            </a:r>
            <a:r>
              <a:rPr lang="en-GB" altLang="en-US" sz="2400" dirty="0">
                <a:latin typeface="Trebuchet MS" panose="020B0603020202020204" pitchFamily="34" charset="0"/>
              </a:rPr>
              <a:t>the pasture themselves. This has a lower labour input when compared to overseas countries where stock is housed or </a:t>
            </a:r>
            <a:r>
              <a:rPr lang="en-GB" altLang="en-US" sz="2400" dirty="0" smtClean="0">
                <a:latin typeface="Trebuchet MS" panose="020B0603020202020204" pitchFamily="34" charset="0"/>
              </a:rPr>
              <a:t>feedlot.</a:t>
            </a:r>
            <a:endParaRPr lang="en-GB" altLang="en-US" sz="2400" dirty="0">
              <a:latin typeface="Trebuchet MS" panose="020B0603020202020204" pitchFamily="34" charset="0"/>
            </a:endParaRPr>
          </a:p>
          <a:p>
            <a:pPr>
              <a:spcBef>
                <a:spcPct val="0"/>
              </a:spcBef>
              <a:buFontTx/>
              <a:buAutoNum type="arabicParenR"/>
            </a:pPr>
            <a:endParaRPr lang="en-GB" altLang="en-US" sz="2400" dirty="0">
              <a:latin typeface="Trebuchet MS" panose="020B0603020202020204" pitchFamily="34" charset="0"/>
            </a:endParaRPr>
          </a:p>
          <a:p>
            <a:pPr>
              <a:spcBef>
                <a:spcPct val="0"/>
              </a:spcBef>
              <a:buFontTx/>
              <a:buAutoNum type="arabicParenR"/>
            </a:pPr>
            <a:r>
              <a:rPr lang="en-GB" altLang="en-US" sz="2400" dirty="0">
                <a:latin typeface="Trebuchet MS" panose="020B0603020202020204" pitchFamily="34" charset="0"/>
              </a:rPr>
              <a:t>Leafy grass is high in nutritious feed &amp; is a high production diet—milk &amp; </a:t>
            </a:r>
            <a:r>
              <a:rPr lang="en-GB" altLang="en-US" sz="2400" dirty="0" smtClean="0">
                <a:latin typeface="Trebuchet MS" panose="020B0603020202020204" pitchFamily="34" charset="0"/>
              </a:rPr>
              <a:t>meat.</a:t>
            </a:r>
            <a:endParaRPr lang="en-GB" altLang="en-US" sz="2400" dirty="0">
              <a:latin typeface="Trebuchet MS" panose="020B0603020202020204" pitchFamily="34" charset="0"/>
            </a:endParaRPr>
          </a:p>
          <a:p>
            <a:pPr>
              <a:spcBef>
                <a:spcPct val="0"/>
              </a:spcBef>
              <a:buFontTx/>
              <a:buAutoNum type="arabicParenR"/>
            </a:pPr>
            <a:endParaRPr lang="en-GB" altLang="en-US" sz="2400" dirty="0">
              <a:latin typeface="Trebuchet MS" panose="020B0603020202020204" pitchFamily="34" charset="0"/>
            </a:endParaRPr>
          </a:p>
          <a:p>
            <a:pPr>
              <a:spcBef>
                <a:spcPct val="0"/>
              </a:spcBef>
              <a:buFontTx/>
              <a:buAutoNum type="arabicParenR"/>
            </a:pPr>
            <a:r>
              <a:rPr lang="en-GB" altLang="en-US" sz="2400" dirty="0">
                <a:latin typeface="Trebuchet MS" panose="020B0603020202020204" pitchFamily="34" charset="0"/>
              </a:rPr>
              <a:t>Excess spring feed is controlled by breeding stock, lambing calving </a:t>
            </a:r>
            <a:r>
              <a:rPr lang="en-GB" altLang="en-US" sz="2400" dirty="0" smtClean="0">
                <a:latin typeface="Trebuchet MS" panose="020B0603020202020204" pitchFamily="34" charset="0"/>
              </a:rPr>
              <a:t>etc., </a:t>
            </a:r>
            <a:r>
              <a:rPr lang="en-GB" altLang="en-US" sz="2400" dirty="0">
                <a:latin typeface="Trebuchet MS" panose="020B0603020202020204" pitchFamily="34" charset="0"/>
              </a:rPr>
              <a:t>&amp; by conserving feed via making silage, hay &amp; baleage. Buying in stock also an </a:t>
            </a:r>
            <a:r>
              <a:rPr lang="en-GB" altLang="en-US" sz="2400" dirty="0" smtClean="0">
                <a:latin typeface="Trebuchet MS" panose="020B0603020202020204" pitchFamily="34" charset="0"/>
              </a:rPr>
              <a:t>option.</a:t>
            </a:r>
            <a:endParaRPr lang="en-US" altLang="en-US" sz="2400" dirty="0">
              <a:latin typeface="Trebuchet MS" panose="020B0603020202020204" pitchFamily="34" charset="0"/>
            </a:endParaRPr>
          </a:p>
        </p:txBody>
      </p:sp>
    </p:spTree>
    <p:extLst>
      <p:ext uri="{BB962C8B-B14F-4D97-AF65-F5344CB8AC3E}">
        <p14:creationId xmlns:p14="http://schemas.microsoft.com/office/powerpoint/2010/main" val="688435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ext Box 4"/>
          <p:cNvSpPr txBox="1">
            <a:spLocks noChangeArrowheads="1"/>
          </p:cNvSpPr>
          <p:nvPr/>
        </p:nvSpPr>
        <p:spPr bwMode="auto">
          <a:xfrm>
            <a:off x="700088" y="1125539"/>
            <a:ext cx="7000875"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 typeface="+mj-lt"/>
              <a:buAutoNum type="arabicParenR" startAt="5"/>
            </a:pPr>
            <a:r>
              <a:rPr lang="en-GB" altLang="en-US" sz="2400" dirty="0">
                <a:latin typeface="Trebuchet MS" panose="020B0603020202020204" pitchFamily="34" charset="0"/>
              </a:rPr>
              <a:t>Stock return nutrients to the soil via urine &amp; </a:t>
            </a:r>
            <a:r>
              <a:rPr lang="en-GB" altLang="en-US" sz="2400" dirty="0" smtClean="0">
                <a:latin typeface="Trebuchet MS" panose="020B0603020202020204" pitchFamily="34" charset="0"/>
              </a:rPr>
              <a:t>dung.</a:t>
            </a:r>
            <a:endParaRPr lang="en-GB" altLang="en-US" sz="2400" dirty="0">
              <a:latin typeface="Trebuchet MS" panose="020B0603020202020204" pitchFamily="34" charset="0"/>
            </a:endParaRPr>
          </a:p>
          <a:p>
            <a:pPr>
              <a:spcBef>
                <a:spcPct val="0"/>
              </a:spcBef>
              <a:buClr>
                <a:schemeClr val="accent1"/>
              </a:buClr>
              <a:buFont typeface="Wingdings" panose="05000000000000000000" pitchFamily="2" charset="2"/>
              <a:buChar char="Ø"/>
            </a:pPr>
            <a:r>
              <a:rPr lang="en-GB" altLang="en-US" sz="2400" dirty="0">
                <a:latin typeface="Trebuchet MS" panose="020B0603020202020204" pitchFamily="34" charset="0"/>
              </a:rPr>
              <a:t>Urine returns Potassium &amp; Nitrogen to the </a:t>
            </a:r>
            <a:r>
              <a:rPr lang="en-GB" altLang="en-US" sz="2400" dirty="0" smtClean="0">
                <a:latin typeface="Trebuchet MS" panose="020B0603020202020204" pitchFamily="34" charset="0"/>
              </a:rPr>
              <a:t>soil.</a:t>
            </a:r>
          </a:p>
          <a:p>
            <a:pPr>
              <a:spcBef>
                <a:spcPct val="0"/>
              </a:spcBef>
              <a:buClr>
                <a:schemeClr val="accent1"/>
              </a:buClr>
              <a:buFont typeface="Wingdings" panose="05000000000000000000" pitchFamily="2" charset="2"/>
              <a:buChar char="Ø"/>
            </a:pPr>
            <a:r>
              <a:rPr lang="en-GB" altLang="en-US" sz="2400" dirty="0" smtClean="0">
                <a:latin typeface="Trebuchet MS" panose="020B0603020202020204" pitchFamily="34" charset="0"/>
              </a:rPr>
              <a:t>Faeces </a:t>
            </a:r>
            <a:r>
              <a:rPr lang="en-GB" altLang="en-US" sz="2400" dirty="0">
                <a:latin typeface="Trebuchet MS" panose="020B0603020202020204" pitchFamily="34" charset="0"/>
              </a:rPr>
              <a:t>returns Phosphate, Calcium &amp; Magnesium </a:t>
            </a:r>
            <a:r>
              <a:rPr lang="en-GB" altLang="en-US" sz="2400" dirty="0" smtClean="0">
                <a:latin typeface="Trebuchet MS" panose="020B0603020202020204" pitchFamily="34" charset="0"/>
              </a:rPr>
              <a:t>to the soil.</a:t>
            </a:r>
          </a:p>
          <a:p>
            <a:pPr>
              <a:spcBef>
                <a:spcPct val="0"/>
              </a:spcBef>
              <a:buClr>
                <a:schemeClr val="accent1"/>
              </a:buClr>
              <a:buFont typeface="Wingdings" panose="05000000000000000000" pitchFamily="2" charset="2"/>
              <a:buChar char="Ø"/>
            </a:pPr>
            <a:r>
              <a:rPr lang="en-GB" altLang="en-US" sz="2400" dirty="0" smtClean="0">
                <a:latin typeface="Trebuchet MS" panose="020B0603020202020204" pitchFamily="34" charset="0"/>
              </a:rPr>
              <a:t>Dung </a:t>
            </a:r>
            <a:r>
              <a:rPr lang="en-GB" altLang="en-US" sz="2400" dirty="0">
                <a:latin typeface="Trebuchet MS" panose="020B0603020202020204" pitchFamily="34" charset="0"/>
              </a:rPr>
              <a:t>from campsites, troughs, gateways and around farm buildings can be used as fertiliser and  spread using harrows, raking up or breaking clumps with </a:t>
            </a:r>
            <a:r>
              <a:rPr lang="en-GB" altLang="en-US" sz="2400" dirty="0" smtClean="0">
                <a:latin typeface="Trebuchet MS" panose="020B0603020202020204" pitchFamily="34" charset="0"/>
              </a:rPr>
              <a:t>harrows.  This </a:t>
            </a:r>
            <a:r>
              <a:rPr lang="en-GB" altLang="en-US" sz="2400" dirty="0">
                <a:latin typeface="Trebuchet MS" panose="020B0603020202020204" pitchFamily="34" charset="0"/>
              </a:rPr>
              <a:t>is called </a:t>
            </a:r>
            <a:r>
              <a:rPr lang="en-GB" altLang="en-US" sz="2400" dirty="0" smtClean="0">
                <a:latin typeface="Trebuchet MS" panose="020B0603020202020204" pitchFamily="34" charset="0"/>
              </a:rPr>
              <a:t>scarifying. </a:t>
            </a:r>
            <a:endParaRPr lang="en-US" altLang="en-US" sz="2400" dirty="0">
              <a:latin typeface="Trebuchet MS" panose="020B0603020202020204" pitchFamily="34" charset="0"/>
            </a:endParaRPr>
          </a:p>
        </p:txBody>
      </p:sp>
      <p:pic>
        <p:nvPicPr>
          <p:cNvPr id="10244" name="Picture 6" descr="concord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1" y="751812"/>
            <a:ext cx="3832225" cy="547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9182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NZ" altLang="en-US" dirty="0"/>
              <a:t>Importance of Pasture to the </a:t>
            </a:r>
            <a:r>
              <a:rPr lang="en-NZ" altLang="en-US" dirty="0" smtClean="0"/>
              <a:t>New Zealand Economy</a:t>
            </a:r>
            <a:endParaRPr lang="en-GB" altLang="en-US" dirty="0"/>
          </a:p>
        </p:txBody>
      </p:sp>
      <p:sp>
        <p:nvSpPr>
          <p:cNvPr id="6147" name="Rectangle 3"/>
          <p:cNvSpPr>
            <a:spLocks noGrp="1" noRot="1" noChangeArrowheads="1"/>
          </p:cNvSpPr>
          <p:nvPr>
            <p:ph type="body" idx="1"/>
          </p:nvPr>
        </p:nvSpPr>
        <p:spPr/>
        <p:txBody>
          <a:bodyPr/>
          <a:lstStyle/>
          <a:p>
            <a:pPr>
              <a:buFont typeface="+mj-lt"/>
              <a:buAutoNum type="arabicPeriod"/>
            </a:pPr>
            <a:r>
              <a:rPr lang="en-NZ" altLang="en-US" sz="3200" dirty="0" smtClean="0"/>
              <a:t>What </a:t>
            </a:r>
            <a:r>
              <a:rPr lang="en-NZ" altLang="en-US" sz="3200" dirty="0"/>
              <a:t>are 3 aspects that make </a:t>
            </a:r>
            <a:r>
              <a:rPr lang="en-NZ" altLang="en-US" sz="3200" dirty="0" smtClean="0"/>
              <a:t>New Zealand unique </a:t>
            </a:r>
            <a:r>
              <a:rPr lang="en-NZ" altLang="en-US" sz="3200" dirty="0"/>
              <a:t>in the world for pasture production?</a:t>
            </a:r>
          </a:p>
          <a:p>
            <a:pPr marL="514350" indent="-514350">
              <a:buFont typeface="+mj-lt"/>
              <a:buAutoNum type="arabicPeriod"/>
            </a:pPr>
            <a:r>
              <a:rPr lang="en-NZ" altLang="en-US" sz="3200" dirty="0" smtClean="0"/>
              <a:t>What </a:t>
            </a:r>
            <a:r>
              <a:rPr lang="en-NZ" altLang="en-US" sz="3200" dirty="0"/>
              <a:t>are 3 advantages of feeding pasture to livestock compared to stored grains or supplements?</a:t>
            </a:r>
          </a:p>
          <a:p>
            <a:pPr marL="514350" indent="-514350">
              <a:buFont typeface="+mj-lt"/>
              <a:buAutoNum type="arabicPeriod"/>
            </a:pPr>
            <a:r>
              <a:rPr lang="en-NZ" altLang="en-US" sz="3200" dirty="0" smtClean="0"/>
              <a:t>How </a:t>
            </a:r>
            <a:r>
              <a:rPr lang="en-NZ" altLang="en-US" sz="3200" dirty="0"/>
              <a:t>do European and American farmers feed their stock in winter?</a:t>
            </a:r>
            <a:endParaRPr lang="en-GB" altLang="en-US" sz="3200" dirty="0"/>
          </a:p>
        </p:txBody>
      </p:sp>
    </p:spTree>
    <p:extLst>
      <p:ext uri="{BB962C8B-B14F-4D97-AF65-F5344CB8AC3E}">
        <p14:creationId xmlns:p14="http://schemas.microsoft.com/office/powerpoint/2010/main" val="1214477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9138"/>
          </a:xfrm>
        </p:spPr>
        <p:txBody>
          <a:bodyPr>
            <a:normAutofit fontScale="90000"/>
          </a:bodyPr>
          <a:lstStyle/>
          <a:p>
            <a:r>
              <a:rPr lang="en-NZ" b="1" dirty="0"/>
              <a:t>Pasture plants </a:t>
            </a:r>
            <a:r>
              <a:rPr lang="en-NZ" dirty="0"/>
              <a:t/>
            </a:r>
            <a:br>
              <a:rPr lang="en-NZ" dirty="0"/>
            </a:br>
            <a:endParaRPr lang="en-NZ" dirty="0"/>
          </a:p>
        </p:txBody>
      </p:sp>
      <p:sp>
        <p:nvSpPr>
          <p:cNvPr id="3" name="Content Placeholder 2"/>
          <p:cNvSpPr>
            <a:spLocks noGrp="1"/>
          </p:cNvSpPr>
          <p:nvPr>
            <p:ph idx="1"/>
          </p:nvPr>
        </p:nvSpPr>
        <p:spPr>
          <a:xfrm>
            <a:off x="677334" y="1471613"/>
            <a:ext cx="8596668" cy="4569749"/>
          </a:xfrm>
        </p:spPr>
        <p:txBody>
          <a:bodyPr/>
          <a:lstStyle/>
          <a:p>
            <a:pPr lvl="0"/>
            <a:r>
              <a:rPr lang="en-NZ" sz="3200" dirty="0"/>
              <a:t>Grasses - </a:t>
            </a:r>
            <a:r>
              <a:rPr lang="en-NZ" sz="3200" dirty="0" err="1"/>
              <a:t>Gramineae</a:t>
            </a:r>
            <a:r>
              <a:rPr lang="en-NZ" sz="3200" dirty="0"/>
              <a:t> family e.g. ryegrasses, fescue, cocksfoot, timothy.</a:t>
            </a:r>
          </a:p>
          <a:p>
            <a:pPr lvl="0"/>
            <a:r>
              <a:rPr lang="en-NZ" sz="3200" dirty="0"/>
              <a:t>Herbage, forage and legumes such as white clover, lucerne, lotus.</a:t>
            </a:r>
          </a:p>
          <a:p>
            <a:pPr lvl="0"/>
            <a:r>
              <a:rPr lang="en-NZ" sz="3200" dirty="0"/>
              <a:t>Brassica species e.g. kale, Chou </a:t>
            </a:r>
            <a:r>
              <a:rPr lang="en-NZ" sz="3200" dirty="0" err="1"/>
              <a:t>Moellier</a:t>
            </a:r>
            <a:r>
              <a:rPr lang="en-NZ" sz="3200" dirty="0"/>
              <a:t>, rape, turnips, swedes.</a:t>
            </a:r>
          </a:p>
          <a:p>
            <a:pPr lvl="0"/>
            <a:r>
              <a:rPr lang="en-NZ" sz="3200" dirty="0"/>
              <a:t>Pasture herbs e.g. chicory, plantain.</a:t>
            </a:r>
            <a:r>
              <a:rPr lang="en-NZ" dirty="0"/>
              <a:t> </a:t>
            </a:r>
          </a:p>
        </p:txBody>
      </p:sp>
    </p:spTree>
    <p:extLst>
      <p:ext uri="{BB962C8B-B14F-4D97-AF65-F5344CB8AC3E}">
        <p14:creationId xmlns:p14="http://schemas.microsoft.com/office/powerpoint/2010/main" val="416117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4362"/>
          </a:xfrm>
        </p:spPr>
        <p:txBody>
          <a:bodyPr/>
          <a:lstStyle/>
          <a:p>
            <a:r>
              <a:rPr lang="en-NZ" dirty="0" err="1" smtClean="0"/>
              <a:t>Poaceae</a:t>
            </a:r>
            <a:endParaRPr lang="en-NZ" dirty="0"/>
          </a:p>
        </p:txBody>
      </p:sp>
      <p:sp>
        <p:nvSpPr>
          <p:cNvPr id="3" name="Content Placeholder 2"/>
          <p:cNvSpPr>
            <a:spLocks noGrp="1"/>
          </p:cNvSpPr>
          <p:nvPr>
            <p:ph idx="1"/>
          </p:nvPr>
        </p:nvSpPr>
        <p:spPr>
          <a:xfrm>
            <a:off x="677334" y="1587261"/>
            <a:ext cx="8596668" cy="4454102"/>
          </a:xfrm>
        </p:spPr>
        <p:txBody>
          <a:bodyPr>
            <a:normAutofit/>
          </a:bodyPr>
          <a:lstStyle/>
          <a:p>
            <a:r>
              <a:rPr lang="en-NZ" sz="2800" dirty="0" smtClean="0"/>
              <a:t>4</a:t>
            </a:r>
            <a:r>
              <a:rPr lang="en-NZ" sz="2800" baseline="30000" dirty="0" smtClean="0"/>
              <a:t>th</a:t>
            </a:r>
            <a:r>
              <a:rPr lang="en-NZ" sz="2800" dirty="0" smtClean="0"/>
              <a:t> largest family – 620 genera, 10,000 species</a:t>
            </a:r>
          </a:p>
          <a:p>
            <a:r>
              <a:rPr lang="en-NZ" sz="2800" dirty="0" smtClean="0"/>
              <a:t>Most important family (ethno botanically). </a:t>
            </a:r>
          </a:p>
          <a:p>
            <a:r>
              <a:rPr lang="en-NZ" sz="2800" dirty="0" smtClean="0"/>
              <a:t>All the important grain crops are all grasses.</a:t>
            </a:r>
          </a:p>
          <a:p>
            <a:r>
              <a:rPr lang="en-NZ" sz="2800" dirty="0" smtClean="0"/>
              <a:t>Grasses are thought to have originated in South America, but have spread across the world.</a:t>
            </a:r>
          </a:p>
          <a:p>
            <a:r>
              <a:rPr lang="en-NZ" sz="2800" dirty="0" smtClean="0"/>
              <a:t>First diversified about 70 </a:t>
            </a:r>
            <a:r>
              <a:rPr lang="en-NZ" sz="2800" dirty="0" err="1" smtClean="0"/>
              <a:t>mya</a:t>
            </a:r>
            <a:r>
              <a:rPr lang="en-NZ" sz="2800" dirty="0" smtClean="0"/>
              <a:t> in late Cretaceous in the understories of tropical forests.</a:t>
            </a:r>
            <a:endParaRPr lang="en-NZ" sz="2800" dirty="0"/>
          </a:p>
        </p:txBody>
      </p:sp>
    </p:spTree>
    <p:extLst>
      <p:ext uri="{BB962C8B-B14F-4D97-AF65-F5344CB8AC3E}">
        <p14:creationId xmlns:p14="http://schemas.microsoft.com/office/powerpoint/2010/main" val="3806666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3425"/>
          </a:xfrm>
        </p:spPr>
        <p:txBody>
          <a:bodyPr/>
          <a:lstStyle/>
          <a:p>
            <a:r>
              <a:rPr lang="en-NZ" altLang="en-US" dirty="0"/>
              <a:t>Grasses</a:t>
            </a:r>
            <a:endParaRPr lang="en-NZ" dirty="0"/>
          </a:p>
        </p:txBody>
      </p:sp>
      <p:sp>
        <p:nvSpPr>
          <p:cNvPr id="3" name="Content Placeholder 2"/>
          <p:cNvSpPr>
            <a:spLocks noGrp="1"/>
          </p:cNvSpPr>
          <p:nvPr>
            <p:ph idx="1"/>
          </p:nvPr>
        </p:nvSpPr>
        <p:spPr>
          <a:xfrm>
            <a:off x="677334" y="1343025"/>
            <a:ext cx="8596668" cy="5043488"/>
          </a:xfrm>
        </p:spPr>
        <p:txBody>
          <a:bodyPr>
            <a:normAutofit fontScale="92500" lnSpcReduction="10000"/>
          </a:bodyPr>
          <a:lstStyle/>
          <a:p>
            <a:r>
              <a:rPr lang="en-NZ" dirty="0" smtClean="0"/>
              <a:t>The grass family is the most abundant plant group in grazing pastures.  </a:t>
            </a:r>
          </a:p>
          <a:p>
            <a:r>
              <a:rPr lang="en-NZ" dirty="0" smtClean="0"/>
              <a:t>Besides providing grazing animals with feed, which enables the production of meat, fibre, milk and hides, this family includes plants that yield cereal grains for human consumption and numerous other plants that are important for people.</a:t>
            </a:r>
          </a:p>
          <a:p>
            <a:r>
              <a:rPr lang="en-NZ" dirty="0" smtClean="0"/>
              <a:t>Grasses that are of considerable value for;</a:t>
            </a:r>
          </a:p>
          <a:p>
            <a:pPr lvl="1"/>
            <a:r>
              <a:rPr lang="en-NZ" dirty="0" smtClean="0"/>
              <a:t>Hay and silage production</a:t>
            </a:r>
          </a:p>
          <a:p>
            <a:pPr lvl="1"/>
            <a:r>
              <a:rPr lang="en-NZ" dirty="0" smtClean="0"/>
              <a:t>Protecting soil from erosion</a:t>
            </a:r>
          </a:p>
          <a:p>
            <a:pPr lvl="1"/>
            <a:r>
              <a:rPr lang="en-NZ" dirty="0" smtClean="0"/>
              <a:t>Planting lawns and playing fields</a:t>
            </a:r>
          </a:p>
          <a:p>
            <a:pPr lvl="1"/>
            <a:r>
              <a:rPr lang="en-NZ" dirty="0" smtClean="0"/>
              <a:t>Sugar production</a:t>
            </a:r>
          </a:p>
          <a:p>
            <a:pPr lvl="1"/>
            <a:r>
              <a:rPr lang="en-NZ" dirty="0" smtClean="0"/>
              <a:t>Binding coastal sand dunes</a:t>
            </a:r>
          </a:p>
          <a:p>
            <a:pPr lvl="1"/>
            <a:r>
              <a:rPr lang="en-NZ" dirty="0" smtClean="0"/>
              <a:t>Paper making</a:t>
            </a:r>
          </a:p>
          <a:p>
            <a:pPr lvl="1"/>
            <a:r>
              <a:rPr lang="en-NZ" dirty="0" smtClean="0"/>
              <a:t>Thatching and </a:t>
            </a:r>
            <a:r>
              <a:rPr lang="en-NZ" dirty="0" err="1" smtClean="0"/>
              <a:t>weavng</a:t>
            </a:r>
            <a:endParaRPr lang="en-NZ" dirty="0" smtClean="0"/>
          </a:p>
          <a:p>
            <a:pPr lvl="1"/>
            <a:r>
              <a:rPr lang="en-NZ" dirty="0" smtClean="0"/>
              <a:t>Reclaiming saline areas.</a:t>
            </a:r>
          </a:p>
          <a:p>
            <a:r>
              <a:rPr lang="en-NZ" dirty="0" smtClean="0"/>
              <a:t>Plants in the grass family vary considerable, from small annuals to plants of great size like giant bamboo. </a:t>
            </a:r>
            <a:endParaRPr lang="en-NZ" dirty="0"/>
          </a:p>
        </p:txBody>
      </p:sp>
    </p:spTree>
    <p:extLst>
      <p:ext uri="{BB962C8B-B14F-4D97-AF65-F5344CB8AC3E}">
        <p14:creationId xmlns:p14="http://schemas.microsoft.com/office/powerpoint/2010/main" val="4183516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77334" y="385764"/>
            <a:ext cx="8596668" cy="914400"/>
          </a:xfrm>
        </p:spPr>
        <p:txBody>
          <a:bodyPr>
            <a:normAutofit fontScale="90000"/>
          </a:bodyPr>
          <a:lstStyle/>
          <a:p>
            <a:r>
              <a:rPr lang="en-US" altLang="en-US" sz="4000" dirty="0" smtClean="0"/>
              <a:t>Perennial Ryegrass (</a:t>
            </a:r>
            <a:r>
              <a:rPr lang="en-NZ" i="1" dirty="0" err="1" smtClean="0"/>
              <a:t>Lolium</a:t>
            </a:r>
            <a:r>
              <a:rPr lang="en-NZ" i="1" dirty="0" smtClean="0"/>
              <a:t> </a:t>
            </a:r>
            <a:r>
              <a:rPr lang="en-NZ" i="1" dirty="0" err="1" smtClean="0"/>
              <a:t>perenne</a:t>
            </a:r>
            <a:r>
              <a:rPr lang="en-NZ" i="1" dirty="0" smtClean="0"/>
              <a:t>)</a:t>
            </a:r>
            <a:r>
              <a:rPr lang="en-NZ" altLang="en-US" sz="4000" dirty="0" smtClean="0"/>
              <a:t/>
            </a:r>
            <a:br>
              <a:rPr lang="en-NZ" altLang="en-US" sz="4000" dirty="0" smtClean="0"/>
            </a:br>
            <a:endParaRPr lang="en-GB" altLang="en-US" sz="4000" dirty="0"/>
          </a:p>
        </p:txBody>
      </p:sp>
      <p:sp>
        <p:nvSpPr>
          <p:cNvPr id="27651" name="Rectangle 3"/>
          <p:cNvSpPr>
            <a:spLocks noGrp="1" noChangeArrowheads="1"/>
          </p:cNvSpPr>
          <p:nvPr>
            <p:ph type="body" idx="1"/>
          </p:nvPr>
        </p:nvSpPr>
        <p:spPr>
          <a:xfrm>
            <a:off x="677334" y="1571625"/>
            <a:ext cx="8229600" cy="5041900"/>
          </a:xfrm>
        </p:spPr>
        <p:txBody>
          <a:bodyPr>
            <a:normAutofit/>
          </a:bodyPr>
          <a:lstStyle/>
          <a:p>
            <a:pPr>
              <a:lnSpc>
                <a:spcPct val="90000"/>
              </a:lnSpc>
            </a:pPr>
            <a:r>
              <a:rPr lang="en-US" altLang="en-US" sz="2800" dirty="0"/>
              <a:t>fast establishing.</a:t>
            </a:r>
          </a:p>
          <a:p>
            <a:pPr>
              <a:lnSpc>
                <a:spcPct val="90000"/>
              </a:lnSpc>
            </a:pPr>
            <a:r>
              <a:rPr lang="en-US" altLang="en-US" sz="2800" dirty="0"/>
              <a:t>palatable.</a:t>
            </a:r>
          </a:p>
          <a:p>
            <a:pPr>
              <a:lnSpc>
                <a:spcPct val="90000"/>
              </a:lnSpc>
            </a:pPr>
            <a:r>
              <a:rPr lang="en-US" altLang="en-US" sz="2800" dirty="0"/>
              <a:t>grow a lot of feed all year round.</a:t>
            </a:r>
          </a:p>
          <a:p>
            <a:pPr>
              <a:lnSpc>
                <a:spcPct val="90000"/>
              </a:lnSpc>
            </a:pPr>
            <a:r>
              <a:rPr lang="en-US" altLang="en-US" sz="2800" dirty="0" smtClean="0"/>
              <a:t>good </a:t>
            </a:r>
            <a:r>
              <a:rPr lang="en-US" altLang="en-US" sz="2800" dirty="0"/>
              <a:t>competitors with weeds and other pasture plants.</a:t>
            </a:r>
          </a:p>
          <a:p>
            <a:pPr>
              <a:lnSpc>
                <a:spcPct val="90000"/>
              </a:lnSpc>
            </a:pPr>
            <a:r>
              <a:rPr lang="en-US" altLang="en-US" sz="2800" dirty="0" smtClean="0"/>
              <a:t>nutritionally </a:t>
            </a:r>
            <a:r>
              <a:rPr lang="en-US" altLang="en-US" sz="2800" dirty="0"/>
              <a:t>balanced feed, so doesn't cause diseases.</a:t>
            </a:r>
          </a:p>
          <a:p>
            <a:pPr>
              <a:lnSpc>
                <a:spcPct val="90000"/>
              </a:lnSpc>
            </a:pPr>
            <a:r>
              <a:rPr lang="en-US" altLang="en-US" sz="2800" dirty="0" smtClean="0"/>
              <a:t>most </a:t>
            </a:r>
            <a:r>
              <a:rPr lang="en-US" altLang="en-US" sz="2800" dirty="0"/>
              <a:t>varieties have some tolerance to drought, heavy grazing, pests and diseases.</a:t>
            </a:r>
          </a:p>
          <a:p>
            <a:pPr>
              <a:lnSpc>
                <a:spcPct val="90000"/>
              </a:lnSpc>
            </a:pPr>
            <a:r>
              <a:rPr lang="en-NZ" altLang="en-US" sz="2800" dirty="0"/>
              <a:t>low growing point so tolerates grazing.</a:t>
            </a:r>
            <a:endParaRPr lang="en-GB" altLang="en-US" sz="2800" dirty="0"/>
          </a:p>
        </p:txBody>
      </p:sp>
      <p:pic>
        <p:nvPicPr>
          <p:cNvPr id="4" name="Picture 4" descr="p16169e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63294" y="385763"/>
            <a:ext cx="3193745" cy="2728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1070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Rot="1" noChangeArrowheads="1"/>
          </p:cNvSpPr>
          <p:nvPr>
            <p:ph type="title"/>
          </p:nvPr>
        </p:nvSpPr>
        <p:spPr>
          <a:xfrm>
            <a:off x="609601" y="600075"/>
            <a:ext cx="11180233" cy="1076326"/>
          </a:xfrm>
        </p:spPr>
        <p:txBody>
          <a:bodyPr/>
          <a:lstStyle/>
          <a:p>
            <a:r>
              <a:rPr lang="en-NZ" altLang="en-US" dirty="0"/>
              <a:t>Cocksfoot (</a:t>
            </a:r>
            <a:r>
              <a:rPr lang="en-NZ" altLang="en-US" i="1" dirty="0" err="1"/>
              <a:t>Dactylis</a:t>
            </a:r>
            <a:r>
              <a:rPr lang="en-NZ" altLang="en-US" i="1" dirty="0"/>
              <a:t> </a:t>
            </a:r>
            <a:r>
              <a:rPr lang="en-NZ" altLang="en-US" i="1" dirty="0" err="1"/>
              <a:t>glomerata</a:t>
            </a:r>
            <a:r>
              <a:rPr lang="en-NZ" altLang="en-US" i="1" dirty="0"/>
              <a:t>)</a:t>
            </a:r>
            <a:endParaRPr lang="en-GB" altLang="en-US" dirty="0"/>
          </a:p>
        </p:txBody>
      </p:sp>
      <p:sp>
        <p:nvSpPr>
          <p:cNvPr id="14341" name="Rectangle 5"/>
          <p:cNvSpPr>
            <a:spLocks noGrp="1" noRot="1" noChangeArrowheads="1"/>
          </p:cNvSpPr>
          <p:nvPr>
            <p:ph type="body" sz="half" idx="1"/>
          </p:nvPr>
        </p:nvSpPr>
        <p:spPr>
          <a:xfrm>
            <a:off x="609601" y="1905000"/>
            <a:ext cx="6582305" cy="4191000"/>
          </a:xfrm>
        </p:spPr>
        <p:txBody>
          <a:bodyPr/>
          <a:lstStyle/>
          <a:p>
            <a:r>
              <a:rPr lang="en-NZ" altLang="en-US" sz="2800" dirty="0"/>
              <a:t>Highly tolerant of drought </a:t>
            </a:r>
            <a:r>
              <a:rPr lang="en-NZ" altLang="en-US" sz="2800" dirty="0" smtClean="0"/>
              <a:t>conditions.</a:t>
            </a:r>
            <a:endParaRPr lang="en-NZ" altLang="en-US" sz="2800" dirty="0"/>
          </a:p>
          <a:p>
            <a:r>
              <a:rPr lang="en-NZ" altLang="en-US" sz="2800" dirty="0"/>
              <a:t>Highly tolerant of poor soil </a:t>
            </a:r>
            <a:r>
              <a:rPr lang="en-NZ" altLang="en-US" sz="2800" dirty="0" smtClean="0"/>
              <a:t>nutrients.</a:t>
            </a:r>
            <a:endParaRPr lang="en-NZ" altLang="en-US" sz="2800" dirty="0"/>
          </a:p>
          <a:p>
            <a:r>
              <a:rPr lang="en-NZ" altLang="en-US" sz="2800" dirty="0"/>
              <a:t>Can tolerate heavy stock damage and heavy </a:t>
            </a:r>
            <a:r>
              <a:rPr lang="en-NZ" altLang="en-US" sz="2800" dirty="0" smtClean="0"/>
              <a:t>grazing.</a:t>
            </a:r>
            <a:endParaRPr lang="en-GB" altLang="en-US" sz="2800" dirty="0"/>
          </a:p>
        </p:txBody>
      </p:sp>
      <p:pic>
        <p:nvPicPr>
          <p:cNvPr id="14344" name="Picture 8" descr="Cocksfoot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7576" y="142875"/>
            <a:ext cx="3059112" cy="4076700"/>
          </a:xfrm>
          <a:prstGeom prst="rect">
            <a:avLst/>
          </a:prstGeom>
          <a:noFill/>
          <a:extLst>
            <a:ext uri="{909E8E84-426E-40DD-AFC4-6F175D3DCCD1}">
              <a14:hiddenFill xmlns:a14="http://schemas.microsoft.com/office/drawing/2010/main">
                <a:solidFill>
                  <a:srgbClr val="FFFFFF"/>
                </a:solidFill>
              </a14:hiddenFill>
            </a:ext>
          </a:extLst>
        </p:spPr>
      </p:pic>
      <p:pic>
        <p:nvPicPr>
          <p:cNvPr id="14346" name="Picture 10" descr="cocksfo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5052" y="2779714"/>
            <a:ext cx="2447925" cy="3959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911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r>
              <a:rPr lang="en-NZ" altLang="en-US" dirty="0"/>
              <a:t>Tall </a:t>
            </a:r>
            <a:r>
              <a:rPr lang="en-NZ" altLang="en-US" dirty="0" smtClean="0"/>
              <a:t>Fescue (</a:t>
            </a:r>
            <a:r>
              <a:rPr lang="en-NZ" i="1" dirty="0" err="1"/>
              <a:t>Festuca</a:t>
            </a:r>
            <a:r>
              <a:rPr lang="en-NZ" i="1" dirty="0"/>
              <a:t> </a:t>
            </a:r>
            <a:r>
              <a:rPr lang="en-NZ" i="1" dirty="0" err="1"/>
              <a:t>arundinacea</a:t>
            </a:r>
            <a:r>
              <a:rPr lang="en-NZ" i="1" dirty="0" smtClean="0">
                <a:solidFill>
                  <a:schemeClr val="tx1"/>
                </a:solidFill>
              </a:rPr>
              <a:t>) </a:t>
            </a:r>
            <a:endParaRPr lang="en-GB" altLang="en-US" dirty="0"/>
          </a:p>
        </p:txBody>
      </p:sp>
      <p:sp>
        <p:nvSpPr>
          <p:cNvPr id="16388" name="Rectangle 4"/>
          <p:cNvSpPr>
            <a:spLocks noGrp="1" noRot="1" noChangeArrowheads="1"/>
          </p:cNvSpPr>
          <p:nvPr>
            <p:ph type="body" sz="half" idx="1"/>
          </p:nvPr>
        </p:nvSpPr>
        <p:spPr/>
        <p:txBody>
          <a:bodyPr/>
          <a:lstStyle/>
          <a:p>
            <a:pPr marL="0" indent="0">
              <a:buNone/>
            </a:pPr>
            <a:r>
              <a:rPr lang="en-NZ" altLang="en-US" sz="2800" dirty="0"/>
              <a:t>Tolerates:</a:t>
            </a:r>
          </a:p>
          <a:p>
            <a:r>
              <a:rPr lang="en-NZ" altLang="en-US" sz="2800" dirty="0" smtClean="0"/>
              <a:t>Hot </a:t>
            </a:r>
            <a:r>
              <a:rPr lang="en-NZ" altLang="en-US" sz="2800" dirty="0"/>
              <a:t>summer </a:t>
            </a:r>
            <a:r>
              <a:rPr lang="en-NZ" altLang="en-US" sz="2800" dirty="0" smtClean="0"/>
              <a:t>temperatures.</a:t>
            </a:r>
            <a:endParaRPr lang="en-NZ" altLang="en-US" sz="2800" dirty="0"/>
          </a:p>
          <a:p>
            <a:r>
              <a:rPr lang="en-NZ" altLang="en-US" sz="2800" dirty="0"/>
              <a:t>Poorly drained soil like clay </a:t>
            </a:r>
            <a:r>
              <a:rPr lang="en-NZ" altLang="en-US" sz="2800" dirty="0" smtClean="0"/>
              <a:t>soil.</a:t>
            </a:r>
            <a:endParaRPr lang="en-GB" altLang="en-US" sz="2800" dirty="0"/>
          </a:p>
        </p:txBody>
      </p:sp>
      <p:pic>
        <p:nvPicPr>
          <p:cNvPr id="16393" name="Picture 9" descr="tallfestur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8938" y="3232150"/>
            <a:ext cx="4176712" cy="3625850"/>
          </a:xfrm>
          <a:prstGeom prst="rect">
            <a:avLst/>
          </a:prstGeom>
          <a:noFill/>
          <a:extLst>
            <a:ext uri="{909E8E84-426E-40DD-AFC4-6F175D3DCCD1}">
              <a14:hiddenFill xmlns:a14="http://schemas.microsoft.com/office/drawing/2010/main">
                <a:solidFill>
                  <a:srgbClr val="FFFFFF"/>
                </a:solidFill>
              </a14:hiddenFill>
            </a:ext>
          </a:extLst>
        </p:spPr>
      </p:pic>
      <p:pic>
        <p:nvPicPr>
          <p:cNvPr id="16391" name="Picture 7" descr="tallfescu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53451" y="0"/>
            <a:ext cx="2828925" cy="3771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28295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Rot="1" noChangeArrowheads="1"/>
          </p:cNvSpPr>
          <p:nvPr>
            <p:ph type="title"/>
          </p:nvPr>
        </p:nvSpPr>
        <p:spPr>
          <a:xfrm>
            <a:off x="609601" y="234951"/>
            <a:ext cx="11180233" cy="2022474"/>
          </a:xfrm>
        </p:spPr>
        <p:txBody>
          <a:bodyPr>
            <a:normAutofit/>
          </a:bodyPr>
          <a:lstStyle/>
          <a:p>
            <a:r>
              <a:rPr lang="en-NZ" dirty="0"/>
              <a:t>Herbage, forage and </a:t>
            </a:r>
            <a:r>
              <a:rPr lang="en-NZ" dirty="0" smtClean="0"/>
              <a:t>legumes</a:t>
            </a:r>
            <a:br>
              <a:rPr lang="en-NZ" dirty="0" smtClean="0"/>
            </a:br>
            <a:r>
              <a:rPr lang="en-NZ" altLang="en-US" dirty="0" smtClean="0"/>
              <a:t/>
            </a:r>
            <a:br>
              <a:rPr lang="en-NZ" altLang="en-US" dirty="0" smtClean="0"/>
            </a:br>
            <a:r>
              <a:rPr lang="en-NZ" altLang="en-US" dirty="0" smtClean="0"/>
              <a:t>Red </a:t>
            </a:r>
            <a:r>
              <a:rPr lang="en-NZ" altLang="en-US" dirty="0"/>
              <a:t>Clover</a:t>
            </a:r>
            <a:endParaRPr lang="en-GB" altLang="en-US" dirty="0"/>
          </a:p>
        </p:txBody>
      </p:sp>
      <p:sp>
        <p:nvSpPr>
          <p:cNvPr id="18437" name="Rectangle 5"/>
          <p:cNvSpPr>
            <a:spLocks noGrp="1" noRot="1" noChangeArrowheads="1"/>
          </p:cNvSpPr>
          <p:nvPr>
            <p:ph type="body" sz="half" idx="1"/>
          </p:nvPr>
        </p:nvSpPr>
        <p:spPr>
          <a:xfrm>
            <a:off x="609601" y="2614613"/>
            <a:ext cx="6679139" cy="3481387"/>
          </a:xfrm>
        </p:spPr>
        <p:txBody>
          <a:bodyPr/>
          <a:lstStyle/>
          <a:p>
            <a:r>
              <a:rPr lang="en-NZ" altLang="en-US" sz="2800" dirty="0"/>
              <a:t>High feed </a:t>
            </a:r>
            <a:r>
              <a:rPr lang="en-NZ" altLang="en-US" sz="2800" dirty="0" smtClean="0"/>
              <a:t>value – high protein. </a:t>
            </a:r>
            <a:endParaRPr lang="en-NZ" altLang="en-US" sz="2800" dirty="0"/>
          </a:p>
          <a:p>
            <a:r>
              <a:rPr lang="en-NZ" altLang="en-US" sz="2800" dirty="0"/>
              <a:t>Good summer </a:t>
            </a:r>
            <a:r>
              <a:rPr lang="en-NZ" altLang="en-US" sz="2800" dirty="0" smtClean="0"/>
              <a:t>growth.</a:t>
            </a:r>
            <a:endParaRPr lang="en-NZ" altLang="en-US" sz="2800" dirty="0"/>
          </a:p>
          <a:p>
            <a:r>
              <a:rPr lang="en-NZ" altLang="en-US" sz="2800" dirty="0"/>
              <a:t>Great for fattening young </a:t>
            </a:r>
            <a:r>
              <a:rPr lang="en-NZ" altLang="en-US" sz="2800" dirty="0" smtClean="0"/>
              <a:t>stock.</a:t>
            </a:r>
            <a:endParaRPr lang="en-NZ" altLang="en-US" sz="2800" dirty="0"/>
          </a:p>
          <a:p>
            <a:r>
              <a:rPr lang="en-NZ" altLang="en-US" sz="2800" dirty="0"/>
              <a:t>Long tap root for drought </a:t>
            </a:r>
            <a:r>
              <a:rPr lang="en-NZ" altLang="en-US" sz="2800" dirty="0" smtClean="0"/>
              <a:t>tolerance.</a:t>
            </a:r>
            <a:endParaRPr lang="en-GB" altLang="en-US" sz="2800" dirty="0"/>
          </a:p>
        </p:txBody>
      </p:sp>
      <p:pic>
        <p:nvPicPr>
          <p:cNvPr id="18440" name="Picture 8" descr="rp-clove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6162" y="244476"/>
            <a:ext cx="4286250" cy="309562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JSC%20970702%20Red%20Clover%2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063" y="3349626"/>
            <a:ext cx="3933825" cy="341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663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90575"/>
          </a:xfrm>
        </p:spPr>
        <p:txBody>
          <a:bodyPr/>
          <a:lstStyle/>
          <a:p>
            <a:r>
              <a:rPr lang="en-NZ" b="1" dirty="0"/>
              <a:t>Plant Taxonomy and Classification. </a:t>
            </a:r>
            <a:endParaRPr lang="en-NZ" dirty="0"/>
          </a:p>
        </p:txBody>
      </p:sp>
      <p:sp>
        <p:nvSpPr>
          <p:cNvPr id="3" name="Content Placeholder 2"/>
          <p:cNvSpPr>
            <a:spLocks noGrp="1"/>
          </p:cNvSpPr>
          <p:nvPr>
            <p:ph idx="1"/>
          </p:nvPr>
        </p:nvSpPr>
        <p:spPr>
          <a:xfrm>
            <a:off x="677334" y="1528763"/>
            <a:ext cx="8596668" cy="4857523"/>
          </a:xfrm>
        </p:spPr>
        <p:txBody>
          <a:bodyPr>
            <a:normAutofit/>
          </a:bodyPr>
          <a:lstStyle/>
          <a:p>
            <a:r>
              <a:rPr lang="en-NZ" sz="2000" dirty="0" smtClean="0"/>
              <a:t>This is the science of the classification of living things.</a:t>
            </a:r>
          </a:p>
          <a:p>
            <a:r>
              <a:rPr lang="en-NZ" sz="2000" dirty="0" smtClean="0"/>
              <a:t>Carl Linnaeus (Swedish 1707 – 1778) introduced the binomial system for naming organisms.  This helped humans to organise their knowledge into groups.</a:t>
            </a:r>
          </a:p>
          <a:p>
            <a:r>
              <a:rPr lang="en-NZ" sz="2000" dirty="0" smtClean="0"/>
              <a:t>First part of the name is the genus name. Always starts </a:t>
            </a:r>
            <a:r>
              <a:rPr lang="en-NZ" sz="2000" dirty="0"/>
              <a:t>with a capital and is underlined or in italics.</a:t>
            </a:r>
          </a:p>
          <a:p>
            <a:r>
              <a:rPr lang="en-NZ" sz="2000" dirty="0" smtClean="0"/>
              <a:t>Second part of the name is the species name.  It always </a:t>
            </a:r>
            <a:r>
              <a:rPr lang="en-NZ" sz="2000" dirty="0"/>
              <a:t>starts with a small letter and is underlined or in italics</a:t>
            </a:r>
            <a:r>
              <a:rPr lang="en-NZ" sz="2000" dirty="0" smtClean="0"/>
              <a:t>.</a:t>
            </a:r>
          </a:p>
          <a:p>
            <a:r>
              <a:rPr lang="en-NZ" sz="2000" dirty="0" smtClean="0"/>
              <a:t>E.g. </a:t>
            </a:r>
            <a:r>
              <a:rPr lang="en-NZ" sz="2000" i="1" dirty="0" smtClean="0"/>
              <a:t>Homo sapiens</a:t>
            </a:r>
            <a:r>
              <a:rPr lang="en-NZ" sz="2000" dirty="0" smtClean="0"/>
              <a:t> - humans</a:t>
            </a:r>
            <a:endParaRPr lang="en-NZ" sz="2000" dirty="0"/>
          </a:p>
          <a:p>
            <a:r>
              <a:rPr lang="en-NZ" sz="2000" dirty="0" smtClean="0"/>
              <a:t>Linnaeus considered a species to be fixed / unchanged thing and a genus was a group of species having certain characteristics in common.  He introduced other higher categories which we still use today.</a:t>
            </a:r>
          </a:p>
        </p:txBody>
      </p:sp>
    </p:spTree>
    <p:extLst>
      <p:ext uri="{BB962C8B-B14F-4D97-AF65-F5344CB8AC3E}">
        <p14:creationId xmlns:p14="http://schemas.microsoft.com/office/powerpoint/2010/main" val="33270298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Grp="1" noRot="1" noChangeArrowheads="1"/>
          </p:cNvSpPr>
          <p:nvPr>
            <p:ph type="title"/>
          </p:nvPr>
        </p:nvSpPr>
        <p:spPr>
          <a:xfrm>
            <a:off x="609601" y="682625"/>
            <a:ext cx="11180233" cy="1431925"/>
          </a:xfrm>
        </p:spPr>
        <p:txBody>
          <a:bodyPr/>
          <a:lstStyle/>
          <a:p>
            <a:r>
              <a:rPr lang="en-NZ" altLang="en-US" dirty="0"/>
              <a:t>White </a:t>
            </a:r>
            <a:r>
              <a:rPr lang="en-NZ" altLang="en-US" dirty="0" smtClean="0"/>
              <a:t>clover (</a:t>
            </a:r>
            <a:r>
              <a:rPr lang="en-NZ" i="1" dirty="0" err="1"/>
              <a:t>Trifolium</a:t>
            </a:r>
            <a:r>
              <a:rPr lang="en-NZ" i="1" dirty="0"/>
              <a:t> </a:t>
            </a:r>
            <a:r>
              <a:rPr lang="en-NZ" i="1" dirty="0" err="1" smtClean="0"/>
              <a:t>repens</a:t>
            </a:r>
            <a:r>
              <a:rPr lang="en-NZ" dirty="0" smtClean="0"/>
              <a:t>)</a:t>
            </a:r>
            <a:endParaRPr lang="en-GB" altLang="en-US" dirty="0"/>
          </a:p>
        </p:txBody>
      </p:sp>
      <p:sp>
        <p:nvSpPr>
          <p:cNvPr id="20485" name="Rectangle 5"/>
          <p:cNvSpPr>
            <a:spLocks noGrp="1" noRot="1" noChangeArrowheads="1"/>
          </p:cNvSpPr>
          <p:nvPr>
            <p:ph type="body" sz="half" idx="1"/>
          </p:nvPr>
        </p:nvSpPr>
        <p:spPr/>
        <p:txBody>
          <a:bodyPr>
            <a:normAutofit fontScale="92500"/>
          </a:bodyPr>
          <a:lstStyle/>
          <a:p>
            <a:r>
              <a:rPr lang="en-NZ" altLang="en-US" sz="2800" dirty="0" smtClean="0"/>
              <a:t>Good </a:t>
            </a:r>
            <a:r>
              <a:rPr lang="en-NZ" altLang="en-US" sz="2800" dirty="0"/>
              <a:t>summer </a:t>
            </a:r>
            <a:r>
              <a:rPr lang="en-NZ" altLang="en-US" sz="2800" dirty="0" smtClean="0"/>
              <a:t>growth.</a:t>
            </a:r>
          </a:p>
          <a:p>
            <a:r>
              <a:rPr lang="en-US" altLang="en-US" sz="2800" dirty="0" smtClean="0"/>
              <a:t>Palatable </a:t>
            </a:r>
            <a:r>
              <a:rPr lang="en-US" altLang="en-US" sz="2800" dirty="0"/>
              <a:t>to </a:t>
            </a:r>
            <a:r>
              <a:rPr lang="en-US" altLang="en-US" sz="2800" dirty="0" smtClean="0"/>
              <a:t>stock.</a:t>
            </a:r>
            <a:endParaRPr lang="en-US" altLang="en-US" sz="2800" dirty="0"/>
          </a:p>
          <a:p>
            <a:r>
              <a:rPr lang="en-US" altLang="en-US" sz="2800" dirty="0" smtClean="0"/>
              <a:t>Contains </a:t>
            </a:r>
            <a:r>
              <a:rPr lang="en-US" altLang="en-US" sz="2800" dirty="0"/>
              <a:t>more protein and less </a:t>
            </a:r>
            <a:r>
              <a:rPr lang="en-US" altLang="en-US" sz="2800" dirty="0" err="1"/>
              <a:t>fibre</a:t>
            </a:r>
            <a:r>
              <a:rPr lang="en-US" altLang="en-US" sz="2800" dirty="0"/>
              <a:t> so </a:t>
            </a:r>
            <a:r>
              <a:rPr lang="en-US" altLang="en-US" sz="2800" dirty="0" smtClean="0"/>
              <a:t>is a </a:t>
            </a:r>
            <a:r>
              <a:rPr lang="en-US" altLang="en-US" sz="2800" dirty="0"/>
              <a:t>high feed value. </a:t>
            </a:r>
          </a:p>
          <a:p>
            <a:r>
              <a:rPr lang="en-US" altLang="en-US" sz="2800" dirty="0" smtClean="0"/>
              <a:t>It fixes </a:t>
            </a:r>
            <a:r>
              <a:rPr lang="en-US" altLang="en-US" sz="2800" dirty="0"/>
              <a:t>nitrogen, </a:t>
            </a:r>
            <a:r>
              <a:rPr lang="en-US" altLang="en-US" sz="2800" dirty="0" smtClean="0"/>
              <a:t>adding it to the soil, making </a:t>
            </a:r>
            <a:r>
              <a:rPr lang="en-US" altLang="en-US" sz="2800" dirty="0"/>
              <a:t>nitrates available for plant use reducing the need for nitrogen based </a:t>
            </a:r>
            <a:r>
              <a:rPr lang="en-US" altLang="en-US" sz="2800" dirty="0" smtClean="0"/>
              <a:t>fertilisers.</a:t>
            </a:r>
            <a:endParaRPr lang="en-GB" altLang="en-US" sz="2800" dirty="0"/>
          </a:p>
          <a:p>
            <a:endParaRPr lang="en-GB" altLang="en-US" sz="2800" dirty="0"/>
          </a:p>
        </p:txBody>
      </p:sp>
      <p:pic>
        <p:nvPicPr>
          <p:cNvPr id="20488" name="Picture 8" descr="white%20clov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234" y="1398588"/>
            <a:ext cx="5219700" cy="3916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536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rrowheads="1"/>
          </p:cNvSpPr>
          <p:nvPr>
            <p:ph type="title"/>
          </p:nvPr>
        </p:nvSpPr>
        <p:spPr/>
        <p:txBody>
          <a:bodyPr/>
          <a:lstStyle/>
          <a:p>
            <a:r>
              <a:rPr lang="en-NZ" altLang="en-US" dirty="0" smtClean="0"/>
              <a:t>Lucerne (</a:t>
            </a:r>
            <a:r>
              <a:rPr lang="en-NZ" i="1" dirty="0" err="1"/>
              <a:t>Medicago</a:t>
            </a:r>
            <a:r>
              <a:rPr lang="en-NZ" i="1" dirty="0"/>
              <a:t> </a:t>
            </a:r>
            <a:r>
              <a:rPr lang="en-NZ" i="1" dirty="0" err="1"/>
              <a:t>sativa</a:t>
            </a:r>
            <a:r>
              <a:rPr lang="en-NZ" dirty="0"/>
              <a:t>)</a:t>
            </a:r>
            <a:endParaRPr lang="en-GB" altLang="en-US" dirty="0"/>
          </a:p>
        </p:txBody>
      </p:sp>
      <p:sp>
        <p:nvSpPr>
          <p:cNvPr id="22532" name="Rectangle 4"/>
          <p:cNvSpPr>
            <a:spLocks noGrp="1" noRot="1" noChangeArrowheads="1"/>
          </p:cNvSpPr>
          <p:nvPr>
            <p:ph type="body" sz="half" idx="1"/>
          </p:nvPr>
        </p:nvSpPr>
        <p:spPr/>
        <p:txBody>
          <a:bodyPr/>
          <a:lstStyle/>
          <a:p>
            <a:r>
              <a:rPr lang="en-NZ" altLang="en-US" sz="2800" dirty="0"/>
              <a:t>Long tap root for drought </a:t>
            </a:r>
            <a:r>
              <a:rPr lang="en-NZ" altLang="en-US" sz="2800" dirty="0" smtClean="0"/>
              <a:t>tolerance.</a:t>
            </a:r>
            <a:endParaRPr lang="en-NZ" altLang="en-US" sz="2800" dirty="0"/>
          </a:p>
          <a:p>
            <a:r>
              <a:rPr lang="en-NZ" altLang="en-US" sz="2800" dirty="0"/>
              <a:t>High feed </a:t>
            </a:r>
            <a:r>
              <a:rPr lang="en-NZ" altLang="en-US" sz="2800" dirty="0" smtClean="0"/>
              <a:t>value.</a:t>
            </a:r>
          </a:p>
          <a:p>
            <a:r>
              <a:rPr lang="en-NZ" altLang="en-US" sz="2800" dirty="0" smtClean="0"/>
              <a:t>High in protein. </a:t>
            </a:r>
          </a:p>
          <a:p>
            <a:r>
              <a:rPr lang="en-US" altLang="en-US" sz="2800" dirty="0"/>
              <a:t>Palatable to </a:t>
            </a:r>
            <a:r>
              <a:rPr lang="en-US" altLang="en-US" sz="2800" dirty="0" smtClean="0"/>
              <a:t>stock.</a:t>
            </a:r>
            <a:endParaRPr lang="en-US" altLang="en-US" sz="2800" dirty="0"/>
          </a:p>
          <a:p>
            <a:endParaRPr lang="en-GB" altLang="en-US" sz="2800" dirty="0"/>
          </a:p>
        </p:txBody>
      </p:sp>
      <p:pic>
        <p:nvPicPr>
          <p:cNvPr id="22535" name="Picture 7" descr="luc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4234" y="2741613"/>
            <a:ext cx="5003800" cy="3744912"/>
          </a:xfrm>
          <a:prstGeom prst="rect">
            <a:avLst/>
          </a:prstGeom>
          <a:noFill/>
          <a:extLst>
            <a:ext uri="{909E8E84-426E-40DD-AFC4-6F175D3DCCD1}">
              <a14:hiddenFill xmlns:a14="http://schemas.microsoft.com/office/drawing/2010/main">
                <a:solidFill>
                  <a:srgbClr val="FFFFFF"/>
                </a:solidFill>
              </a14:hiddenFill>
            </a:ext>
          </a:extLst>
        </p:spPr>
      </p:pic>
      <p:pic>
        <p:nvPicPr>
          <p:cNvPr id="22537" name="Picture 9" descr="lucerne">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6726" y="549276"/>
            <a:ext cx="2881313" cy="2430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14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Brassica species</a:t>
            </a:r>
            <a:br>
              <a:rPr lang="en-NZ" dirty="0" smtClean="0"/>
            </a:br>
            <a:r>
              <a:rPr lang="en-NZ" dirty="0"/>
              <a:t/>
            </a:r>
            <a:br>
              <a:rPr lang="en-NZ" dirty="0"/>
            </a:br>
            <a:r>
              <a:rPr lang="en-NZ" dirty="0" smtClean="0"/>
              <a:t>Kale </a:t>
            </a:r>
            <a:r>
              <a:rPr lang="en-NZ" dirty="0"/>
              <a:t>(</a:t>
            </a:r>
            <a:r>
              <a:rPr lang="en-NZ" i="1" dirty="0"/>
              <a:t>Brassica </a:t>
            </a:r>
            <a:r>
              <a:rPr lang="en-NZ" i="1" dirty="0" err="1"/>
              <a:t>oleracea</a:t>
            </a:r>
            <a:r>
              <a:rPr lang="en-NZ" i="1" dirty="0"/>
              <a:t> var. </a:t>
            </a:r>
            <a:r>
              <a:rPr lang="en-NZ" i="1" dirty="0" err="1"/>
              <a:t>sabellica</a:t>
            </a:r>
            <a:r>
              <a:rPr lang="en-NZ" dirty="0"/>
              <a:t>)</a:t>
            </a:r>
          </a:p>
        </p:txBody>
      </p:sp>
      <p:sp>
        <p:nvSpPr>
          <p:cNvPr id="3" name="Text Placeholder 2"/>
          <p:cNvSpPr>
            <a:spLocks noGrp="1"/>
          </p:cNvSpPr>
          <p:nvPr>
            <p:ph type="body" sz="half" idx="1"/>
          </p:nvPr>
        </p:nvSpPr>
        <p:spPr>
          <a:xfrm>
            <a:off x="1117601" y="1905000"/>
            <a:ext cx="6472767" cy="4191000"/>
          </a:xfrm>
        </p:spPr>
        <p:txBody>
          <a:bodyPr>
            <a:normAutofit/>
          </a:bodyPr>
          <a:lstStyle/>
          <a:p>
            <a:r>
              <a:rPr lang="en-NZ" sz="2800" dirty="0" smtClean="0"/>
              <a:t>Deep </a:t>
            </a:r>
            <a:r>
              <a:rPr lang="en-NZ" sz="2800" dirty="0"/>
              <a:t>root </a:t>
            </a:r>
            <a:r>
              <a:rPr lang="en-NZ" sz="2800" dirty="0" smtClean="0"/>
              <a:t>system. </a:t>
            </a:r>
          </a:p>
          <a:p>
            <a:r>
              <a:rPr lang="en-NZ" sz="2800" dirty="0" smtClean="0"/>
              <a:t>Good </a:t>
            </a:r>
            <a:r>
              <a:rPr lang="en-NZ" sz="2800" dirty="0"/>
              <a:t>drought tolerance.</a:t>
            </a:r>
          </a:p>
          <a:p>
            <a:r>
              <a:rPr lang="en-NZ" sz="2800" dirty="0" smtClean="0"/>
              <a:t>Good </a:t>
            </a:r>
            <a:r>
              <a:rPr lang="en-NZ" sz="2800" dirty="0"/>
              <a:t>tolerance to most insect </a:t>
            </a:r>
            <a:r>
              <a:rPr lang="en-NZ" sz="2800" dirty="0" smtClean="0"/>
              <a:t>pests.</a:t>
            </a:r>
          </a:p>
          <a:p>
            <a:r>
              <a:rPr lang="en-NZ" sz="2800" dirty="0" smtClean="0"/>
              <a:t>Good tolerance </a:t>
            </a:r>
            <a:r>
              <a:rPr lang="en-NZ" sz="2800" dirty="0"/>
              <a:t>to club root and dry rot. </a:t>
            </a:r>
            <a:endParaRPr lang="en-NZ" sz="2800" dirty="0" smtClean="0"/>
          </a:p>
          <a:p>
            <a:r>
              <a:rPr lang="en-NZ" sz="2800" dirty="0" smtClean="0"/>
              <a:t>Produces </a:t>
            </a:r>
            <a:r>
              <a:rPr lang="en-NZ" sz="2800" dirty="0"/>
              <a:t>large amounts of high quality </a:t>
            </a:r>
            <a:r>
              <a:rPr lang="en-NZ" sz="2800" dirty="0" smtClean="0"/>
              <a:t>feed.</a:t>
            </a:r>
            <a:endParaRPr lang="en-NZ" sz="2800" dirty="0"/>
          </a:p>
          <a:p>
            <a:endParaRPr lang="en-NZ" sz="2800"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979834" y="244476"/>
            <a:ext cx="3810000" cy="3810000"/>
          </a:xfr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79834" y="3211115"/>
            <a:ext cx="3810000" cy="3275409"/>
          </a:xfrm>
          <a:prstGeom prst="rect">
            <a:avLst/>
          </a:prstGeom>
        </p:spPr>
      </p:pic>
    </p:spTree>
    <p:extLst>
      <p:ext uri="{BB962C8B-B14F-4D97-AF65-F5344CB8AC3E}">
        <p14:creationId xmlns:p14="http://schemas.microsoft.com/office/powerpoint/2010/main" val="22328084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NZ" dirty="0" smtClean="0"/>
              <a:t>Rape											Fodder Beet</a:t>
            </a:r>
            <a:br>
              <a:rPr lang="en-NZ" dirty="0" smtClean="0"/>
            </a:br>
            <a:r>
              <a:rPr lang="en-NZ" dirty="0"/>
              <a:t/>
            </a:r>
            <a:br>
              <a:rPr lang="en-NZ" dirty="0"/>
            </a:br>
            <a:r>
              <a:rPr lang="en-NZ" dirty="0" smtClean="0"/>
              <a:t/>
            </a:r>
            <a:br>
              <a:rPr lang="en-NZ" dirty="0" smtClean="0"/>
            </a:br>
            <a:r>
              <a:rPr lang="en-NZ" dirty="0"/>
              <a:t/>
            </a:r>
            <a:br>
              <a:rPr lang="en-NZ" dirty="0"/>
            </a:br>
            <a:r>
              <a:rPr lang="en-NZ" dirty="0" smtClean="0"/>
              <a:t/>
            </a:r>
            <a:br>
              <a:rPr lang="en-NZ" dirty="0" smtClean="0"/>
            </a:br>
            <a:r>
              <a:rPr lang="en-NZ" dirty="0"/>
              <a:t/>
            </a:r>
            <a:br>
              <a:rPr lang="en-NZ" dirty="0"/>
            </a:br>
            <a:r>
              <a:rPr lang="en-NZ" dirty="0" smtClean="0"/>
              <a:t>Swedes</a:t>
            </a:r>
            <a:br>
              <a:rPr lang="en-NZ" dirty="0" smtClean="0"/>
            </a:br>
            <a:r>
              <a:rPr lang="en-NZ" dirty="0"/>
              <a:t/>
            </a:r>
            <a:br>
              <a:rPr lang="en-NZ" dirty="0"/>
            </a:br>
            <a:r>
              <a:rPr lang="en-NZ" dirty="0" smtClean="0"/>
              <a:t/>
            </a:r>
            <a:br>
              <a:rPr lang="en-NZ" dirty="0" smtClean="0"/>
            </a:br>
            <a:r>
              <a:rPr lang="en-NZ" dirty="0"/>
              <a:t/>
            </a:r>
            <a:br>
              <a:rPr lang="en-NZ" dirty="0"/>
            </a:br>
            <a:r>
              <a:rPr lang="en-NZ" dirty="0" smtClean="0"/>
              <a:t>					            Chou </a:t>
            </a:r>
            <a:r>
              <a:rPr lang="en-NZ" dirty="0" err="1" smtClean="0"/>
              <a:t>Moellier</a:t>
            </a:r>
            <a:r>
              <a:rPr lang="en-NZ" dirty="0" smtClean="0"/>
              <a:t>  </a:t>
            </a:r>
            <a:endParaRPr lang="en-NZ"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49522" y="334488"/>
            <a:ext cx="3390900" cy="2565875"/>
          </a:xfr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5284" y="3422831"/>
            <a:ext cx="2847975" cy="16002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7333" y="1395412"/>
            <a:ext cx="3551192" cy="2147887"/>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07333" y="3931013"/>
            <a:ext cx="3551192" cy="2184036"/>
          </a:xfrm>
          <a:prstGeom prst="rect">
            <a:avLst/>
          </a:prstGeom>
        </p:spPr>
      </p:pic>
    </p:spTree>
    <p:extLst>
      <p:ext uri="{BB962C8B-B14F-4D97-AF65-F5344CB8AC3E}">
        <p14:creationId xmlns:p14="http://schemas.microsoft.com/office/powerpoint/2010/main" val="13724113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Rot="1" noChangeArrowheads="1"/>
          </p:cNvSpPr>
          <p:nvPr>
            <p:ph type="title"/>
          </p:nvPr>
        </p:nvSpPr>
        <p:spPr>
          <a:xfrm>
            <a:off x="609601" y="244476"/>
            <a:ext cx="11180233" cy="1770062"/>
          </a:xfrm>
        </p:spPr>
        <p:txBody>
          <a:bodyPr>
            <a:normAutofit/>
          </a:bodyPr>
          <a:lstStyle/>
          <a:p>
            <a:r>
              <a:rPr lang="en-NZ" dirty="0"/>
              <a:t>Pasture </a:t>
            </a:r>
            <a:r>
              <a:rPr lang="en-NZ" dirty="0" smtClean="0"/>
              <a:t>herbs</a:t>
            </a:r>
            <a:br>
              <a:rPr lang="en-NZ" dirty="0" smtClean="0"/>
            </a:br>
            <a:r>
              <a:rPr lang="en-NZ" altLang="en-US" dirty="0" smtClean="0"/>
              <a:t/>
            </a:r>
            <a:br>
              <a:rPr lang="en-NZ" altLang="en-US" dirty="0" smtClean="0"/>
            </a:br>
            <a:r>
              <a:rPr lang="en-NZ" altLang="en-US" dirty="0" smtClean="0"/>
              <a:t>Chicory (</a:t>
            </a:r>
            <a:r>
              <a:rPr lang="en-NZ" i="1" dirty="0" err="1"/>
              <a:t>Cichorium</a:t>
            </a:r>
            <a:r>
              <a:rPr lang="en-NZ" i="1" dirty="0"/>
              <a:t> </a:t>
            </a:r>
            <a:r>
              <a:rPr lang="en-NZ" i="1" dirty="0" err="1"/>
              <a:t>intybus</a:t>
            </a:r>
            <a:r>
              <a:rPr lang="en-NZ" i="1" dirty="0"/>
              <a:t> '</a:t>
            </a:r>
            <a:r>
              <a:rPr lang="en-NZ" i="1" dirty="0" err="1"/>
              <a:t>Witlof</a:t>
            </a:r>
            <a:r>
              <a:rPr lang="en-NZ" dirty="0"/>
              <a:t>)</a:t>
            </a:r>
            <a:endParaRPr lang="en-GB" altLang="en-US" dirty="0"/>
          </a:p>
        </p:txBody>
      </p:sp>
      <p:sp>
        <p:nvSpPr>
          <p:cNvPr id="24581" name="Rectangle 5"/>
          <p:cNvSpPr>
            <a:spLocks noGrp="1" noRot="1" noChangeArrowheads="1"/>
          </p:cNvSpPr>
          <p:nvPr>
            <p:ph type="body" sz="half" idx="1"/>
          </p:nvPr>
        </p:nvSpPr>
        <p:spPr>
          <a:xfrm>
            <a:off x="1145117" y="2667000"/>
            <a:ext cx="5236633" cy="2947988"/>
          </a:xfrm>
        </p:spPr>
        <p:txBody>
          <a:bodyPr/>
          <a:lstStyle/>
          <a:p>
            <a:r>
              <a:rPr lang="en-NZ" altLang="en-US" sz="2800" dirty="0"/>
              <a:t>Deep tap root for drought </a:t>
            </a:r>
            <a:r>
              <a:rPr lang="en-NZ" altLang="en-US" sz="2800" dirty="0" smtClean="0"/>
              <a:t>tolerance.</a:t>
            </a:r>
            <a:endParaRPr lang="en-NZ" altLang="en-US" sz="2800" dirty="0"/>
          </a:p>
          <a:p>
            <a:r>
              <a:rPr lang="en-NZ" altLang="en-US" sz="2800" dirty="0"/>
              <a:t>High feed </a:t>
            </a:r>
            <a:r>
              <a:rPr lang="en-NZ" altLang="en-US" sz="2800" dirty="0" smtClean="0"/>
              <a:t>value.</a:t>
            </a:r>
            <a:endParaRPr lang="en-NZ" altLang="en-US" sz="2800" dirty="0"/>
          </a:p>
          <a:p>
            <a:r>
              <a:rPr lang="en-NZ" altLang="en-US" sz="2800" dirty="0"/>
              <a:t>Pest </a:t>
            </a:r>
            <a:r>
              <a:rPr lang="en-NZ" altLang="en-US" sz="2800" dirty="0" smtClean="0"/>
              <a:t>resistant.</a:t>
            </a:r>
            <a:endParaRPr lang="en-GB" altLang="en-US" sz="2800" dirty="0"/>
          </a:p>
        </p:txBody>
      </p:sp>
      <p:pic>
        <p:nvPicPr>
          <p:cNvPr id="24584" name="Picture 8" descr="chicory-b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7959" y="99474"/>
            <a:ext cx="3571875" cy="4762500"/>
          </a:xfrm>
          <a:prstGeom prst="rect">
            <a:avLst/>
          </a:prstGeom>
          <a:noFill/>
          <a:extLst>
            <a:ext uri="{909E8E84-426E-40DD-AFC4-6F175D3DCCD1}">
              <a14:hiddenFill xmlns:a14="http://schemas.microsoft.com/office/drawing/2010/main">
                <a:solidFill>
                  <a:srgbClr val="FFFFFF"/>
                </a:solidFill>
              </a14:hiddenFill>
            </a:ext>
          </a:extLst>
        </p:spPr>
      </p:pic>
      <p:pic>
        <p:nvPicPr>
          <p:cNvPr id="24586" name="Picture 10" descr="chicory_2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7375" y="3608388"/>
            <a:ext cx="3741738" cy="324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3473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6" descr="agriseeds%20story%20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7800" y="3543747"/>
            <a:ext cx="4033838" cy="274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628651" y="542926"/>
            <a:ext cx="9801224"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a:solidFill>
                  <a:schemeClr val="tx1"/>
                </a:solidFill>
                <a:latin typeface="Times New Roman" panose="02020603050405020304" pitchFamily="18" charset="0"/>
              </a:defRPr>
            </a:lvl1pPr>
            <a:lvl2pPr marL="914400" indent="-45720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NZ" altLang="en-US" b="1" dirty="0">
                <a:solidFill>
                  <a:schemeClr val="accent1"/>
                </a:solidFill>
                <a:latin typeface="+mj-lt"/>
                <a:ea typeface="+mj-ea"/>
                <a:cs typeface="+mj-cs"/>
              </a:rPr>
              <a:t>Pasture use in </a:t>
            </a:r>
            <a:r>
              <a:rPr lang="en-NZ" altLang="en-US" b="1" dirty="0" smtClean="0">
                <a:solidFill>
                  <a:schemeClr val="accent1"/>
                </a:solidFill>
                <a:latin typeface="+mj-lt"/>
                <a:ea typeface="+mj-ea"/>
                <a:cs typeface="+mj-cs"/>
              </a:rPr>
              <a:t>New Zealand </a:t>
            </a:r>
            <a:endParaRPr lang="en-GB" altLang="en-US" b="1" dirty="0">
              <a:solidFill>
                <a:schemeClr val="accent1"/>
              </a:solidFill>
              <a:latin typeface="+mj-lt"/>
              <a:ea typeface="+mj-ea"/>
              <a:cs typeface="+mj-cs"/>
            </a:endParaRPr>
          </a:p>
          <a:p>
            <a:pPr marL="0" indent="0">
              <a:spcBef>
                <a:spcPct val="0"/>
              </a:spcBef>
              <a:buFontTx/>
              <a:buNone/>
            </a:pPr>
            <a:r>
              <a:rPr lang="en-GB" altLang="en-US" sz="2400" dirty="0" smtClean="0"/>
              <a:t>New Zealand pasture </a:t>
            </a:r>
            <a:r>
              <a:rPr lang="en-GB" altLang="en-US" sz="2400" dirty="0"/>
              <a:t>is made up primarily of ryegrass and clover. </a:t>
            </a:r>
            <a:r>
              <a:rPr lang="en-GB" altLang="en-US" sz="2400" dirty="0" smtClean="0"/>
              <a:t>A good pasture will </a:t>
            </a:r>
            <a:r>
              <a:rPr lang="en-GB" altLang="en-US" sz="2400" dirty="0"/>
              <a:t>be approximately 1/3 clover &amp; 2/3 grass. </a:t>
            </a:r>
          </a:p>
          <a:p>
            <a:pPr>
              <a:spcBef>
                <a:spcPct val="0"/>
              </a:spcBef>
              <a:buFontTx/>
              <a:buNone/>
            </a:pPr>
            <a:endParaRPr lang="en-GB" altLang="en-US" sz="2400" b="1" dirty="0"/>
          </a:p>
          <a:p>
            <a:pPr>
              <a:spcBef>
                <a:spcPct val="0"/>
              </a:spcBef>
              <a:buFontTx/>
              <a:buNone/>
            </a:pPr>
            <a:r>
              <a:rPr lang="en-GB" altLang="en-US" sz="2800" dirty="0">
                <a:solidFill>
                  <a:schemeClr val="accent1"/>
                </a:solidFill>
                <a:latin typeface="+mj-lt"/>
                <a:ea typeface="+mj-ea"/>
                <a:cs typeface="+mj-cs"/>
              </a:rPr>
              <a:t>Grasses </a:t>
            </a:r>
          </a:p>
          <a:p>
            <a:pPr lvl="1">
              <a:spcBef>
                <a:spcPct val="0"/>
              </a:spcBef>
              <a:buFontTx/>
              <a:buAutoNum type="arabicPeriod"/>
            </a:pPr>
            <a:r>
              <a:rPr lang="en-GB" altLang="en-US" sz="2400" dirty="0"/>
              <a:t>Provide carbohydrates, cellulose, &amp; some protein</a:t>
            </a:r>
          </a:p>
          <a:p>
            <a:pPr lvl="1">
              <a:spcBef>
                <a:spcPct val="0"/>
              </a:spcBef>
              <a:buFontTx/>
              <a:buAutoNum type="arabicPeriod"/>
            </a:pPr>
            <a:r>
              <a:rPr lang="en-GB" altLang="en-US" sz="2400" dirty="0"/>
              <a:t>Palatable when young &amp; leafy (short succulent grass)</a:t>
            </a:r>
          </a:p>
          <a:p>
            <a:pPr lvl="1">
              <a:spcBef>
                <a:spcPct val="0"/>
              </a:spcBef>
              <a:buFontTx/>
              <a:buAutoNum type="arabicPeriod"/>
            </a:pPr>
            <a:r>
              <a:rPr lang="en-GB" altLang="en-US" sz="2400" dirty="0"/>
              <a:t>Source of water</a:t>
            </a:r>
          </a:p>
          <a:p>
            <a:pPr lvl="1">
              <a:spcBef>
                <a:spcPct val="0"/>
              </a:spcBef>
              <a:buFontTx/>
              <a:buAutoNum type="arabicPeriod"/>
            </a:pPr>
            <a:r>
              <a:rPr lang="en-GB" altLang="en-US" sz="2400" dirty="0"/>
              <a:t>Provides bulk in the diet</a:t>
            </a:r>
          </a:p>
          <a:p>
            <a:pPr lvl="1">
              <a:spcBef>
                <a:spcPct val="0"/>
              </a:spcBef>
              <a:buFontTx/>
              <a:buAutoNum type="arabicPeriod"/>
            </a:pPr>
            <a:r>
              <a:rPr lang="en-GB" altLang="en-US" sz="2400" dirty="0"/>
              <a:t>Grows most of the </a:t>
            </a:r>
            <a:r>
              <a:rPr lang="en-GB" altLang="en-US" sz="2400" dirty="0" smtClean="0"/>
              <a:t>year</a:t>
            </a:r>
            <a:endParaRPr lang="en-GB" altLang="en-US" sz="2400" dirty="0"/>
          </a:p>
          <a:p>
            <a:pPr>
              <a:spcBef>
                <a:spcPct val="0"/>
              </a:spcBef>
              <a:buFontTx/>
              <a:buNone/>
            </a:pPr>
            <a:r>
              <a:rPr lang="en-GB" altLang="en-US" sz="2800" dirty="0">
                <a:solidFill>
                  <a:schemeClr val="accent1"/>
                </a:solidFill>
                <a:latin typeface="+mj-lt"/>
                <a:ea typeface="+mj-ea"/>
                <a:cs typeface="+mj-cs"/>
              </a:rPr>
              <a:t>Clovers</a:t>
            </a:r>
          </a:p>
          <a:p>
            <a:pPr lvl="1">
              <a:spcBef>
                <a:spcPct val="0"/>
              </a:spcBef>
              <a:buFontTx/>
              <a:buAutoNum type="arabicPeriod"/>
            </a:pPr>
            <a:r>
              <a:rPr lang="en-GB" altLang="en-US" sz="2400" dirty="0"/>
              <a:t>Highly palatable</a:t>
            </a:r>
          </a:p>
          <a:p>
            <a:pPr lvl="1">
              <a:spcBef>
                <a:spcPct val="0"/>
              </a:spcBef>
              <a:buFontTx/>
              <a:buAutoNum type="arabicPeriod"/>
            </a:pPr>
            <a:r>
              <a:rPr lang="en-GB" altLang="en-US" sz="2400" dirty="0"/>
              <a:t>Highly digestive</a:t>
            </a:r>
          </a:p>
          <a:p>
            <a:pPr lvl="1">
              <a:spcBef>
                <a:spcPct val="0"/>
              </a:spcBef>
              <a:buFontTx/>
              <a:buAutoNum type="arabicPeriod"/>
            </a:pPr>
            <a:r>
              <a:rPr lang="en-GB" altLang="en-US" sz="2400" dirty="0"/>
              <a:t>High protein content</a:t>
            </a:r>
          </a:p>
          <a:p>
            <a:pPr lvl="1">
              <a:spcBef>
                <a:spcPct val="0"/>
              </a:spcBef>
              <a:buFontTx/>
              <a:buAutoNum type="arabicPeriod"/>
            </a:pPr>
            <a:r>
              <a:rPr lang="en-GB" altLang="en-US" sz="2400" dirty="0"/>
              <a:t>Can cause bloat</a:t>
            </a:r>
          </a:p>
          <a:p>
            <a:pPr lvl="1">
              <a:spcBef>
                <a:spcPct val="0"/>
              </a:spcBef>
              <a:buFontTx/>
              <a:buAutoNum type="arabicPeriod"/>
            </a:pPr>
            <a:r>
              <a:rPr lang="en-GB" altLang="en-US" sz="2400" dirty="0"/>
              <a:t>More rapidly digested than grasses</a:t>
            </a:r>
            <a:endParaRPr lang="en-US" altLang="en-US" sz="2400" dirty="0"/>
          </a:p>
        </p:txBody>
      </p:sp>
    </p:spTree>
    <p:extLst>
      <p:ext uri="{BB962C8B-B14F-4D97-AF65-F5344CB8AC3E}">
        <p14:creationId xmlns:p14="http://schemas.microsoft.com/office/powerpoint/2010/main" val="4068963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148">
                                            <p:txEl>
                                              <p:pRg st="4" end="4"/>
                                            </p:txEl>
                                          </p:spTgt>
                                        </p:tgtEl>
                                        <p:attrNameLst>
                                          <p:attrName>style.visibility</p:attrName>
                                        </p:attrNameLst>
                                      </p:cBhvr>
                                      <p:to>
                                        <p:strVal val="visible"/>
                                      </p:to>
                                    </p:set>
                                    <p:animEffect transition="in" filter="blinds(horizontal)">
                                      <p:cBhvr>
                                        <p:cTn id="7" dur="500"/>
                                        <p:tgtEl>
                                          <p:spTgt spid="6148">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148">
                                            <p:txEl>
                                              <p:pRg st="5" end="5"/>
                                            </p:txEl>
                                          </p:spTgt>
                                        </p:tgtEl>
                                        <p:attrNameLst>
                                          <p:attrName>style.visibility</p:attrName>
                                        </p:attrNameLst>
                                      </p:cBhvr>
                                      <p:to>
                                        <p:strVal val="visible"/>
                                      </p:to>
                                    </p:set>
                                    <p:animEffect transition="in" filter="blinds(horizontal)">
                                      <p:cBhvr>
                                        <p:cTn id="10" dur="500"/>
                                        <p:tgtEl>
                                          <p:spTgt spid="6148">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148">
                                            <p:txEl>
                                              <p:pRg st="6" end="6"/>
                                            </p:txEl>
                                          </p:spTgt>
                                        </p:tgtEl>
                                        <p:attrNameLst>
                                          <p:attrName>style.visibility</p:attrName>
                                        </p:attrNameLst>
                                      </p:cBhvr>
                                      <p:to>
                                        <p:strVal val="visible"/>
                                      </p:to>
                                    </p:set>
                                    <p:animEffect transition="in" filter="blinds(horizontal)">
                                      <p:cBhvr>
                                        <p:cTn id="13" dur="500"/>
                                        <p:tgtEl>
                                          <p:spTgt spid="6148">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6148">
                                            <p:txEl>
                                              <p:pRg st="7" end="7"/>
                                            </p:txEl>
                                          </p:spTgt>
                                        </p:tgtEl>
                                        <p:attrNameLst>
                                          <p:attrName>style.visibility</p:attrName>
                                        </p:attrNameLst>
                                      </p:cBhvr>
                                      <p:to>
                                        <p:strVal val="visible"/>
                                      </p:to>
                                    </p:set>
                                    <p:animEffect transition="in" filter="blinds(horizontal)">
                                      <p:cBhvr>
                                        <p:cTn id="16" dur="500"/>
                                        <p:tgtEl>
                                          <p:spTgt spid="6148">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6148">
                                            <p:txEl>
                                              <p:pRg st="8" end="8"/>
                                            </p:txEl>
                                          </p:spTgt>
                                        </p:tgtEl>
                                        <p:attrNameLst>
                                          <p:attrName>style.visibility</p:attrName>
                                        </p:attrNameLst>
                                      </p:cBhvr>
                                      <p:to>
                                        <p:strVal val="visible"/>
                                      </p:to>
                                    </p:set>
                                    <p:animEffect transition="in" filter="blinds(horizontal)">
                                      <p:cBhvr>
                                        <p:cTn id="19" dur="500"/>
                                        <p:tgtEl>
                                          <p:spTgt spid="6148">
                                            <p:txEl>
                                              <p:pRg st="8" end="8"/>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3" presetClass="entr" presetSubtype="10" fill="hold" nodeType="clickEffect">
                                  <p:stCondLst>
                                    <p:cond delay="0"/>
                                  </p:stCondLst>
                                  <p:childTnLst>
                                    <p:set>
                                      <p:cBhvr>
                                        <p:cTn id="23" dur="1" fill="hold">
                                          <p:stCondLst>
                                            <p:cond delay="0"/>
                                          </p:stCondLst>
                                        </p:cTn>
                                        <p:tgtEl>
                                          <p:spTgt spid="6148">
                                            <p:txEl>
                                              <p:pRg st="10" end="10"/>
                                            </p:txEl>
                                          </p:spTgt>
                                        </p:tgtEl>
                                        <p:attrNameLst>
                                          <p:attrName>style.visibility</p:attrName>
                                        </p:attrNameLst>
                                      </p:cBhvr>
                                      <p:to>
                                        <p:strVal val="visible"/>
                                      </p:to>
                                    </p:set>
                                    <p:animEffect transition="in" filter="blinds(horizontal)">
                                      <p:cBhvr>
                                        <p:cTn id="24" dur="500"/>
                                        <p:tgtEl>
                                          <p:spTgt spid="6148">
                                            <p:txEl>
                                              <p:pRg st="10" end="10"/>
                                            </p:txEl>
                                          </p:spTgt>
                                        </p:tgtEl>
                                      </p:cBhvr>
                                    </p:animEffect>
                                  </p:childTnLst>
                                </p:cTn>
                              </p:par>
                              <p:par>
                                <p:cTn id="25" presetID="3" presetClass="entr" presetSubtype="10" fill="hold" nodeType="withEffect">
                                  <p:stCondLst>
                                    <p:cond delay="0"/>
                                  </p:stCondLst>
                                  <p:childTnLst>
                                    <p:set>
                                      <p:cBhvr>
                                        <p:cTn id="26" dur="1" fill="hold">
                                          <p:stCondLst>
                                            <p:cond delay="0"/>
                                          </p:stCondLst>
                                        </p:cTn>
                                        <p:tgtEl>
                                          <p:spTgt spid="6148">
                                            <p:txEl>
                                              <p:pRg st="11" end="11"/>
                                            </p:txEl>
                                          </p:spTgt>
                                        </p:tgtEl>
                                        <p:attrNameLst>
                                          <p:attrName>style.visibility</p:attrName>
                                        </p:attrNameLst>
                                      </p:cBhvr>
                                      <p:to>
                                        <p:strVal val="visible"/>
                                      </p:to>
                                    </p:set>
                                    <p:animEffect transition="in" filter="blinds(horizontal)">
                                      <p:cBhvr>
                                        <p:cTn id="27" dur="500"/>
                                        <p:tgtEl>
                                          <p:spTgt spid="6148">
                                            <p:txEl>
                                              <p:pRg st="11" end="11"/>
                                            </p:txEl>
                                          </p:spTgt>
                                        </p:tgtEl>
                                      </p:cBhvr>
                                    </p:animEffect>
                                  </p:childTnLst>
                                </p:cTn>
                              </p:par>
                              <p:par>
                                <p:cTn id="28" presetID="3" presetClass="entr" presetSubtype="10" fill="hold" nodeType="withEffect">
                                  <p:stCondLst>
                                    <p:cond delay="0"/>
                                  </p:stCondLst>
                                  <p:childTnLst>
                                    <p:set>
                                      <p:cBhvr>
                                        <p:cTn id="29" dur="1" fill="hold">
                                          <p:stCondLst>
                                            <p:cond delay="0"/>
                                          </p:stCondLst>
                                        </p:cTn>
                                        <p:tgtEl>
                                          <p:spTgt spid="6148">
                                            <p:txEl>
                                              <p:pRg st="12" end="12"/>
                                            </p:txEl>
                                          </p:spTgt>
                                        </p:tgtEl>
                                        <p:attrNameLst>
                                          <p:attrName>style.visibility</p:attrName>
                                        </p:attrNameLst>
                                      </p:cBhvr>
                                      <p:to>
                                        <p:strVal val="visible"/>
                                      </p:to>
                                    </p:set>
                                    <p:animEffect transition="in" filter="blinds(horizontal)">
                                      <p:cBhvr>
                                        <p:cTn id="30" dur="500"/>
                                        <p:tgtEl>
                                          <p:spTgt spid="6148">
                                            <p:txEl>
                                              <p:pRg st="12" end="12"/>
                                            </p:txEl>
                                          </p:spTgt>
                                        </p:tgtEl>
                                      </p:cBhvr>
                                    </p:animEffect>
                                  </p:childTnLst>
                                </p:cTn>
                              </p:par>
                              <p:par>
                                <p:cTn id="31" presetID="3" presetClass="entr" presetSubtype="10" fill="hold" nodeType="withEffect">
                                  <p:stCondLst>
                                    <p:cond delay="0"/>
                                  </p:stCondLst>
                                  <p:childTnLst>
                                    <p:set>
                                      <p:cBhvr>
                                        <p:cTn id="32" dur="1" fill="hold">
                                          <p:stCondLst>
                                            <p:cond delay="0"/>
                                          </p:stCondLst>
                                        </p:cTn>
                                        <p:tgtEl>
                                          <p:spTgt spid="6148">
                                            <p:txEl>
                                              <p:pRg st="13" end="13"/>
                                            </p:txEl>
                                          </p:spTgt>
                                        </p:tgtEl>
                                        <p:attrNameLst>
                                          <p:attrName>style.visibility</p:attrName>
                                        </p:attrNameLst>
                                      </p:cBhvr>
                                      <p:to>
                                        <p:strVal val="visible"/>
                                      </p:to>
                                    </p:set>
                                    <p:animEffect transition="in" filter="blinds(horizontal)">
                                      <p:cBhvr>
                                        <p:cTn id="33" dur="500"/>
                                        <p:tgtEl>
                                          <p:spTgt spid="6148">
                                            <p:txEl>
                                              <p:pRg st="13" end="13"/>
                                            </p:txEl>
                                          </p:spTgt>
                                        </p:tgtEl>
                                      </p:cBhvr>
                                    </p:animEffect>
                                  </p:childTnLst>
                                </p:cTn>
                              </p:par>
                              <p:par>
                                <p:cTn id="34" presetID="3" presetClass="entr" presetSubtype="10" fill="hold" nodeType="withEffect">
                                  <p:stCondLst>
                                    <p:cond delay="0"/>
                                  </p:stCondLst>
                                  <p:childTnLst>
                                    <p:set>
                                      <p:cBhvr>
                                        <p:cTn id="35" dur="1" fill="hold">
                                          <p:stCondLst>
                                            <p:cond delay="0"/>
                                          </p:stCondLst>
                                        </p:cTn>
                                        <p:tgtEl>
                                          <p:spTgt spid="6148">
                                            <p:txEl>
                                              <p:pRg st="14" end="14"/>
                                            </p:txEl>
                                          </p:spTgt>
                                        </p:tgtEl>
                                        <p:attrNameLst>
                                          <p:attrName>style.visibility</p:attrName>
                                        </p:attrNameLst>
                                      </p:cBhvr>
                                      <p:to>
                                        <p:strVal val="visible"/>
                                      </p:to>
                                    </p:set>
                                    <p:animEffect transition="in" filter="blinds(horizontal)">
                                      <p:cBhvr>
                                        <p:cTn id="36" dur="500"/>
                                        <p:tgtEl>
                                          <p:spTgt spid="6148">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rrowheads="1"/>
          </p:cNvSpPr>
          <p:nvPr>
            <p:ph type="title"/>
          </p:nvPr>
        </p:nvSpPr>
        <p:spPr>
          <a:xfrm>
            <a:off x="677334" y="609600"/>
            <a:ext cx="8596668" cy="856891"/>
          </a:xfrm>
        </p:spPr>
        <p:txBody>
          <a:bodyPr/>
          <a:lstStyle/>
          <a:p>
            <a:r>
              <a:rPr lang="en-NZ" altLang="en-US" dirty="0" smtClean="0"/>
              <a:t>Questions</a:t>
            </a:r>
            <a:endParaRPr lang="en-GB" altLang="en-US" dirty="0"/>
          </a:p>
        </p:txBody>
      </p:sp>
      <p:sp>
        <p:nvSpPr>
          <p:cNvPr id="7171" name="Rectangle 3"/>
          <p:cNvSpPr>
            <a:spLocks noGrp="1" noRot="1" noChangeArrowheads="1"/>
          </p:cNvSpPr>
          <p:nvPr>
            <p:ph type="body" idx="1"/>
          </p:nvPr>
        </p:nvSpPr>
        <p:spPr>
          <a:xfrm>
            <a:off x="677334" y="1466491"/>
            <a:ext cx="8596668" cy="5234347"/>
          </a:xfrm>
        </p:spPr>
        <p:txBody>
          <a:bodyPr>
            <a:noAutofit/>
          </a:bodyPr>
          <a:lstStyle/>
          <a:p>
            <a:pPr>
              <a:buFont typeface="+mj-lt"/>
              <a:buAutoNum type="arabicPeriod"/>
            </a:pPr>
            <a:r>
              <a:rPr lang="en-NZ" altLang="en-US" sz="2800" dirty="0" smtClean="0"/>
              <a:t>Write </a:t>
            </a:r>
            <a:r>
              <a:rPr lang="en-NZ" altLang="en-US" sz="2800" dirty="0"/>
              <a:t>a definition of pasture.</a:t>
            </a:r>
          </a:p>
          <a:p>
            <a:pPr>
              <a:buFont typeface="+mj-lt"/>
              <a:buAutoNum type="arabicPeriod"/>
            </a:pPr>
            <a:r>
              <a:rPr lang="en-NZ" altLang="en-US" sz="2800" dirty="0" smtClean="0"/>
              <a:t>What </a:t>
            </a:r>
            <a:r>
              <a:rPr lang="en-NZ" altLang="en-US" sz="2800" dirty="0"/>
              <a:t>are the two main pasture species grown on </a:t>
            </a:r>
            <a:r>
              <a:rPr lang="en-NZ" altLang="en-US" sz="2800" dirty="0" smtClean="0"/>
              <a:t>New Zealand farms</a:t>
            </a:r>
            <a:r>
              <a:rPr lang="en-NZ" altLang="en-US" sz="2800" dirty="0"/>
              <a:t>?</a:t>
            </a:r>
          </a:p>
          <a:p>
            <a:pPr>
              <a:buFont typeface="+mj-lt"/>
              <a:buAutoNum type="arabicPeriod"/>
            </a:pPr>
            <a:r>
              <a:rPr lang="en-NZ" altLang="en-US" sz="2800" dirty="0" smtClean="0"/>
              <a:t>Give </a:t>
            </a:r>
            <a:r>
              <a:rPr lang="en-NZ" altLang="en-US" sz="2800" dirty="0"/>
              <a:t>2 reasons why these species are grown.</a:t>
            </a:r>
          </a:p>
          <a:p>
            <a:pPr>
              <a:buFont typeface="+mj-lt"/>
              <a:buAutoNum type="arabicPeriod"/>
            </a:pPr>
            <a:r>
              <a:rPr lang="en-NZ" altLang="en-US" sz="2800" dirty="0" smtClean="0"/>
              <a:t>Which </a:t>
            </a:r>
            <a:r>
              <a:rPr lang="en-NZ" altLang="en-US" sz="2800" dirty="0"/>
              <a:t>species is the most important and why</a:t>
            </a:r>
            <a:r>
              <a:rPr lang="en-NZ" altLang="en-US" sz="2800" dirty="0" smtClean="0"/>
              <a:t>?</a:t>
            </a:r>
          </a:p>
          <a:p>
            <a:pPr>
              <a:buFont typeface="+mj-lt"/>
              <a:buAutoNum type="arabicPeriod"/>
            </a:pPr>
            <a:r>
              <a:rPr lang="en-NZ" altLang="en-US" sz="2800" dirty="0" smtClean="0"/>
              <a:t>What is important about providing protein from pasture species? </a:t>
            </a:r>
          </a:p>
        </p:txBody>
      </p:sp>
    </p:spTree>
    <p:extLst>
      <p:ext uri="{BB962C8B-B14F-4D97-AF65-F5344CB8AC3E}">
        <p14:creationId xmlns:p14="http://schemas.microsoft.com/office/powerpoint/2010/main" val="32816221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04734"/>
            <a:ext cx="8596668" cy="1295843"/>
          </a:xfrm>
        </p:spPr>
        <p:txBody>
          <a:bodyPr>
            <a:normAutofit/>
          </a:bodyPr>
          <a:lstStyle/>
          <a:p>
            <a:r>
              <a:rPr lang="en-NZ" dirty="0"/>
              <a:t>Life cycle </a:t>
            </a:r>
            <a:r>
              <a:rPr lang="en-NZ" dirty="0" smtClean="0"/>
              <a:t>strategies</a:t>
            </a:r>
            <a:br>
              <a:rPr lang="en-NZ" dirty="0" smtClean="0"/>
            </a:br>
            <a:r>
              <a:rPr lang="en-NZ" dirty="0"/>
              <a:t>Annuals </a:t>
            </a:r>
          </a:p>
        </p:txBody>
      </p:sp>
      <p:sp>
        <p:nvSpPr>
          <p:cNvPr id="3" name="Content Placeholder 2"/>
          <p:cNvSpPr>
            <a:spLocks noGrp="1"/>
          </p:cNvSpPr>
          <p:nvPr>
            <p:ph idx="1"/>
          </p:nvPr>
        </p:nvSpPr>
        <p:spPr>
          <a:xfrm>
            <a:off x="677333" y="1700577"/>
            <a:ext cx="9141223" cy="2241550"/>
          </a:xfrm>
        </p:spPr>
        <p:txBody>
          <a:bodyPr>
            <a:normAutofit fontScale="92500"/>
          </a:bodyPr>
          <a:lstStyle/>
          <a:p>
            <a:r>
              <a:rPr lang="en-NZ" dirty="0" smtClean="0"/>
              <a:t>Have a life cycle of one year or less.</a:t>
            </a:r>
          </a:p>
          <a:p>
            <a:r>
              <a:rPr lang="en-NZ" dirty="0" smtClean="0"/>
              <a:t>The plant puts all its resources into a single reproductive effort, after which it dies. </a:t>
            </a:r>
          </a:p>
          <a:p>
            <a:r>
              <a:rPr lang="en-NZ" dirty="0" smtClean="0"/>
              <a:t>Have shallow root systems. </a:t>
            </a:r>
          </a:p>
          <a:p>
            <a:r>
              <a:rPr lang="en-NZ" dirty="0" smtClean="0"/>
              <a:t>Some complete their lifecycle in only a few weeks, producing many generations in a year.</a:t>
            </a:r>
          </a:p>
          <a:p>
            <a:r>
              <a:rPr lang="en-NZ" dirty="0" smtClean="0"/>
              <a:t>E.g. annual ryegrass, groundsel.</a:t>
            </a:r>
          </a:p>
          <a:p>
            <a:pPr marL="0" indent="0">
              <a:buNone/>
            </a:pPr>
            <a:endParaRPr lang="en-NZ" dirty="0"/>
          </a:p>
        </p:txBody>
      </p:sp>
      <p:pic>
        <p:nvPicPr>
          <p:cNvPr id="1028" name="Picture 4" descr="http://www.massey.ac.nz/massey/fms/Colleges/College%20of%20Sciences/AgEnv/weeds/groundsel%20N1.jpg?5FAC9BC213E323B7A736241C4B52FED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1949" y="3900488"/>
            <a:ext cx="4029075" cy="26860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dairynz.co.nz/imagegen.ashx?image=/314454/high_sugar_grass_Landscape.jpg&amp;constraint=true&amp;compression=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174" y="3900488"/>
            <a:ext cx="3985754" cy="268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02793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Biennials</a:t>
            </a:r>
            <a:endParaRPr lang="en-NZ" dirty="0"/>
          </a:p>
        </p:txBody>
      </p:sp>
      <p:sp>
        <p:nvSpPr>
          <p:cNvPr id="3" name="Content Placeholder 2"/>
          <p:cNvSpPr>
            <a:spLocks noGrp="1"/>
          </p:cNvSpPr>
          <p:nvPr>
            <p:ph idx="1"/>
          </p:nvPr>
        </p:nvSpPr>
        <p:spPr>
          <a:xfrm>
            <a:off x="677334" y="2143594"/>
            <a:ext cx="7252463" cy="4212236"/>
          </a:xfrm>
        </p:spPr>
        <p:txBody>
          <a:bodyPr>
            <a:normAutofit/>
          </a:bodyPr>
          <a:lstStyle/>
          <a:p>
            <a:r>
              <a:rPr lang="en-NZ" sz="2400" dirty="0" smtClean="0"/>
              <a:t>Have a life cycle that spans two seasons.</a:t>
            </a:r>
          </a:p>
          <a:p>
            <a:r>
              <a:rPr lang="en-NZ" sz="2400" dirty="0" smtClean="0"/>
              <a:t>In the first year, the plant does not flower, concentrating on building up energy reserves.  </a:t>
            </a:r>
          </a:p>
          <a:p>
            <a:r>
              <a:rPr lang="en-NZ" sz="2400" dirty="0" smtClean="0"/>
              <a:t>The following year the plant uses all its energy reserves for flower and seed production after which it dies. </a:t>
            </a:r>
          </a:p>
          <a:p>
            <a:r>
              <a:rPr lang="en-NZ" sz="2400" dirty="0" smtClean="0"/>
              <a:t>Have larger root systems that annuals. </a:t>
            </a:r>
          </a:p>
          <a:p>
            <a:r>
              <a:rPr lang="en-NZ" sz="2400" dirty="0" smtClean="0"/>
              <a:t>E.g. perennial ryegrass, cabbage and carrots. </a:t>
            </a:r>
            <a:endParaRPr lang="en-NZ" sz="2400" dirty="0"/>
          </a:p>
        </p:txBody>
      </p:sp>
      <p:pic>
        <p:nvPicPr>
          <p:cNvPr id="4" name="Picture 4" descr="p16169en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4571" y="3203914"/>
            <a:ext cx="3812429" cy="325755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035" y="154820"/>
            <a:ext cx="2857500" cy="2857500"/>
          </a:xfrm>
          <a:prstGeom prst="rect">
            <a:avLst/>
          </a:prstGeom>
        </p:spPr>
      </p:pic>
    </p:spTree>
    <p:extLst>
      <p:ext uri="{BB962C8B-B14F-4D97-AF65-F5344CB8AC3E}">
        <p14:creationId xmlns:p14="http://schemas.microsoft.com/office/powerpoint/2010/main" val="15689004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919397"/>
          </a:xfrm>
        </p:spPr>
        <p:txBody>
          <a:bodyPr/>
          <a:lstStyle/>
          <a:p>
            <a:r>
              <a:rPr lang="en-NZ" dirty="0" smtClean="0"/>
              <a:t>Perennials</a:t>
            </a:r>
            <a:endParaRPr lang="en-NZ" dirty="0"/>
          </a:p>
        </p:txBody>
      </p:sp>
      <p:sp>
        <p:nvSpPr>
          <p:cNvPr id="3" name="Content Placeholder 2"/>
          <p:cNvSpPr>
            <a:spLocks noGrp="1"/>
          </p:cNvSpPr>
          <p:nvPr>
            <p:ph idx="1"/>
          </p:nvPr>
        </p:nvSpPr>
        <p:spPr>
          <a:xfrm>
            <a:off x="677334" y="1364105"/>
            <a:ext cx="8596668" cy="5143968"/>
          </a:xfrm>
        </p:spPr>
        <p:txBody>
          <a:bodyPr>
            <a:noAutofit/>
          </a:bodyPr>
          <a:lstStyle/>
          <a:p>
            <a:r>
              <a:rPr lang="en-NZ" sz="2000" dirty="0" smtClean="0"/>
              <a:t>Survive for many years.</a:t>
            </a:r>
          </a:p>
          <a:p>
            <a:r>
              <a:rPr lang="en-NZ" sz="2000" dirty="0" smtClean="0"/>
              <a:t>Have large root systems.</a:t>
            </a:r>
          </a:p>
          <a:p>
            <a:r>
              <a:rPr lang="en-NZ" sz="2000" dirty="0" smtClean="0"/>
              <a:t>Generally more leafy and contain more dead leaf materials than annuals. </a:t>
            </a:r>
          </a:p>
          <a:p>
            <a:pPr marL="342900" lvl="1" indent="-342900"/>
            <a:r>
              <a:rPr lang="en-NZ" sz="2000" dirty="0"/>
              <a:t>Energy reserves are stored above the ground as well as below.</a:t>
            </a:r>
          </a:p>
          <a:p>
            <a:r>
              <a:rPr lang="en-NZ" sz="2000" dirty="0"/>
              <a:t>Two kinds</a:t>
            </a:r>
          </a:p>
          <a:p>
            <a:pPr marL="400050">
              <a:buFont typeface="+mj-lt"/>
              <a:buAutoNum type="arabicPeriod"/>
            </a:pPr>
            <a:r>
              <a:rPr lang="en-NZ" sz="2000" dirty="0" smtClean="0"/>
              <a:t>Woody perennials.  E.g. oak tree.</a:t>
            </a:r>
          </a:p>
          <a:p>
            <a:pPr lvl="1"/>
            <a:r>
              <a:rPr lang="en-NZ" sz="2000" dirty="0" smtClean="0"/>
              <a:t>These are trees and shrubs, in which aerial parts remain alive in winter (though in deciduous plants they lose their leaves).</a:t>
            </a:r>
          </a:p>
          <a:p>
            <a:pPr lvl="1"/>
            <a:r>
              <a:rPr lang="en-NZ" sz="2000" dirty="0" smtClean="0"/>
              <a:t>Growth is resumed each spring from buds on the previous year’s aerial shoots, which get taller every year. </a:t>
            </a:r>
          </a:p>
          <a:p>
            <a:pPr marL="400050">
              <a:buFont typeface="+mj-lt"/>
              <a:buAutoNum type="arabicPeriod"/>
            </a:pPr>
            <a:r>
              <a:rPr lang="en-NZ" sz="2000" dirty="0"/>
              <a:t>Herbaceous perennials.  E.g. couch grass, potatoes.</a:t>
            </a:r>
          </a:p>
          <a:p>
            <a:pPr marL="800100" lvl="1"/>
            <a:r>
              <a:rPr lang="en-NZ" sz="2000" dirty="0" smtClean="0"/>
              <a:t>Generally only grows soft leaf and stem material and contains no wood. </a:t>
            </a:r>
            <a:endParaRPr lang="en-NZ"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5442" y="1069298"/>
            <a:ext cx="3214688" cy="2390775"/>
          </a:xfrm>
          <a:prstGeom prst="rect">
            <a:avLst/>
          </a:prstGeom>
        </p:spPr>
      </p:pic>
    </p:spTree>
    <p:extLst>
      <p:ext uri="{BB962C8B-B14F-4D97-AF65-F5344CB8AC3E}">
        <p14:creationId xmlns:p14="http://schemas.microsoft.com/office/powerpoint/2010/main" val="3415824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1659"/>
          </a:xfrm>
        </p:spPr>
        <p:txBody>
          <a:bodyPr/>
          <a:lstStyle/>
          <a:p>
            <a:r>
              <a:rPr lang="en-NZ" dirty="0" smtClean="0"/>
              <a:t>Naming Organisms	</a:t>
            </a:r>
            <a:endParaRPr lang="en-NZ" dirty="0"/>
          </a:p>
        </p:txBody>
      </p:sp>
      <p:sp>
        <p:nvSpPr>
          <p:cNvPr id="3" name="Content Placeholder 2"/>
          <p:cNvSpPr>
            <a:spLocks noGrp="1"/>
          </p:cNvSpPr>
          <p:nvPr>
            <p:ph idx="1"/>
          </p:nvPr>
        </p:nvSpPr>
        <p:spPr>
          <a:xfrm>
            <a:off x="677334" y="1492625"/>
            <a:ext cx="8596668" cy="5165350"/>
          </a:xfrm>
        </p:spPr>
        <p:txBody>
          <a:bodyPr>
            <a:normAutofit fontScale="92500" lnSpcReduction="10000"/>
          </a:bodyPr>
          <a:lstStyle/>
          <a:p>
            <a:pPr marL="0" indent="0">
              <a:buNone/>
            </a:pPr>
            <a:r>
              <a:rPr lang="en-NZ" dirty="0" smtClean="0"/>
              <a:t>Organisms are broken up into groups.</a:t>
            </a:r>
          </a:p>
          <a:p>
            <a:r>
              <a:rPr lang="en-NZ" dirty="0" smtClean="0"/>
              <a:t>Kingdom			Plantae				Plantae</a:t>
            </a:r>
          </a:p>
          <a:p>
            <a:r>
              <a:rPr lang="en-NZ" dirty="0" smtClean="0"/>
              <a:t>Phylum			</a:t>
            </a:r>
            <a:r>
              <a:rPr lang="en-NZ" dirty="0" err="1" smtClean="0"/>
              <a:t>Spermatophyta</a:t>
            </a:r>
            <a:r>
              <a:rPr lang="en-NZ" dirty="0" smtClean="0"/>
              <a:t>		</a:t>
            </a:r>
            <a:r>
              <a:rPr lang="en-NZ" dirty="0" err="1" smtClean="0"/>
              <a:t>Anthophyta</a:t>
            </a:r>
            <a:endParaRPr lang="en-NZ" dirty="0" smtClean="0"/>
          </a:p>
          <a:p>
            <a:r>
              <a:rPr lang="en-NZ" dirty="0" smtClean="0"/>
              <a:t>Class				</a:t>
            </a:r>
            <a:r>
              <a:rPr lang="en-NZ" dirty="0" err="1" smtClean="0"/>
              <a:t>Angiospermae</a:t>
            </a:r>
            <a:r>
              <a:rPr lang="en-NZ" dirty="0" smtClean="0"/>
              <a:t>			</a:t>
            </a:r>
            <a:r>
              <a:rPr lang="en-NZ" dirty="0" err="1" smtClean="0"/>
              <a:t>Angiospermae</a:t>
            </a:r>
            <a:endParaRPr lang="en-NZ" dirty="0" smtClean="0"/>
          </a:p>
          <a:p>
            <a:r>
              <a:rPr lang="en-NZ" dirty="0" smtClean="0"/>
              <a:t>Order / subclass	Monocotyledons		</a:t>
            </a:r>
            <a:r>
              <a:rPr lang="en-NZ" dirty="0" err="1"/>
              <a:t>Dicotyledons</a:t>
            </a:r>
            <a:endParaRPr lang="en-NZ" dirty="0"/>
          </a:p>
          <a:p>
            <a:r>
              <a:rPr lang="en-NZ" dirty="0" smtClean="0"/>
              <a:t>Family			</a:t>
            </a:r>
            <a:r>
              <a:rPr lang="en-NZ" dirty="0" err="1"/>
              <a:t>Poaceae</a:t>
            </a:r>
            <a:r>
              <a:rPr lang="en-NZ" dirty="0" smtClean="0"/>
              <a:t>				</a:t>
            </a:r>
            <a:r>
              <a:rPr lang="en-NZ" dirty="0" err="1" smtClean="0"/>
              <a:t>Cruciferae</a:t>
            </a:r>
            <a:endParaRPr lang="en-NZ" dirty="0" smtClean="0"/>
          </a:p>
          <a:p>
            <a:r>
              <a:rPr lang="en-NZ" dirty="0" smtClean="0"/>
              <a:t>Genus			</a:t>
            </a:r>
            <a:r>
              <a:rPr lang="en-NZ" dirty="0" err="1"/>
              <a:t>Elytrigia</a:t>
            </a:r>
            <a:r>
              <a:rPr lang="en-NZ" dirty="0"/>
              <a:t> </a:t>
            </a:r>
            <a:r>
              <a:rPr lang="en-NZ" i="1" dirty="0" smtClean="0"/>
              <a:t>	</a:t>
            </a:r>
            <a:r>
              <a:rPr lang="en-NZ" dirty="0" smtClean="0"/>
              <a:t>			Brassica</a:t>
            </a:r>
          </a:p>
          <a:p>
            <a:r>
              <a:rPr lang="en-NZ" dirty="0" smtClean="0"/>
              <a:t>Species			</a:t>
            </a:r>
            <a:r>
              <a:rPr lang="en-NZ" dirty="0" err="1" smtClean="0"/>
              <a:t>repens</a:t>
            </a:r>
            <a:r>
              <a:rPr lang="en-NZ" dirty="0" smtClean="0"/>
              <a:t>				</a:t>
            </a:r>
            <a:r>
              <a:rPr lang="en-NZ" dirty="0" err="1" smtClean="0"/>
              <a:t>oleracea</a:t>
            </a:r>
            <a:endParaRPr lang="en-NZ" dirty="0" smtClean="0"/>
          </a:p>
          <a:p>
            <a:r>
              <a:rPr lang="en-NZ" dirty="0" smtClean="0"/>
              <a:t>Subspecies							</a:t>
            </a:r>
            <a:r>
              <a:rPr lang="en-NZ" dirty="0" err="1" smtClean="0"/>
              <a:t>capitata</a:t>
            </a:r>
            <a:endParaRPr lang="en-NZ" dirty="0" smtClean="0"/>
          </a:p>
          <a:p>
            <a:r>
              <a:rPr lang="en-NZ" dirty="0" smtClean="0"/>
              <a:t>Cultivar								savoy</a:t>
            </a:r>
          </a:p>
          <a:p>
            <a:r>
              <a:rPr lang="en-NZ" dirty="0" smtClean="0"/>
              <a:t>Hybrids								drumhead</a:t>
            </a:r>
          </a:p>
          <a:p>
            <a:r>
              <a:rPr lang="en-NZ" dirty="0" smtClean="0"/>
              <a:t>Scientific Name 	</a:t>
            </a:r>
            <a:r>
              <a:rPr lang="en-NZ" dirty="0"/>
              <a:t> </a:t>
            </a:r>
            <a:r>
              <a:rPr lang="en-NZ" i="1" dirty="0" err="1"/>
              <a:t>Elytrigia</a:t>
            </a:r>
            <a:r>
              <a:rPr lang="en-NZ" i="1" dirty="0" smtClean="0"/>
              <a:t> </a:t>
            </a:r>
            <a:r>
              <a:rPr lang="en-NZ" i="1" dirty="0" err="1" smtClean="0"/>
              <a:t>repens</a:t>
            </a:r>
            <a:r>
              <a:rPr lang="en-NZ" i="1" dirty="0" smtClean="0"/>
              <a:t>	</a:t>
            </a:r>
            <a:r>
              <a:rPr lang="en-NZ" dirty="0"/>
              <a:t> </a:t>
            </a:r>
            <a:r>
              <a:rPr lang="en-NZ" dirty="0" smtClean="0"/>
              <a:t>	</a:t>
            </a:r>
            <a:r>
              <a:rPr lang="en-NZ" i="1" dirty="0" smtClean="0"/>
              <a:t>Brassica </a:t>
            </a:r>
            <a:r>
              <a:rPr lang="en-NZ" i="1" dirty="0" err="1"/>
              <a:t>oleracea</a:t>
            </a:r>
            <a:r>
              <a:rPr lang="en-NZ" i="1" dirty="0"/>
              <a:t> capitate savoy</a:t>
            </a:r>
          </a:p>
          <a:p>
            <a:r>
              <a:rPr lang="en-NZ" dirty="0" smtClean="0"/>
              <a:t>Common name		Couch grass			Savoy cabbage</a:t>
            </a:r>
          </a:p>
          <a:p>
            <a:pPr marL="0" indent="0">
              <a:buNone/>
            </a:pPr>
            <a:r>
              <a:rPr lang="en-NZ" dirty="0" smtClean="0"/>
              <a:t> </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6325" y="3557587"/>
            <a:ext cx="2857500" cy="2857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0589" y="609600"/>
            <a:ext cx="3214688" cy="2390775"/>
          </a:xfrm>
          <a:prstGeom prst="rect">
            <a:avLst/>
          </a:prstGeom>
        </p:spPr>
      </p:pic>
    </p:spTree>
    <p:extLst>
      <p:ext uri="{BB962C8B-B14F-4D97-AF65-F5344CB8AC3E}">
        <p14:creationId xmlns:p14="http://schemas.microsoft.com/office/powerpoint/2010/main" val="42109662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1988"/>
          </a:xfrm>
        </p:spPr>
        <p:txBody>
          <a:bodyPr/>
          <a:lstStyle/>
          <a:p>
            <a:r>
              <a:rPr lang="en-NZ" dirty="0" smtClean="0"/>
              <a:t>Seasonal Growth Patterns </a:t>
            </a:r>
            <a:endParaRPr lang="en-NZ" dirty="0"/>
          </a:p>
        </p:txBody>
      </p:sp>
      <p:sp>
        <p:nvSpPr>
          <p:cNvPr id="3" name="Content Placeholder 2"/>
          <p:cNvSpPr>
            <a:spLocks noGrp="1"/>
          </p:cNvSpPr>
          <p:nvPr>
            <p:ph idx="1"/>
          </p:nvPr>
        </p:nvSpPr>
        <p:spPr>
          <a:xfrm>
            <a:off x="677334" y="1457324"/>
            <a:ext cx="8596668" cy="5114925"/>
          </a:xfrm>
        </p:spPr>
        <p:txBody>
          <a:bodyPr>
            <a:normAutofit lnSpcReduction="10000"/>
          </a:bodyPr>
          <a:lstStyle/>
          <a:p>
            <a:r>
              <a:rPr lang="en-NZ" dirty="0" smtClean="0"/>
              <a:t>Pasture plants can be placed into groups depending on when they germinate, grow and flower.  For example a green leafy grass growing in winter could be described as a cool season annual or a year long green perennial. </a:t>
            </a:r>
          </a:p>
          <a:p>
            <a:pPr marL="0" indent="0">
              <a:buNone/>
            </a:pPr>
            <a:r>
              <a:rPr lang="en-NZ" sz="2800" dirty="0">
                <a:solidFill>
                  <a:schemeClr val="accent1"/>
                </a:solidFill>
                <a:latin typeface="+mj-lt"/>
                <a:ea typeface="+mj-ea"/>
                <a:cs typeface="+mj-cs"/>
              </a:rPr>
              <a:t>Annual grasses</a:t>
            </a:r>
          </a:p>
          <a:p>
            <a:r>
              <a:rPr lang="en-NZ" dirty="0"/>
              <a:t>Warm season annual grasses</a:t>
            </a:r>
          </a:p>
          <a:p>
            <a:pPr lvl="1"/>
            <a:r>
              <a:rPr lang="en-NZ" sz="1800" dirty="0"/>
              <a:t>These plants germinate seeds in the spring.  The grow rapidly and flower, set seed and die in the autumn.  They are usually frost sensitive. They grow best with full sun at temperatures between 27° and 30°C.</a:t>
            </a:r>
          </a:p>
          <a:p>
            <a:pPr lvl="1"/>
            <a:r>
              <a:rPr lang="en-NZ" sz="1800" dirty="0"/>
              <a:t>E.g. </a:t>
            </a:r>
            <a:r>
              <a:rPr lang="en-NZ" sz="1800" dirty="0" smtClean="0"/>
              <a:t>maize, couch </a:t>
            </a:r>
            <a:r>
              <a:rPr lang="en-NZ" sz="1800" dirty="0"/>
              <a:t>and kikuyu.</a:t>
            </a:r>
          </a:p>
          <a:p>
            <a:r>
              <a:rPr lang="en-NZ" dirty="0"/>
              <a:t>Cool season annual grasses</a:t>
            </a:r>
          </a:p>
          <a:p>
            <a:pPr lvl="1"/>
            <a:r>
              <a:rPr lang="en-NZ" sz="1800" dirty="0"/>
              <a:t>Are suitable for cooler areas where the temperature ranges from 16° to 24°C and can tolerate partial </a:t>
            </a:r>
            <a:r>
              <a:rPr lang="en-NZ" sz="1800" dirty="0" smtClean="0"/>
              <a:t>shade and frost. Seed usually germinate in autumn, grow through the winter, flower, set seed and die in late spring or early summer.</a:t>
            </a:r>
            <a:endParaRPr lang="en-NZ" sz="1800" dirty="0"/>
          </a:p>
          <a:p>
            <a:pPr lvl="1"/>
            <a:r>
              <a:rPr lang="en-NZ" sz="1800" dirty="0"/>
              <a:t>E.g. wheat, rye, oat, fescues and Italian ryegrass.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6839" y="1943099"/>
            <a:ext cx="2857500" cy="2314575"/>
          </a:xfrm>
          <a:prstGeom prst="rect">
            <a:avLst/>
          </a:prstGeom>
        </p:spPr>
      </p:pic>
    </p:spTree>
    <p:extLst>
      <p:ext uri="{BB962C8B-B14F-4D97-AF65-F5344CB8AC3E}">
        <p14:creationId xmlns:p14="http://schemas.microsoft.com/office/powerpoint/2010/main" val="41681061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322" y="328613"/>
            <a:ext cx="8923866" cy="5641312"/>
          </a:xfrm>
        </p:spPr>
        <p:txBody>
          <a:bodyPr>
            <a:noAutofit/>
          </a:bodyPr>
          <a:lstStyle/>
          <a:p>
            <a:pPr marL="0" indent="0">
              <a:buNone/>
            </a:pPr>
            <a:r>
              <a:rPr lang="en-NZ" sz="2800" dirty="0">
                <a:solidFill>
                  <a:schemeClr val="accent1"/>
                </a:solidFill>
                <a:latin typeface="+mj-lt"/>
                <a:ea typeface="+mj-ea"/>
                <a:cs typeface="+mj-cs"/>
              </a:rPr>
              <a:t>Perennial grasses</a:t>
            </a:r>
          </a:p>
          <a:p>
            <a:r>
              <a:rPr lang="en-NZ" sz="2400" dirty="0"/>
              <a:t>Warm Season Perennial grasses</a:t>
            </a:r>
          </a:p>
          <a:p>
            <a:pPr lvl="1"/>
            <a:r>
              <a:rPr lang="en-NZ" sz="2400" dirty="0"/>
              <a:t>These are summer growing and frost sensitive.</a:t>
            </a:r>
          </a:p>
          <a:p>
            <a:pPr lvl="1"/>
            <a:r>
              <a:rPr lang="en-NZ" sz="2400" dirty="0"/>
              <a:t>E.g. Kikuyu and Paspalum</a:t>
            </a:r>
          </a:p>
          <a:p>
            <a:r>
              <a:rPr lang="en-NZ" sz="2400" dirty="0"/>
              <a:t>Year long green perennial grasses</a:t>
            </a:r>
          </a:p>
          <a:p>
            <a:pPr lvl="1"/>
            <a:r>
              <a:rPr lang="en-NZ" sz="2400" dirty="0"/>
              <a:t>These are frost tolerant and grow in both winter and summer.  They usually have 2 flowering periods, on in late spring and the other in autumn.</a:t>
            </a:r>
          </a:p>
          <a:p>
            <a:pPr lvl="1"/>
            <a:r>
              <a:rPr lang="en-NZ" sz="2400" dirty="0"/>
              <a:t>E.g. ryegrass, cocksfoot, and tall fescue.</a:t>
            </a:r>
          </a:p>
          <a:p>
            <a:r>
              <a:rPr lang="en-NZ" sz="2400" dirty="0"/>
              <a:t>Cool season perennial grasses</a:t>
            </a:r>
          </a:p>
          <a:p>
            <a:pPr lvl="1"/>
            <a:r>
              <a:rPr lang="en-NZ" sz="2400" dirty="0"/>
              <a:t>These start growing in autumn and flower and set seed in spring.  They are usually dormant in summer.</a:t>
            </a:r>
          </a:p>
          <a:p>
            <a:pPr lvl="1"/>
            <a:r>
              <a:rPr lang="en-NZ" sz="2400" dirty="0"/>
              <a:t>E.g. ryegrass, </a:t>
            </a:r>
            <a:r>
              <a:rPr lang="en-NZ" sz="2400" dirty="0" smtClean="0"/>
              <a:t>fescue, and </a:t>
            </a:r>
            <a:r>
              <a:rPr lang="en-NZ" sz="2400" dirty="0"/>
              <a:t>cocksfoot</a:t>
            </a:r>
            <a:r>
              <a:rPr lang="en-NZ" sz="2400" dirty="0" smtClean="0"/>
              <a:t>.</a:t>
            </a:r>
            <a:endParaRPr lang="en-NZ"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58238" y="328613"/>
            <a:ext cx="3209752" cy="2407314"/>
          </a:xfrm>
          <a:prstGeom prst="rect">
            <a:avLst/>
          </a:prstGeom>
        </p:spPr>
      </p:pic>
    </p:spTree>
    <p:extLst>
      <p:ext uri="{BB962C8B-B14F-4D97-AF65-F5344CB8AC3E}">
        <p14:creationId xmlns:p14="http://schemas.microsoft.com/office/powerpoint/2010/main" val="1483314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1659"/>
          </a:xfrm>
        </p:spPr>
        <p:txBody>
          <a:bodyPr/>
          <a:lstStyle/>
          <a:p>
            <a:r>
              <a:rPr lang="en-US" dirty="0"/>
              <a:t>Photosynthesis</a:t>
            </a:r>
            <a:endParaRPr lang="en-NZ" dirty="0"/>
          </a:p>
        </p:txBody>
      </p:sp>
      <p:sp>
        <p:nvSpPr>
          <p:cNvPr id="3" name="Content Placeholder 2"/>
          <p:cNvSpPr>
            <a:spLocks noGrp="1"/>
          </p:cNvSpPr>
          <p:nvPr>
            <p:ph idx="1"/>
          </p:nvPr>
        </p:nvSpPr>
        <p:spPr>
          <a:xfrm>
            <a:off x="677334" y="1465729"/>
            <a:ext cx="8596668" cy="4575633"/>
          </a:xfrm>
        </p:spPr>
        <p:txBody>
          <a:bodyPr>
            <a:normAutofit lnSpcReduction="10000"/>
          </a:bodyPr>
          <a:lstStyle/>
          <a:p>
            <a:r>
              <a:rPr lang="en-US" sz="2800" dirty="0"/>
              <a:t>All green plants are </a:t>
            </a:r>
            <a:r>
              <a:rPr lang="en-US" sz="2800" b="1" dirty="0"/>
              <a:t>producers</a:t>
            </a:r>
            <a:r>
              <a:rPr lang="en-US" sz="2800" dirty="0"/>
              <a:t>.  This means that they make their own food.  The process by which plants can do this is called </a:t>
            </a:r>
            <a:r>
              <a:rPr lang="en-US" sz="2800" b="1" dirty="0"/>
              <a:t>photosynthesis</a:t>
            </a:r>
            <a:r>
              <a:rPr lang="en-US" sz="2800" dirty="0"/>
              <a:t>.</a:t>
            </a:r>
            <a:endParaRPr lang="en-NZ" sz="2800" dirty="0"/>
          </a:p>
          <a:p>
            <a:r>
              <a:rPr lang="en-US" sz="2800" dirty="0"/>
              <a:t> </a:t>
            </a:r>
            <a:r>
              <a:rPr lang="en-US" sz="2800" dirty="0" smtClean="0"/>
              <a:t>Photosynthesis </a:t>
            </a:r>
            <a:r>
              <a:rPr lang="en-US" sz="2800" dirty="0"/>
              <a:t>occurs in </a:t>
            </a:r>
            <a:r>
              <a:rPr lang="en-US" sz="2800" b="1" dirty="0"/>
              <a:t>green plant leaves</a:t>
            </a:r>
            <a:r>
              <a:rPr lang="en-US" sz="2800" dirty="0"/>
              <a:t>.  The leaf cells contain </a:t>
            </a:r>
            <a:r>
              <a:rPr lang="en-US" sz="2800" b="1" dirty="0"/>
              <a:t>chloroplasts</a:t>
            </a:r>
            <a:r>
              <a:rPr lang="en-US" sz="2800" dirty="0"/>
              <a:t> – organelles with </a:t>
            </a:r>
            <a:r>
              <a:rPr lang="en-US" sz="2800" b="1" dirty="0"/>
              <a:t>chlorophyll</a:t>
            </a:r>
            <a:r>
              <a:rPr lang="en-US" sz="2800" dirty="0"/>
              <a:t> that can capture sunlight energy.</a:t>
            </a:r>
            <a:endParaRPr lang="en-NZ" sz="2800" dirty="0"/>
          </a:p>
          <a:p>
            <a:r>
              <a:rPr lang="en-US" sz="2800" dirty="0"/>
              <a:t> </a:t>
            </a:r>
            <a:r>
              <a:rPr lang="en-US" sz="2800" dirty="0" smtClean="0"/>
              <a:t>The </a:t>
            </a:r>
            <a:r>
              <a:rPr lang="en-US" sz="2800" dirty="0"/>
              <a:t>chemical equation for photosynthesis is:</a:t>
            </a:r>
            <a:endParaRPr lang="en-NZ" sz="2800" dirty="0"/>
          </a:p>
          <a:p>
            <a:pPr marL="0" indent="0">
              <a:buNone/>
            </a:pPr>
            <a:r>
              <a:rPr lang="en-US" sz="2800" dirty="0" smtClean="0"/>
              <a:t>	</a:t>
            </a:r>
            <a:r>
              <a:rPr lang="en-US" sz="2800" dirty="0"/>
              <a:t>				   </a:t>
            </a:r>
            <a:r>
              <a:rPr lang="en-US" sz="2800" dirty="0" smtClean="0"/>
              <a:t>      sunlight</a:t>
            </a:r>
            <a:endParaRPr lang="en-NZ" sz="2800" dirty="0"/>
          </a:p>
          <a:p>
            <a:r>
              <a:rPr lang="en-US" sz="2800" dirty="0"/>
              <a:t>water   +   carbon dioxide	</a:t>
            </a:r>
            <a:r>
              <a:rPr lang="en-US" sz="2800" dirty="0">
                <a:sym typeface="Wingdings" panose="05000000000000000000" pitchFamily="2" charset="2"/>
              </a:rPr>
              <a:t></a:t>
            </a:r>
            <a:r>
              <a:rPr lang="en-US" sz="2800" dirty="0"/>
              <a:t>	glucose   +   oxygen</a:t>
            </a:r>
            <a:endParaRPr lang="en-NZ" sz="2800" dirty="0"/>
          </a:p>
          <a:p>
            <a:pPr marL="0" indent="0">
              <a:buNone/>
            </a:pPr>
            <a:r>
              <a:rPr lang="en-US" dirty="0"/>
              <a:t> </a:t>
            </a:r>
            <a:endParaRPr lang="en-NZ" dirty="0"/>
          </a:p>
          <a:p>
            <a:endParaRPr lang="en-NZ"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74002" y="1745037"/>
            <a:ext cx="2917998" cy="3703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4938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14082"/>
          </a:xfrm>
        </p:spPr>
        <p:txBody>
          <a:bodyPr>
            <a:normAutofit fontScale="90000"/>
          </a:bodyPr>
          <a:lstStyle/>
          <a:p>
            <a:r>
              <a:rPr lang="en-NZ" dirty="0" smtClean="0"/>
              <a:t>Photosynthetic pathway.</a:t>
            </a:r>
            <a:endParaRPr lang="en-NZ" dirty="0"/>
          </a:p>
        </p:txBody>
      </p:sp>
      <p:sp>
        <p:nvSpPr>
          <p:cNvPr id="3" name="Content Placeholder 2"/>
          <p:cNvSpPr>
            <a:spLocks noGrp="1"/>
          </p:cNvSpPr>
          <p:nvPr>
            <p:ph idx="1"/>
          </p:nvPr>
        </p:nvSpPr>
        <p:spPr>
          <a:xfrm>
            <a:off x="677334" y="1479177"/>
            <a:ext cx="8596668" cy="4562186"/>
          </a:xfrm>
        </p:spPr>
        <p:txBody>
          <a:bodyPr>
            <a:normAutofit/>
          </a:bodyPr>
          <a:lstStyle/>
          <a:p>
            <a:r>
              <a:rPr lang="en-NZ" sz="2000" dirty="0" smtClean="0"/>
              <a:t>Plants fall in to groups, depending on their photosynthetic pathway.  </a:t>
            </a:r>
          </a:p>
          <a:p>
            <a:r>
              <a:rPr lang="en-NZ" sz="2000" dirty="0" smtClean="0"/>
              <a:t>Pasture plants usually fall into C3 or C4 groups. </a:t>
            </a:r>
          </a:p>
          <a:p>
            <a:r>
              <a:rPr lang="en-NZ" sz="2000" dirty="0"/>
              <a:t>The </a:t>
            </a:r>
            <a:r>
              <a:rPr lang="en-NZ" sz="2000" dirty="0" smtClean="0"/>
              <a:t>photosynthetic pathway that a plant uses will determine the conditions under which it will grow. </a:t>
            </a:r>
          </a:p>
          <a:p>
            <a:r>
              <a:rPr lang="en-NZ" sz="2000" dirty="0"/>
              <a:t>The C3 grasses are referred to as "cool-season" grasses, they may be either annual or perennial. Generally they are winter growing species.</a:t>
            </a:r>
          </a:p>
          <a:p>
            <a:r>
              <a:rPr lang="en-NZ" sz="2000" dirty="0" smtClean="0"/>
              <a:t>The </a:t>
            </a:r>
            <a:r>
              <a:rPr lang="en-NZ" sz="2000" dirty="0"/>
              <a:t>C4 grasses have a photosynthetic pathway, linked to specialized </a:t>
            </a:r>
            <a:r>
              <a:rPr lang="en-NZ" sz="2000" dirty="0" smtClean="0"/>
              <a:t>leaf </a:t>
            </a:r>
            <a:r>
              <a:rPr lang="en-NZ" sz="2000" dirty="0"/>
              <a:t>anatomy, which allows for increased water use efficiency, rendering them better adapted to hot, arid environments and those lacking in carbon dioxide</a:t>
            </a:r>
            <a:r>
              <a:rPr lang="en-NZ" sz="2000" dirty="0" smtClean="0"/>
              <a:t>.  These are considered </a:t>
            </a:r>
            <a:r>
              <a:rPr lang="en-NZ" sz="2000" dirty="0"/>
              <a:t>"warm-season" </a:t>
            </a:r>
            <a:r>
              <a:rPr lang="en-NZ" sz="2000" dirty="0" smtClean="0"/>
              <a:t>grasses and are summer growing; </a:t>
            </a:r>
            <a:r>
              <a:rPr lang="en-NZ" sz="2000" dirty="0"/>
              <a:t>they may be either annual or perennial</a:t>
            </a:r>
            <a:r>
              <a:rPr lang="en-NZ" sz="2000" dirty="0" smtClean="0"/>
              <a:t>.</a:t>
            </a:r>
            <a:endParaRPr lang="en-NZ" sz="2000" dirty="0"/>
          </a:p>
        </p:txBody>
      </p:sp>
    </p:spTree>
    <p:extLst>
      <p:ext uri="{BB962C8B-B14F-4D97-AF65-F5344CB8AC3E}">
        <p14:creationId xmlns:p14="http://schemas.microsoft.com/office/powerpoint/2010/main" val="37747246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83958617"/>
              </p:ext>
            </p:extLst>
          </p:nvPr>
        </p:nvGraphicFramePr>
        <p:xfrm>
          <a:off x="537882" y="268946"/>
          <a:ext cx="9897036" cy="6007890"/>
        </p:xfrm>
        <a:graphic>
          <a:graphicData uri="http://schemas.openxmlformats.org/drawingml/2006/table">
            <a:tbl>
              <a:tblPr>
                <a:tableStyleId>{5C22544A-7EE6-4342-B048-85BDC9FD1C3A}</a:tableStyleId>
              </a:tblPr>
              <a:tblGrid>
                <a:gridCol w="3426716"/>
                <a:gridCol w="3192591"/>
                <a:gridCol w="3277729"/>
              </a:tblGrid>
              <a:tr h="464464">
                <a:tc gridSpan="3">
                  <a:txBody>
                    <a:bodyPr/>
                    <a:lstStyle/>
                    <a:p>
                      <a:pPr algn="l" fontAlgn="b"/>
                      <a:r>
                        <a:rPr lang="en-NZ" sz="2000" u="sng" strike="noStrike" dirty="0">
                          <a:effectLst/>
                        </a:rPr>
                        <a:t>Requirements of C3 and C4 photosynthetic pathway grasses. </a:t>
                      </a:r>
                      <a:endParaRPr lang="en-NZ" sz="2000" b="1" i="0" u="sng"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c hMerge="1">
                  <a:txBody>
                    <a:bodyPr/>
                    <a:lstStyle/>
                    <a:p>
                      <a:endParaRPr lang="en-NZ"/>
                    </a:p>
                  </a:txBody>
                  <a:tcPr/>
                </a:tc>
              </a:tr>
              <a:tr h="464464">
                <a:tc>
                  <a:txBody>
                    <a:bodyPr/>
                    <a:lstStyle/>
                    <a:p>
                      <a:pPr algn="l" fontAlgn="b"/>
                      <a:endParaRPr lang="en-NZ" sz="20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NZ" sz="2000" u="none" strike="noStrike">
                          <a:effectLst/>
                        </a:rPr>
                        <a:t>Photosynthetic Pathway</a:t>
                      </a:r>
                      <a:endParaRPr lang="en-NZ" sz="2000" b="1"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NZ"/>
                    </a:p>
                  </a:txBody>
                  <a:tcPr/>
                </a:tc>
              </a:tr>
              <a:tr h="464464">
                <a:tc>
                  <a:txBody>
                    <a:bodyPr/>
                    <a:lstStyle/>
                    <a:p>
                      <a:pPr algn="l" fontAlgn="b"/>
                      <a:r>
                        <a:rPr lang="en-NZ" sz="2000" u="none" strike="noStrike" dirty="0">
                          <a:effectLst/>
                        </a:rPr>
                        <a:t> </a:t>
                      </a:r>
                      <a:endParaRPr lang="en-NZ"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a:effectLst/>
                        </a:rPr>
                        <a:t>C3</a:t>
                      </a:r>
                      <a:endParaRPr lang="en-NZ"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a:effectLst/>
                        </a:rPr>
                        <a:t>C4</a:t>
                      </a:r>
                      <a:endParaRPr lang="en-NZ" sz="2000" b="1" i="0" u="none" strike="noStrike">
                        <a:solidFill>
                          <a:srgbClr val="000000"/>
                        </a:solidFill>
                        <a:effectLst/>
                        <a:latin typeface="Calibri" panose="020F0502020204030204" pitchFamily="34" charset="0"/>
                      </a:endParaRPr>
                    </a:p>
                  </a:txBody>
                  <a:tcPr marL="9525" marR="9525" marT="9525" marB="0" anchor="b"/>
                </a:tc>
              </a:tr>
              <a:tr h="464464">
                <a:tc>
                  <a:txBody>
                    <a:bodyPr/>
                    <a:lstStyle/>
                    <a:p>
                      <a:pPr algn="l" fontAlgn="b"/>
                      <a:r>
                        <a:rPr lang="en-NZ" sz="2000" u="none" strike="noStrike" dirty="0" smtClean="0">
                          <a:effectLst/>
                        </a:rPr>
                        <a:t>Moisture </a:t>
                      </a:r>
                      <a:r>
                        <a:rPr lang="en-NZ" sz="2000" u="none" strike="noStrike" dirty="0">
                          <a:effectLst/>
                        </a:rPr>
                        <a:t>requirements</a:t>
                      </a:r>
                      <a:endParaRPr lang="en-NZ"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dirty="0">
                          <a:effectLst/>
                        </a:rPr>
                        <a:t>Higher</a:t>
                      </a:r>
                      <a:endParaRPr lang="en-NZ"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a:effectLst/>
                        </a:rPr>
                        <a:t>Lower</a:t>
                      </a:r>
                      <a:endParaRPr lang="en-NZ" sz="2000" b="0" i="0" u="none" strike="noStrike">
                        <a:solidFill>
                          <a:srgbClr val="000000"/>
                        </a:solidFill>
                        <a:effectLst/>
                        <a:latin typeface="Calibri" panose="020F0502020204030204" pitchFamily="34" charset="0"/>
                      </a:endParaRPr>
                    </a:p>
                  </a:txBody>
                  <a:tcPr marL="9525" marR="9525" marT="9525" marB="0" anchor="b"/>
                </a:tc>
              </a:tr>
              <a:tr h="464464">
                <a:tc>
                  <a:txBody>
                    <a:bodyPr/>
                    <a:lstStyle/>
                    <a:p>
                      <a:pPr algn="l" fontAlgn="b"/>
                      <a:r>
                        <a:rPr lang="en-NZ" sz="2000" u="none" strike="noStrike">
                          <a:effectLst/>
                        </a:rPr>
                        <a:t>Sunlight requirements</a:t>
                      </a:r>
                      <a:endParaRPr lang="en-NZ"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a:effectLst/>
                        </a:rPr>
                        <a:t>Lower</a:t>
                      </a:r>
                      <a:endParaRPr lang="en-NZ"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a:effectLst/>
                        </a:rPr>
                        <a:t>Higher</a:t>
                      </a:r>
                      <a:endParaRPr lang="en-NZ" sz="2000" b="0" i="0" u="none" strike="noStrike">
                        <a:solidFill>
                          <a:srgbClr val="000000"/>
                        </a:solidFill>
                        <a:effectLst/>
                        <a:latin typeface="Calibri" panose="020F0502020204030204" pitchFamily="34" charset="0"/>
                      </a:endParaRPr>
                    </a:p>
                  </a:txBody>
                  <a:tcPr marL="9525" marR="9525" marT="9525" marB="0" anchor="b"/>
                </a:tc>
              </a:tr>
              <a:tr h="434322">
                <a:tc>
                  <a:txBody>
                    <a:bodyPr/>
                    <a:lstStyle/>
                    <a:p>
                      <a:pPr algn="l" fontAlgn="b"/>
                      <a:r>
                        <a:rPr lang="en-NZ" sz="2000" u="none" strike="noStrike" dirty="0">
                          <a:effectLst/>
                        </a:rPr>
                        <a:t>Temperature range</a:t>
                      </a:r>
                      <a:endParaRPr lang="en-NZ" sz="20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dirty="0">
                          <a:effectLst/>
                        </a:rPr>
                        <a:t>0-35˚C; optimum 25˚C</a:t>
                      </a:r>
                      <a:endParaRPr lang="en-NZ"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a:effectLst/>
                        </a:rPr>
                        <a:t>15-45˚C; optimum 35˚C</a:t>
                      </a:r>
                      <a:endParaRPr lang="en-NZ" sz="2000" b="0" i="0" u="none" strike="noStrike">
                        <a:solidFill>
                          <a:srgbClr val="000000"/>
                        </a:solidFill>
                        <a:effectLst/>
                        <a:latin typeface="Calibri" panose="020F0502020204030204" pitchFamily="34" charset="0"/>
                      </a:endParaRPr>
                    </a:p>
                  </a:txBody>
                  <a:tcPr marL="9525" marR="9525" marT="9525" marB="0" anchor="b"/>
                </a:tc>
              </a:tr>
              <a:tr h="464464">
                <a:tc>
                  <a:txBody>
                    <a:bodyPr/>
                    <a:lstStyle/>
                    <a:p>
                      <a:pPr algn="l" fontAlgn="b"/>
                      <a:r>
                        <a:rPr lang="en-NZ" sz="2000" u="none" strike="noStrike">
                          <a:effectLst/>
                        </a:rPr>
                        <a:t>Nutrient requirements</a:t>
                      </a:r>
                      <a:endParaRPr lang="en-NZ"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dirty="0">
                          <a:effectLst/>
                        </a:rPr>
                        <a:t>Higher</a:t>
                      </a:r>
                      <a:endParaRPr lang="en-NZ"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a:effectLst/>
                        </a:rPr>
                        <a:t>Lower</a:t>
                      </a:r>
                      <a:endParaRPr lang="en-NZ" sz="2000" b="0" i="0" u="none" strike="noStrike">
                        <a:solidFill>
                          <a:srgbClr val="000000"/>
                        </a:solidFill>
                        <a:effectLst/>
                        <a:latin typeface="Calibri" panose="020F0502020204030204" pitchFamily="34" charset="0"/>
                      </a:endParaRPr>
                    </a:p>
                  </a:txBody>
                  <a:tcPr marL="9525" marR="9525" marT="9525" marB="0" anchor="b"/>
                </a:tc>
              </a:tr>
              <a:tr h="464464">
                <a:tc>
                  <a:txBody>
                    <a:bodyPr/>
                    <a:lstStyle/>
                    <a:p>
                      <a:pPr algn="l" fontAlgn="b"/>
                      <a:r>
                        <a:rPr lang="en-NZ" sz="2000" u="none" strike="noStrike">
                          <a:effectLst/>
                        </a:rPr>
                        <a:t>Production quantity</a:t>
                      </a:r>
                      <a:endParaRPr lang="en-NZ"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dirty="0">
                          <a:effectLst/>
                        </a:rPr>
                        <a:t>Lower</a:t>
                      </a:r>
                      <a:endParaRPr lang="en-NZ"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a:effectLst/>
                        </a:rPr>
                        <a:t>Higher</a:t>
                      </a:r>
                      <a:endParaRPr lang="en-NZ" sz="2000" b="0" i="0" u="none" strike="noStrike">
                        <a:solidFill>
                          <a:srgbClr val="000000"/>
                        </a:solidFill>
                        <a:effectLst/>
                        <a:latin typeface="Calibri" panose="020F0502020204030204" pitchFamily="34" charset="0"/>
                      </a:endParaRPr>
                    </a:p>
                  </a:txBody>
                  <a:tcPr marL="9525" marR="9525" marT="9525" marB="0" anchor="b"/>
                </a:tc>
              </a:tr>
              <a:tr h="464464">
                <a:tc>
                  <a:txBody>
                    <a:bodyPr/>
                    <a:lstStyle/>
                    <a:p>
                      <a:pPr algn="l" fontAlgn="b"/>
                      <a:r>
                        <a:rPr lang="en-NZ" sz="2000" u="none" strike="noStrike">
                          <a:effectLst/>
                        </a:rPr>
                        <a:t>Production quality</a:t>
                      </a:r>
                      <a:endParaRPr lang="en-NZ" sz="2000" b="1"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dirty="0">
                          <a:effectLst/>
                        </a:rPr>
                        <a:t>Higher</a:t>
                      </a:r>
                      <a:endParaRPr lang="en-NZ"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dirty="0">
                          <a:effectLst/>
                        </a:rPr>
                        <a:t>Lower</a:t>
                      </a:r>
                      <a:endParaRPr lang="en-NZ" sz="2000" b="0" i="0" u="none" strike="noStrike" dirty="0">
                        <a:solidFill>
                          <a:srgbClr val="000000"/>
                        </a:solidFill>
                        <a:effectLst/>
                        <a:latin typeface="Calibri" panose="020F0502020204030204" pitchFamily="34" charset="0"/>
                      </a:endParaRPr>
                    </a:p>
                  </a:txBody>
                  <a:tcPr marL="9525" marR="9525" marT="9525" marB="0" anchor="b"/>
                </a:tc>
              </a:tr>
              <a:tr h="464464">
                <a:tc rowSpan="4">
                  <a:txBody>
                    <a:bodyPr/>
                    <a:lstStyle/>
                    <a:p>
                      <a:pPr algn="l" fontAlgn="t"/>
                      <a:r>
                        <a:rPr lang="en-NZ" sz="2000" u="none" strike="noStrike">
                          <a:effectLst/>
                        </a:rPr>
                        <a:t>Examples</a:t>
                      </a:r>
                      <a:endParaRPr lang="en-NZ" sz="2000" b="1" i="0" u="none" strike="noStrike">
                        <a:solidFill>
                          <a:srgbClr val="000000"/>
                        </a:solidFill>
                        <a:effectLst/>
                        <a:latin typeface="Calibri" panose="020F0502020204030204" pitchFamily="34" charset="0"/>
                      </a:endParaRPr>
                    </a:p>
                  </a:txBody>
                  <a:tcPr marL="9525" marR="9525" marT="9525" marB="0"/>
                </a:tc>
                <a:tc>
                  <a:txBody>
                    <a:bodyPr/>
                    <a:lstStyle/>
                    <a:p>
                      <a:pPr algn="ctr" fontAlgn="b"/>
                      <a:r>
                        <a:rPr lang="en-NZ" sz="2000" u="none" strike="noStrike">
                          <a:effectLst/>
                        </a:rPr>
                        <a:t>Wheat</a:t>
                      </a:r>
                      <a:endParaRPr lang="en-NZ"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buClr>
                          <a:schemeClr val="accent1"/>
                        </a:buClr>
                        <a:buSzPts val="1100"/>
                        <a:buFont typeface="Calibri" panose="020F0502020204030204" pitchFamily="34" charset="0"/>
                        <a:buNone/>
                      </a:pPr>
                      <a:r>
                        <a:rPr lang="en-NZ" sz="2000" u="none" strike="noStrike" kern="1200" dirty="0" smtClean="0">
                          <a:solidFill>
                            <a:schemeClr val="dk1"/>
                          </a:solidFill>
                          <a:effectLst/>
                          <a:latin typeface="+mn-lt"/>
                          <a:ea typeface="+mn-ea"/>
                          <a:cs typeface="+mn-cs"/>
                        </a:rPr>
                        <a:t>Kikuyu</a:t>
                      </a:r>
                      <a:endParaRPr lang="en-NZ" sz="2000" u="none" strike="noStrike" kern="1200" dirty="0">
                        <a:solidFill>
                          <a:schemeClr val="dk1"/>
                        </a:solidFill>
                        <a:effectLst/>
                        <a:latin typeface="+mn-lt"/>
                        <a:ea typeface="+mn-ea"/>
                        <a:cs typeface="+mn-cs"/>
                      </a:endParaRPr>
                    </a:p>
                  </a:txBody>
                  <a:tcPr marL="9525" marR="9525" marT="9525" marB="0" anchor="b"/>
                </a:tc>
              </a:tr>
              <a:tr h="464464">
                <a:tc vMerge="1">
                  <a:txBody>
                    <a:bodyPr/>
                    <a:lstStyle/>
                    <a:p>
                      <a:endParaRPr lang="en-NZ"/>
                    </a:p>
                  </a:txBody>
                  <a:tcPr/>
                </a:tc>
                <a:tc>
                  <a:txBody>
                    <a:bodyPr/>
                    <a:lstStyle/>
                    <a:p>
                      <a:pPr algn="ctr" fontAlgn="b"/>
                      <a:r>
                        <a:rPr lang="en-NZ" sz="2000" u="none" strike="noStrike">
                          <a:effectLst/>
                        </a:rPr>
                        <a:t> Rye</a:t>
                      </a:r>
                      <a:endParaRPr lang="en-NZ"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dirty="0">
                          <a:effectLst/>
                        </a:rPr>
                        <a:t> Paspalum</a:t>
                      </a:r>
                      <a:endParaRPr lang="en-NZ" sz="2000" b="0" i="0" u="none" strike="noStrike" dirty="0">
                        <a:solidFill>
                          <a:srgbClr val="000000"/>
                        </a:solidFill>
                        <a:effectLst/>
                        <a:latin typeface="Calibri" panose="020F0502020204030204" pitchFamily="34" charset="0"/>
                      </a:endParaRPr>
                    </a:p>
                  </a:txBody>
                  <a:tcPr marL="9525" marR="9525" marT="9525" marB="0" anchor="b"/>
                </a:tc>
              </a:tr>
              <a:tr h="464464">
                <a:tc vMerge="1">
                  <a:txBody>
                    <a:bodyPr/>
                    <a:lstStyle/>
                    <a:p>
                      <a:endParaRPr lang="en-NZ"/>
                    </a:p>
                  </a:txBody>
                  <a:tcPr/>
                </a:tc>
                <a:tc>
                  <a:txBody>
                    <a:bodyPr/>
                    <a:lstStyle/>
                    <a:p>
                      <a:pPr algn="ctr" fontAlgn="b"/>
                      <a:r>
                        <a:rPr lang="en-NZ" sz="2000" u="none" strike="noStrike">
                          <a:effectLst/>
                        </a:rPr>
                        <a:t>Oat</a:t>
                      </a:r>
                      <a:endParaRPr lang="en-NZ" sz="20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dirty="0">
                          <a:effectLst/>
                        </a:rPr>
                        <a:t> </a:t>
                      </a:r>
                      <a:r>
                        <a:rPr lang="en-NZ" sz="2000" u="none" strike="noStrike" dirty="0" smtClean="0">
                          <a:effectLst/>
                        </a:rPr>
                        <a:t>Maize</a:t>
                      </a:r>
                      <a:endParaRPr lang="en-NZ" sz="2000" b="0" i="0" u="none" strike="noStrike" dirty="0">
                        <a:solidFill>
                          <a:srgbClr val="000000"/>
                        </a:solidFill>
                        <a:effectLst/>
                        <a:latin typeface="Calibri" panose="020F0502020204030204" pitchFamily="34" charset="0"/>
                      </a:endParaRPr>
                    </a:p>
                  </a:txBody>
                  <a:tcPr marL="9525" marR="9525" marT="9525" marB="0" anchor="b"/>
                </a:tc>
              </a:tr>
              <a:tr h="464464">
                <a:tc vMerge="1">
                  <a:txBody>
                    <a:bodyPr/>
                    <a:lstStyle/>
                    <a:p>
                      <a:endParaRPr lang="en-NZ"/>
                    </a:p>
                  </a:txBody>
                  <a:tcPr/>
                </a:tc>
                <a:tc>
                  <a:txBody>
                    <a:bodyPr/>
                    <a:lstStyle/>
                    <a:p>
                      <a:pPr algn="ctr" fontAlgn="b"/>
                      <a:r>
                        <a:rPr lang="en-NZ" sz="2000" u="none" strike="noStrike" dirty="0" smtClean="0">
                          <a:effectLst/>
                        </a:rPr>
                        <a:t>Fescue </a:t>
                      </a:r>
                      <a:endParaRPr lang="en-NZ"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NZ" sz="2000" u="none" strike="noStrike" dirty="0">
                          <a:effectLst/>
                        </a:rPr>
                        <a:t> </a:t>
                      </a:r>
                      <a:endParaRPr lang="en-NZ" sz="2000" b="0" i="0" u="none" strike="noStrike" dirty="0">
                        <a:solidFill>
                          <a:srgbClr val="000000"/>
                        </a:solidFill>
                        <a:effectLst/>
                        <a:latin typeface="Calibri" panose="020F0502020204030204" pitchFamily="34" charset="0"/>
                      </a:endParaRPr>
                    </a:p>
                  </a:txBody>
                  <a:tcPr marL="9525" marR="9525" marT="9525" marB="0" anchor="b"/>
                </a:tc>
              </a:tr>
            </a:tbl>
          </a:graphicData>
        </a:graphic>
      </p:graphicFrame>
    </p:spTree>
    <p:extLst>
      <p:ext uri="{BB962C8B-B14F-4D97-AF65-F5344CB8AC3E}">
        <p14:creationId xmlns:p14="http://schemas.microsoft.com/office/powerpoint/2010/main" val="13397296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08212"/>
          </a:xfrm>
        </p:spPr>
        <p:txBody>
          <a:bodyPr/>
          <a:lstStyle/>
          <a:p>
            <a:r>
              <a:rPr lang="en-NZ" dirty="0" smtClean="0"/>
              <a:t>Questions</a:t>
            </a:r>
            <a:endParaRPr lang="en-NZ" dirty="0"/>
          </a:p>
        </p:txBody>
      </p:sp>
      <p:sp>
        <p:nvSpPr>
          <p:cNvPr id="3" name="Content Placeholder 2"/>
          <p:cNvSpPr>
            <a:spLocks noGrp="1"/>
          </p:cNvSpPr>
          <p:nvPr>
            <p:ph idx="1"/>
          </p:nvPr>
        </p:nvSpPr>
        <p:spPr>
          <a:xfrm>
            <a:off x="677334" y="1465729"/>
            <a:ext cx="8596668" cy="4575633"/>
          </a:xfrm>
        </p:spPr>
        <p:txBody>
          <a:bodyPr>
            <a:normAutofit/>
          </a:bodyPr>
          <a:lstStyle/>
          <a:p>
            <a:pPr>
              <a:buFont typeface="+mj-lt"/>
              <a:buAutoNum type="arabicPeriod"/>
            </a:pPr>
            <a:r>
              <a:rPr lang="en-NZ" sz="2400" dirty="0" smtClean="0"/>
              <a:t>Name 3 grasses best suited to high rainfall in the winter. </a:t>
            </a:r>
          </a:p>
          <a:p>
            <a:pPr>
              <a:buFont typeface="+mj-lt"/>
              <a:buAutoNum type="arabicPeriod"/>
            </a:pPr>
            <a:r>
              <a:rPr lang="en-NZ" sz="2400" dirty="0" smtClean="0"/>
              <a:t>Name 3 grasses best suited to summer growing conditions.</a:t>
            </a:r>
          </a:p>
          <a:p>
            <a:pPr>
              <a:buFont typeface="+mj-lt"/>
              <a:buAutoNum type="arabicPeriod"/>
            </a:pPr>
            <a:r>
              <a:rPr lang="en-NZ" sz="2400" dirty="0" smtClean="0"/>
              <a:t>Assume an autumn season is mild, with an average temperature of 20˚C and good rainfall.  List 6 grasses that you would expect to grow.</a:t>
            </a:r>
          </a:p>
          <a:p>
            <a:pPr>
              <a:buFont typeface="+mj-lt"/>
              <a:buAutoNum type="arabicPeriod"/>
            </a:pPr>
            <a:r>
              <a:rPr lang="en-NZ" sz="2400" dirty="0" smtClean="0"/>
              <a:t>An ideal pasture mix will contain both C3 and C4 grasses. Why?</a:t>
            </a:r>
          </a:p>
          <a:p>
            <a:pPr>
              <a:buFont typeface="+mj-lt"/>
              <a:buAutoNum type="arabicPeriod"/>
            </a:pPr>
            <a:r>
              <a:rPr lang="en-NZ" sz="2400" dirty="0" smtClean="0"/>
              <a:t>Discuss why a farmer based in Northland, with poor quality soils, would expect to find C4 grasses dominating pastures?</a:t>
            </a:r>
          </a:p>
        </p:txBody>
      </p:sp>
    </p:spTree>
    <p:extLst>
      <p:ext uri="{BB962C8B-B14F-4D97-AF65-F5344CB8AC3E}">
        <p14:creationId xmlns:p14="http://schemas.microsoft.com/office/powerpoint/2010/main" val="1855685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7871"/>
          </a:xfrm>
        </p:spPr>
        <p:txBody>
          <a:bodyPr/>
          <a:lstStyle/>
          <a:p>
            <a:r>
              <a:rPr lang="en-NZ" dirty="0" smtClean="0"/>
              <a:t>Habitat</a:t>
            </a:r>
            <a:endParaRPr lang="en-NZ" dirty="0"/>
          </a:p>
        </p:txBody>
      </p:sp>
      <p:sp>
        <p:nvSpPr>
          <p:cNvPr id="5" name="Content Placeholder 4"/>
          <p:cNvSpPr>
            <a:spLocks noGrp="1"/>
          </p:cNvSpPr>
          <p:nvPr>
            <p:ph idx="1"/>
          </p:nvPr>
        </p:nvSpPr>
        <p:spPr>
          <a:xfrm>
            <a:off x="677334" y="1438835"/>
            <a:ext cx="8596668" cy="5136777"/>
          </a:xfrm>
        </p:spPr>
        <p:txBody>
          <a:bodyPr>
            <a:normAutofit/>
          </a:bodyPr>
          <a:lstStyle/>
          <a:p>
            <a:r>
              <a:rPr lang="en-NZ" sz="2000" dirty="0" smtClean="0"/>
              <a:t>Certain grasses and legumes are found only in particular locations. </a:t>
            </a:r>
          </a:p>
          <a:p>
            <a:pPr marL="0" indent="0">
              <a:buNone/>
            </a:pPr>
            <a:r>
              <a:rPr lang="en-GB" altLang="en-US" sz="2000" dirty="0" smtClean="0">
                <a:solidFill>
                  <a:schemeClr val="accent1"/>
                </a:solidFill>
                <a:latin typeface="+mj-lt"/>
                <a:ea typeface="+mj-ea"/>
                <a:cs typeface="+mj-cs"/>
              </a:rPr>
              <a:t>New Zealand’s Climate</a:t>
            </a:r>
            <a:r>
              <a:rPr lang="en-US" altLang="en-US" sz="2000" dirty="0" smtClean="0">
                <a:solidFill>
                  <a:schemeClr val="accent1"/>
                </a:solidFill>
                <a:latin typeface="+mj-lt"/>
                <a:ea typeface="+mj-ea"/>
                <a:cs typeface="+mj-cs"/>
              </a:rPr>
              <a:t> </a:t>
            </a:r>
          </a:p>
          <a:p>
            <a:pPr>
              <a:spcBef>
                <a:spcPct val="50000"/>
              </a:spcBef>
            </a:pPr>
            <a:r>
              <a:rPr lang="en-GB" altLang="en-US" sz="2000" dirty="0" smtClean="0"/>
              <a:t>New Zealand has a temperate climate. Rainfall is heavily influenced by the main divide which runs down the length of the country.  This provides the western side of New Zealand with a lot more rain than the eastern side.</a:t>
            </a:r>
          </a:p>
          <a:p>
            <a:pPr>
              <a:spcBef>
                <a:spcPct val="0"/>
              </a:spcBef>
            </a:pPr>
            <a:r>
              <a:rPr lang="en-GB" altLang="en-US" sz="2000" dirty="0" smtClean="0"/>
              <a:t>For agriculture in New Zealand this provides-</a:t>
            </a:r>
          </a:p>
          <a:p>
            <a:pPr lvl="1">
              <a:spcBef>
                <a:spcPct val="0"/>
              </a:spcBef>
              <a:buFont typeface="Wingdings" panose="05000000000000000000" pitchFamily="2" charset="2"/>
              <a:buChar char="Ø"/>
            </a:pPr>
            <a:r>
              <a:rPr lang="en-GB" altLang="en-US" sz="2000" dirty="0" smtClean="0"/>
              <a:t>Temperate climate ensures growth for most of the year.</a:t>
            </a:r>
          </a:p>
          <a:p>
            <a:pPr lvl="1">
              <a:spcBef>
                <a:spcPct val="0"/>
              </a:spcBef>
              <a:buFont typeface="Wingdings" panose="05000000000000000000" pitchFamily="2" charset="2"/>
              <a:buChar char="Ø"/>
            </a:pPr>
            <a:r>
              <a:rPr lang="en-GB" altLang="en-US" sz="2000" dirty="0" smtClean="0"/>
              <a:t>Topography is rolling to steep which limits most of New Zealand to pastoral farming. Approximately 70% of New Zealand is hill or mountain. </a:t>
            </a:r>
          </a:p>
          <a:p>
            <a:pPr lvl="1">
              <a:spcBef>
                <a:spcPct val="0"/>
              </a:spcBef>
              <a:buFont typeface="Wingdings" panose="05000000000000000000" pitchFamily="2" charset="2"/>
              <a:buChar char="Ø"/>
            </a:pPr>
            <a:r>
              <a:rPr lang="en-GB" altLang="en-US" sz="2000" dirty="0" smtClean="0"/>
              <a:t>New Zealand’s soils are young and generally fertile.</a:t>
            </a:r>
          </a:p>
          <a:p>
            <a:pPr lvl="1">
              <a:spcBef>
                <a:spcPct val="0"/>
              </a:spcBef>
              <a:buFont typeface="Wingdings" panose="05000000000000000000" pitchFamily="2" charset="2"/>
              <a:buChar char="Ø"/>
            </a:pPr>
            <a:r>
              <a:rPr lang="en-GB" altLang="en-US" sz="2000" dirty="0" smtClean="0"/>
              <a:t>Rainfall ensures adequate growth generally.</a:t>
            </a:r>
          </a:p>
          <a:p>
            <a:pPr lvl="1">
              <a:spcBef>
                <a:spcPct val="0"/>
              </a:spcBef>
              <a:buFont typeface="Wingdings" panose="05000000000000000000" pitchFamily="2" charset="2"/>
              <a:buChar char="Ø"/>
            </a:pPr>
            <a:r>
              <a:rPr lang="en-GB" altLang="en-US" sz="2000" dirty="0" smtClean="0"/>
              <a:t>Pasture mix is ideally 60/40 in grass favour over clover.</a:t>
            </a:r>
          </a:p>
        </p:txBody>
      </p:sp>
      <p:pic>
        <p:nvPicPr>
          <p:cNvPr id="6" name="Picture 8" descr="PIA0666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7073" y="582706"/>
            <a:ext cx="2166830" cy="2792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limate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56008" y="4235824"/>
            <a:ext cx="3126441" cy="2084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7479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34" y="354106"/>
            <a:ext cx="8596668" cy="815788"/>
          </a:xfrm>
        </p:spPr>
        <p:txBody>
          <a:bodyPr>
            <a:normAutofit/>
          </a:bodyPr>
          <a:lstStyle/>
          <a:p>
            <a:r>
              <a:rPr lang="en-NZ" dirty="0"/>
              <a:t>Other </a:t>
            </a:r>
            <a:r>
              <a:rPr lang="en-NZ" dirty="0" smtClean="0"/>
              <a:t>plant </a:t>
            </a:r>
            <a:r>
              <a:rPr lang="en-NZ" dirty="0"/>
              <a:t>growth characteristics </a:t>
            </a:r>
            <a:r>
              <a:rPr lang="en-NZ" dirty="0" smtClean="0"/>
              <a:t> </a:t>
            </a:r>
            <a:endParaRPr lang="en-NZ" dirty="0"/>
          </a:p>
        </p:txBody>
      </p:sp>
      <p:sp>
        <p:nvSpPr>
          <p:cNvPr id="3" name="Content Placeholder 2"/>
          <p:cNvSpPr>
            <a:spLocks noGrp="1"/>
          </p:cNvSpPr>
          <p:nvPr>
            <p:ph idx="1"/>
          </p:nvPr>
        </p:nvSpPr>
        <p:spPr>
          <a:xfrm>
            <a:off x="677333" y="1425389"/>
            <a:ext cx="6705101" cy="4615974"/>
          </a:xfrm>
        </p:spPr>
        <p:txBody>
          <a:bodyPr/>
          <a:lstStyle/>
          <a:p>
            <a:pPr marL="0" indent="0">
              <a:buNone/>
            </a:pPr>
            <a:r>
              <a:rPr lang="en-NZ" sz="2800" dirty="0">
                <a:solidFill>
                  <a:schemeClr val="accent1"/>
                </a:solidFill>
                <a:latin typeface="+mj-lt"/>
                <a:ea typeface="+mj-ea"/>
                <a:cs typeface="+mj-cs"/>
              </a:rPr>
              <a:t>Type of seed head</a:t>
            </a:r>
            <a:r>
              <a:rPr lang="en-NZ" sz="2800" dirty="0" smtClean="0">
                <a:solidFill>
                  <a:schemeClr val="accent1"/>
                </a:solidFill>
                <a:latin typeface="+mj-lt"/>
                <a:ea typeface="+mj-ea"/>
                <a:cs typeface="+mj-cs"/>
              </a:rPr>
              <a:t>.</a:t>
            </a:r>
          </a:p>
          <a:p>
            <a:r>
              <a:rPr lang="en-NZ" dirty="0" smtClean="0"/>
              <a:t>Plants </a:t>
            </a:r>
            <a:r>
              <a:rPr lang="en-NZ" dirty="0"/>
              <a:t>may be grouped according to the way their seeds are arranged.</a:t>
            </a:r>
          </a:p>
          <a:p>
            <a:r>
              <a:rPr lang="en-NZ" dirty="0" smtClean="0"/>
              <a:t>E.g. panicle, raceme, spike, digitate, and </a:t>
            </a:r>
            <a:r>
              <a:rPr lang="en-NZ" dirty="0" err="1" smtClean="0"/>
              <a:t>spatheate</a:t>
            </a:r>
            <a:r>
              <a:rPr lang="en-NZ" dirty="0" smtClean="0"/>
              <a:t>. </a:t>
            </a:r>
          </a:p>
          <a:p>
            <a:endParaRPr lang="en-NZ" dirty="0"/>
          </a:p>
          <a:p>
            <a:pPr marL="0" indent="0">
              <a:buNone/>
            </a:pPr>
            <a:r>
              <a:rPr lang="en-NZ" sz="2800" dirty="0">
                <a:solidFill>
                  <a:schemeClr val="accent1"/>
                </a:solidFill>
              </a:rPr>
              <a:t>Growth Habit.</a:t>
            </a:r>
          </a:p>
          <a:p>
            <a:r>
              <a:rPr lang="en-NZ" dirty="0"/>
              <a:t>Pasture plants may be upright (erect) or form a mat (prostrate). </a:t>
            </a:r>
          </a:p>
          <a:p>
            <a:endParaRPr lang="en-NZ" dirty="0"/>
          </a:p>
          <a:p>
            <a:endParaRPr lang="en-NZ" dirty="0"/>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7247" y="181475"/>
            <a:ext cx="4479961" cy="63633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15571" y="4669763"/>
            <a:ext cx="1669676" cy="1669676"/>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17" y="4669763"/>
            <a:ext cx="1748118" cy="1748118"/>
          </a:xfrm>
          <a:prstGeom prst="rect">
            <a:avLst/>
          </a:prstGeom>
        </p:spPr>
      </p:pic>
    </p:spTree>
    <p:extLst>
      <p:ext uri="{BB962C8B-B14F-4D97-AF65-F5344CB8AC3E}">
        <p14:creationId xmlns:p14="http://schemas.microsoft.com/office/powerpoint/2010/main" val="11495948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pPr eaLnBrk="1" hangingPunct="1">
              <a:defRPr/>
            </a:pPr>
            <a:r>
              <a:rPr lang="en-NZ" smtClean="0"/>
              <a:t>Species Selection</a:t>
            </a:r>
            <a:endParaRPr lang="en-GB" smtClean="0"/>
          </a:p>
        </p:txBody>
      </p:sp>
      <p:sp>
        <p:nvSpPr>
          <p:cNvPr id="6147" name="Rectangle 3"/>
          <p:cNvSpPr>
            <a:spLocks noGrp="1" noRot="1" noChangeArrowheads="1"/>
          </p:cNvSpPr>
          <p:nvPr>
            <p:ph type="body" idx="1"/>
          </p:nvPr>
        </p:nvSpPr>
        <p:spPr/>
        <p:txBody>
          <a:bodyPr>
            <a:normAutofit/>
          </a:bodyPr>
          <a:lstStyle/>
          <a:p>
            <a:pPr marL="0" indent="0">
              <a:buNone/>
              <a:defRPr/>
            </a:pPr>
            <a:r>
              <a:rPr lang="en-NZ" sz="2800" dirty="0"/>
              <a:t>Factors in </a:t>
            </a:r>
            <a:r>
              <a:rPr lang="en-NZ" sz="2800" dirty="0" smtClean="0"/>
              <a:t>selection;</a:t>
            </a:r>
          </a:p>
          <a:p>
            <a:pPr>
              <a:buFont typeface="+mj-lt"/>
              <a:buAutoNum type="arabicPeriod"/>
              <a:defRPr/>
            </a:pPr>
            <a:r>
              <a:rPr lang="en-NZ" sz="2800" dirty="0" smtClean="0"/>
              <a:t>Compatibility.</a:t>
            </a:r>
            <a:endParaRPr lang="en-NZ" sz="2800" dirty="0"/>
          </a:p>
          <a:p>
            <a:pPr>
              <a:buFont typeface="+mj-lt"/>
              <a:buAutoNum type="arabicPeriod"/>
              <a:defRPr/>
            </a:pPr>
            <a:r>
              <a:rPr lang="en-NZ" sz="2800" dirty="0" smtClean="0"/>
              <a:t>Suits </a:t>
            </a:r>
            <a:r>
              <a:rPr lang="en-NZ" sz="2800" dirty="0"/>
              <a:t>local </a:t>
            </a:r>
            <a:r>
              <a:rPr lang="en-NZ" sz="2800" dirty="0" smtClean="0"/>
              <a:t>climate.</a:t>
            </a:r>
          </a:p>
          <a:p>
            <a:pPr>
              <a:buFont typeface="+mj-lt"/>
              <a:buAutoNum type="arabicPeriod"/>
              <a:defRPr/>
            </a:pPr>
            <a:r>
              <a:rPr lang="en-NZ" sz="2800" dirty="0" smtClean="0"/>
              <a:t>Provides </a:t>
            </a:r>
            <a:r>
              <a:rPr lang="en-NZ" sz="2800" dirty="0"/>
              <a:t>feed all year </a:t>
            </a:r>
            <a:r>
              <a:rPr lang="en-NZ" sz="2800" dirty="0" smtClean="0"/>
              <a:t>round.</a:t>
            </a:r>
          </a:p>
          <a:p>
            <a:pPr>
              <a:buFont typeface="+mj-lt"/>
              <a:buAutoNum type="arabicPeriod"/>
              <a:defRPr/>
            </a:pPr>
            <a:r>
              <a:rPr lang="en-NZ" sz="2800" dirty="0" smtClean="0"/>
              <a:t>Provides nutrition.</a:t>
            </a:r>
          </a:p>
          <a:p>
            <a:pPr>
              <a:buFont typeface="+mj-lt"/>
              <a:buAutoNum type="arabicPeriod"/>
              <a:defRPr/>
            </a:pPr>
            <a:r>
              <a:rPr lang="en-NZ" sz="2800" dirty="0" smtClean="0"/>
              <a:t>Palatable </a:t>
            </a:r>
            <a:r>
              <a:rPr lang="en-NZ" sz="2800" dirty="0"/>
              <a:t>and </a:t>
            </a:r>
            <a:r>
              <a:rPr lang="en-NZ" sz="2800" dirty="0" smtClean="0"/>
              <a:t>digestible.</a:t>
            </a:r>
          </a:p>
          <a:p>
            <a:pPr>
              <a:buFont typeface="+mj-lt"/>
              <a:buAutoNum type="arabicPeriod"/>
              <a:defRPr/>
            </a:pPr>
            <a:r>
              <a:rPr lang="en-NZ" sz="2800" dirty="0" smtClean="0"/>
              <a:t>Be persistent.</a:t>
            </a:r>
            <a:endParaRPr lang="en-NZ" sz="2800" dirty="0"/>
          </a:p>
        </p:txBody>
      </p:sp>
    </p:spTree>
    <p:extLst>
      <p:ext uri="{BB962C8B-B14F-4D97-AF65-F5344CB8AC3E}">
        <p14:creationId xmlns:p14="http://schemas.microsoft.com/office/powerpoint/2010/main" val="422318452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Endophyte</a:t>
            </a:r>
            <a:endParaRPr lang="en-NZ" dirty="0"/>
          </a:p>
        </p:txBody>
      </p:sp>
      <p:sp>
        <p:nvSpPr>
          <p:cNvPr id="3" name="Content Placeholder 2"/>
          <p:cNvSpPr>
            <a:spLocks noGrp="1"/>
          </p:cNvSpPr>
          <p:nvPr>
            <p:ph idx="1"/>
          </p:nvPr>
        </p:nvSpPr>
        <p:spPr>
          <a:xfrm>
            <a:off x="677334" y="1574802"/>
            <a:ext cx="8596668" cy="4926011"/>
          </a:xfrm>
        </p:spPr>
        <p:txBody>
          <a:bodyPr>
            <a:noAutofit/>
          </a:bodyPr>
          <a:lstStyle/>
          <a:p>
            <a:r>
              <a:rPr lang="en-NZ" sz="2400" dirty="0" smtClean="0"/>
              <a:t>The endophyte is a fungus that lives inside the grass plant.</a:t>
            </a:r>
          </a:p>
          <a:p>
            <a:r>
              <a:rPr lang="en-NZ" sz="2400" dirty="0" smtClean="0"/>
              <a:t>Grass and endophyte have a symbiotic relationship.  </a:t>
            </a:r>
          </a:p>
          <a:p>
            <a:r>
              <a:rPr lang="en-NZ" sz="2400" dirty="0" smtClean="0"/>
              <a:t>Endophyte increases grass growth and resistance to some insects such as Argentine stem weevil.</a:t>
            </a:r>
          </a:p>
          <a:p>
            <a:r>
              <a:rPr lang="en-NZ" sz="2400" dirty="0" smtClean="0"/>
              <a:t>There are no visible signs that a plants has endophyte.</a:t>
            </a:r>
          </a:p>
          <a:p>
            <a:r>
              <a:rPr lang="en-NZ" sz="2400" dirty="0" smtClean="0"/>
              <a:t>The endophyte produces toxins (or poisons) which can harm the livestock at various times of the year if large amounts are ingested.</a:t>
            </a:r>
          </a:p>
          <a:p>
            <a:r>
              <a:rPr lang="en-NZ" sz="2400" dirty="0" smtClean="0"/>
              <a:t>The toxins are often seen affecting livestock with staggers in the autumn period. </a:t>
            </a:r>
            <a:endParaRPr lang="en-NZ" sz="2400" dirty="0"/>
          </a:p>
        </p:txBody>
      </p:sp>
    </p:spTree>
    <p:extLst>
      <p:ext uri="{BB962C8B-B14F-4D97-AF65-F5344CB8AC3E}">
        <p14:creationId xmlns:p14="http://schemas.microsoft.com/office/powerpoint/2010/main" val="2387154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04863"/>
          </a:xfrm>
        </p:spPr>
        <p:txBody>
          <a:bodyPr/>
          <a:lstStyle/>
          <a:p>
            <a:r>
              <a:rPr lang="en-NZ" dirty="0" smtClean="0"/>
              <a:t>Species.</a:t>
            </a:r>
            <a:endParaRPr lang="en-NZ" dirty="0"/>
          </a:p>
        </p:txBody>
      </p:sp>
      <p:sp>
        <p:nvSpPr>
          <p:cNvPr id="3" name="Content Placeholder 2"/>
          <p:cNvSpPr>
            <a:spLocks noGrp="1"/>
          </p:cNvSpPr>
          <p:nvPr>
            <p:ph idx="1"/>
          </p:nvPr>
        </p:nvSpPr>
        <p:spPr>
          <a:xfrm>
            <a:off x="677334" y="1585913"/>
            <a:ext cx="8596668" cy="4914900"/>
          </a:xfrm>
        </p:spPr>
        <p:txBody>
          <a:bodyPr/>
          <a:lstStyle/>
          <a:p>
            <a:r>
              <a:rPr lang="en-NZ" sz="2400" dirty="0" smtClean="0"/>
              <a:t>Species are referred to internationally by their binomial names – genus and species.</a:t>
            </a:r>
          </a:p>
          <a:p>
            <a:r>
              <a:rPr lang="en-NZ" sz="2400" dirty="0" smtClean="0"/>
              <a:t>Shows how species are closely related. </a:t>
            </a:r>
          </a:p>
          <a:p>
            <a:r>
              <a:rPr lang="en-NZ" sz="2400" dirty="0" smtClean="0"/>
              <a:t>Species is a population of similar individuals, alike in their structure and function, which can only breed with each other and have a common ancestry.</a:t>
            </a:r>
          </a:p>
          <a:p>
            <a:r>
              <a:rPr lang="en-NZ" sz="2400" dirty="0" smtClean="0"/>
              <a:t>Species name may have been chosen because of it</a:t>
            </a:r>
          </a:p>
          <a:p>
            <a:pPr lvl="1"/>
            <a:r>
              <a:rPr lang="en-NZ" sz="2400" dirty="0" smtClean="0"/>
              <a:t>The biologist discovering / bred it.</a:t>
            </a:r>
          </a:p>
          <a:p>
            <a:pPr lvl="1"/>
            <a:r>
              <a:rPr lang="en-NZ" sz="2400" dirty="0" smtClean="0"/>
              <a:t>A use of the organism</a:t>
            </a:r>
          </a:p>
          <a:p>
            <a:pPr lvl="1"/>
            <a:r>
              <a:rPr lang="en-NZ" sz="2400" dirty="0" smtClean="0"/>
              <a:t>Its colour, size, place of origin etc. </a:t>
            </a:r>
          </a:p>
          <a:p>
            <a:pPr lvl="1"/>
            <a:endParaRPr lang="en-NZ" dirty="0"/>
          </a:p>
        </p:txBody>
      </p:sp>
    </p:spTree>
    <p:extLst>
      <p:ext uri="{BB962C8B-B14F-4D97-AF65-F5344CB8AC3E}">
        <p14:creationId xmlns:p14="http://schemas.microsoft.com/office/powerpoint/2010/main" val="2568859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3" name="Picture 5" descr="Endo%20life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6" y="0"/>
            <a:ext cx="8988425" cy="668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143467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1" name="Picture 5" descr="endophy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275" y="63500"/>
            <a:ext cx="8377238" cy="679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767738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endophy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434975"/>
            <a:ext cx="9144000" cy="610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4689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677334" y="609600"/>
            <a:ext cx="8596668" cy="839638"/>
          </a:xfrm>
        </p:spPr>
        <p:txBody>
          <a:bodyPr>
            <a:normAutofit fontScale="90000"/>
          </a:bodyPr>
          <a:lstStyle/>
          <a:p>
            <a:r>
              <a:rPr lang="en-NZ" altLang="en-US" dirty="0"/>
              <a:t>Rye grass staggers</a:t>
            </a:r>
            <a:br>
              <a:rPr lang="en-NZ" altLang="en-US" dirty="0"/>
            </a:br>
            <a:r>
              <a:rPr lang="en-NZ" altLang="en-US" dirty="0" smtClean="0"/>
              <a:t/>
            </a:r>
            <a:br>
              <a:rPr lang="en-NZ" altLang="en-US" dirty="0" smtClean="0"/>
            </a:br>
            <a:r>
              <a:rPr lang="en-NZ" altLang="en-US" sz="2200" dirty="0" smtClean="0"/>
              <a:t>http</a:t>
            </a:r>
            <a:r>
              <a:rPr lang="en-NZ" altLang="en-US" sz="2200" dirty="0"/>
              <a:t>://www.teara.govt.nz/en/video/16167/sheep-with-ryegrass-staggers</a:t>
            </a:r>
            <a:endParaRPr lang="en-GB" altLang="en-US" sz="2200" dirty="0"/>
          </a:p>
        </p:txBody>
      </p:sp>
      <p:pic>
        <p:nvPicPr>
          <p:cNvPr id="10247" name="Picture 7" descr="p17540m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4557" y="2586008"/>
            <a:ext cx="6048375" cy="394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6857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Rot="1" noChangeArrowheads="1"/>
          </p:cNvSpPr>
          <p:nvPr>
            <p:ph type="title"/>
          </p:nvPr>
        </p:nvSpPr>
        <p:spPr/>
        <p:txBody>
          <a:bodyPr/>
          <a:lstStyle/>
          <a:p>
            <a:r>
              <a:rPr lang="en-NZ" altLang="en-US" dirty="0" smtClean="0"/>
              <a:t>High endophyte ryegrass</a:t>
            </a:r>
            <a:endParaRPr lang="en-GB" altLang="en-US" dirty="0"/>
          </a:p>
        </p:txBody>
      </p:sp>
      <p:sp>
        <p:nvSpPr>
          <p:cNvPr id="6147" name="Rectangle 3"/>
          <p:cNvSpPr>
            <a:spLocks noGrp="1" noRot="1" noChangeArrowheads="1"/>
          </p:cNvSpPr>
          <p:nvPr>
            <p:ph type="body" idx="1"/>
          </p:nvPr>
        </p:nvSpPr>
        <p:spPr/>
        <p:txBody>
          <a:bodyPr>
            <a:normAutofit/>
          </a:bodyPr>
          <a:lstStyle/>
          <a:p>
            <a:r>
              <a:rPr lang="en-NZ" altLang="en-US" sz="2800" dirty="0"/>
              <a:t>The endophyte fungus provides resistance to various insect pests, particularly Argentine stem </a:t>
            </a:r>
            <a:r>
              <a:rPr lang="en-NZ" altLang="en-US" sz="2800" dirty="0" smtClean="0"/>
              <a:t>weevil.</a:t>
            </a:r>
            <a:endParaRPr lang="en-NZ" altLang="en-US" sz="2800" dirty="0"/>
          </a:p>
          <a:p>
            <a:r>
              <a:rPr lang="en-NZ" altLang="en-US" sz="2800" dirty="0"/>
              <a:t>Is tolerant of drought </a:t>
            </a:r>
            <a:r>
              <a:rPr lang="en-NZ" altLang="en-US" sz="2800" dirty="0" smtClean="0"/>
              <a:t>conditions.</a:t>
            </a:r>
            <a:endParaRPr lang="en-NZ" altLang="en-US" sz="2800" dirty="0"/>
          </a:p>
          <a:p>
            <a:r>
              <a:rPr lang="en-NZ" altLang="en-US" sz="2800" dirty="0"/>
              <a:t>Highly nutritious to </a:t>
            </a:r>
            <a:r>
              <a:rPr lang="en-NZ" altLang="en-US" sz="2800" dirty="0" smtClean="0"/>
              <a:t>animals. </a:t>
            </a:r>
            <a:endParaRPr lang="en-NZ" altLang="en-US" sz="2800" dirty="0"/>
          </a:p>
          <a:p>
            <a:r>
              <a:rPr lang="en-NZ" altLang="en-US" sz="2800" u="sng" dirty="0"/>
              <a:t>Disadvantage: </a:t>
            </a:r>
            <a:r>
              <a:rPr lang="en-NZ" altLang="en-US" sz="2800" dirty="0"/>
              <a:t>sheep can </a:t>
            </a:r>
            <a:r>
              <a:rPr lang="en-NZ" altLang="en-US" sz="2800" dirty="0" smtClean="0"/>
              <a:t>get </a:t>
            </a:r>
            <a:r>
              <a:rPr lang="en-NZ" altLang="en-US" sz="2800" dirty="0"/>
              <a:t>rye grass </a:t>
            </a:r>
            <a:r>
              <a:rPr lang="en-NZ" altLang="en-US" sz="2800" dirty="0" smtClean="0"/>
              <a:t>staggers.</a:t>
            </a:r>
            <a:endParaRPr lang="en-GB" altLang="en-US" sz="2800" u="sng" dirty="0"/>
          </a:p>
        </p:txBody>
      </p:sp>
    </p:spTree>
    <p:extLst>
      <p:ext uri="{BB962C8B-B14F-4D97-AF65-F5344CB8AC3E}">
        <p14:creationId xmlns:p14="http://schemas.microsoft.com/office/powerpoint/2010/main" val="2134001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rrowheads="1"/>
          </p:cNvSpPr>
          <p:nvPr>
            <p:ph type="title"/>
          </p:nvPr>
        </p:nvSpPr>
        <p:spPr/>
        <p:txBody>
          <a:bodyPr/>
          <a:lstStyle/>
          <a:p>
            <a:r>
              <a:rPr lang="en-NZ" altLang="en-US" dirty="0" smtClean="0"/>
              <a:t/>
            </a:r>
            <a:br>
              <a:rPr lang="en-NZ" altLang="en-US" dirty="0" smtClean="0"/>
            </a:br>
            <a:r>
              <a:rPr lang="en-NZ" altLang="en-US" dirty="0" smtClean="0"/>
              <a:t>Low </a:t>
            </a:r>
            <a:r>
              <a:rPr lang="en-NZ" altLang="en-US" dirty="0"/>
              <a:t>endophyte rye grass</a:t>
            </a:r>
            <a:endParaRPr lang="en-GB" altLang="en-US" dirty="0"/>
          </a:p>
        </p:txBody>
      </p:sp>
      <p:sp>
        <p:nvSpPr>
          <p:cNvPr id="11267" name="Rectangle 3"/>
          <p:cNvSpPr>
            <a:spLocks noGrp="1" noRot="1" noChangeArrowheads="1"/>
          </p:cNvSpPr>
          <p:nvPr>
            <p:ph type="body" sz="half" idx="1"/>
          </p:nvPr>
        </p:nvSpPr>
        <p:spPr>
          <a:xfrm>
            <a:off x="609601" y="1905000"/>
            <a:ext cx="5744633" cy="4191000"/>
          </a:xfrm>
        </p:spPr>
        <p:txBody>
          <a:bodyPr/>
          <a:lstStyle/>
          <a:p>
            <a:r>
              <a:rPr lang="en-NZ" altLang="en-US" sz="2800" dirty="0"/>
              <a:t>No ryegrass staggers</a:t>
            </a:r>
          </a:p>
          <a:p>
            <a:r>
              <a:rPr lang="en-NZ" altLang="en-US" sz="2800" dirty="0"/>
              <a:t>Highly nutritious </a:t>
            </a:r>
          </a:p>
          <a:p>
            <a:pPr>
              <a:buFont typeface="Wingdings" panose="05000000000000000000" pitchFamily="2" charset="2"/>
              <a:buNone/>
            </a:pPr>
            <a:endParaRPr lang="en-NZ" altLang="en-US" sz="2800" dirty="0"/>
          </a:p>
          <a:p>
            <a:pPr>
              <a:buFont typeface="Wingdings" panose="05000000000000000000" pitchFamily="2" charset="2"/>
              <a:buNone/>
            </a:pPr>
            <a:r>
              <a:rPr lang="en-NZ" altLang="en-US" sz="2800" b="1" u="sng" dirty="0"/>
              <a:t>Disadvantages:</a:t>
            </a:r>
          </a:p>
          <a:p>
            <a:r>
              <a:rPr lang="en-NZ" altLang="en-US" sz="2800" dirty="0"/>
              <a:t>Needs irrigation in summer and not drought tolerant</a:t>
            </a:r>
          </a:p>
          <a:p>
            <a:r>
              <a:rPr lang="en-NZ" altLang="en-US" sz="2800" dirty="0"/>
              <a:t>Insect pest problems</a:t>
            </a:r>
            <a:endParaRPr lang="en-GB" altLang="en-US" sz="2800" dirty="0"/>
          </a:p>
        </p:txBody>
      </p:sp>
      <p:pic>
        <p:nvPicPr>
          <p:cNvPr id="11270" name="Picture 6" descr="perennial-ryegrass-1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54876" y="1905000"/>
            <a:ext cx="4067175" cy="4067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6440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Questions</a:t>
            </a:r>
            <a:endParaRPr lang="en-NZ" dirty="0"/>
          </a:p>
        </p:txBody>
      </p:sp>
      <p:sp>
        <p:nvSpPr>
          <p:cNvPr id="3" name="Content Placeholder 2"/>
          <p:cNvSpPr>
            <a:spLocks noGrp="1"/>
          </p:cNvSpPr>
          <p:nvPr>
            <p:ph idx="1"/>
          </p:nvPr>
        </p:nvSpPr>
        <p:spPr>
          <a:xfrm>
            <a:off x="677334" y="1673525"/>
            <a:ext cx="8596668" cy="4367837"/>
          </a:xfrm>
        </p:spPr>
        <p:txBody>
          <a:bodyPr>
            <a:noAutofit/>
          </a:bodyPr>
          <a:lstStyle/>
          <a:p>
            <a:pPr>
              <a:buFont typeface="+mj-lt"/>
              <a:buAutoNum type="arabicPeriod"/>
            </a:pPr>
            <a:r>
              <a:rPr lang="en-NZ" sz="2400" dirty="0"/>
              <a:t>List 5 factors a farmer needs to consider in selecting a pasture </a:t>
            </a:r>
            <a:r>
              <a:rPr lang="en-NZ" sz="2400" dirty="0" smtClean="0"/>
              <a:t>species.</a:t>
            </a:r>
          </a:p>
          <a:p>
            <a:pPr>
              <a:buFont typeface="+mj-lt"/>
              <a:buAutoNum type="arabicPeriod"/>
            </a:pPr>
            <a:r>
              <a:rPr lang="en-NZ" sz="2400" dirty="0" smtClean="0"/>
              <a:t>What is an endophyte?</a:t>
            </a:r>
          </a:p>
          <a:p>
            <a:pPr>
              <a:buFont typeface="+mj-lt"/>
              <a:buAutoNum type="arabicPeriod"/>
            </a:pPr>
            <a:r>
              <a:rPr lang="en-NZ" sz="2400" dirty="0" smtClean="0"/>
              <a:t>What are the symptoms of an animal with endophyte poisoning? </a:t>
            </a:r>
          </a:p>
          <a:p>
            <a:pPr>
              <a:buFont typeface="+mj-lt"/>
              <a:buAutoNum type="arabicPeriod"/>
            </a:pPr>
            <a:r>
              <a:rPr lang="en-NZ" sz="2400" dirty="0" smtClean="0"/>
              <a:t>What are two ways to reduce endophyte poisoning in your stock? </a:t>
            </a:r>
          </a:p>
          <a:p>
            <a:pPr>
              <a:buFont typeface="+mj-lt"/>
              <a:buAutoNum type="arabicPeriod"/>
            </a:pPr>
            <a:r>
              <a:rPr lang="en-NZ" sz="2400" dirty="0" smtClean="0"/>
              <a:t>What is the difference between low and high endophyte </a:t>
            </a:r>
            <a:r>
              <a:rPr lang="en-NZ" sz="2400" smtClean="0"/>
              <a:t>grasses?</a:t>
            </a:r>
            <a:endParaRPr lang="en-GB" sz="2400" dirty="0"/>
          </a:p>
        </p:txBody>
      </p:sp>
    </p:spTree>
    <p:extLst>
      <p:ext uri="{BB962C8B-B14F-4D97-AF65-F5344CB8AC3E}">
        <p14:creationId xmlns:p14="http://schemas.microsoft.com/office/powerpoint/2010/main" val="38454606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21659"/>
          </a:xfrm>
        </p:spPr>
        <p:txBody>
          <a:bodyPr/>
          <a:lstStyle/>
          <a:p>
            <a:r>
              <a:rPr lang="en-NZ" dirty="0"/>
              <a:t>Plant Morphology</a:t>
            </a:r>
          </a:p>
        </p:txBody>
      </p:sp>
      <p:sp>
        <p:nvSpPr>
          <p:cNvPr id="3" name="Content Placeholder 2"/>
          <p:cNvSpPr>
            <a:spLocks noGrp="1"/>
          </p:cNvSpPr>
          <p:nvPr>
            <p:ph idx="1"/>
          </p:nvPr>
        </p:nvSpPr>
        <p:spPr>
          <a:xfrm>
            <a:off x="677334" y="1559859"/>
            <a:ext cx="8596668" cy="4481503"/>
          </a:xfrm>
        </p:spPr>
        <p:txBody>
          <a:bodyPr>
            <a:noAutofit/>
          </a:bodyPr>
          <a:lstStyle/>
          <a:p>
            <a:r>
              <a:rPr lang="en-NZ" sz="2400" dirty="0" smtClean="0"/>
              <a:t>The principal parts of most pasture plants are the roots, stems, leaves and flowers.</a:t>
            </a:r>
          </a:p>
          <a:p>
            <a:r>
              <a:rPr lang="en-NZ" sz="2400" dirty="0" smtClean="0"/>
              <a:t>All of these parts have special functions.</a:t>
            </a:r>
          </a:p>
          <a:p>
            <a:pPr lvl="1"/>
            <a:r>
              <a:rPr lang="en-NZ" sz="2400" dirty="0" smtClean="0"/>
              <a:t>Roots anchor the plants in the ground and act as collectors of moisture and mineral salts. </a:t>
            </a:r>
          </a:p>
          <a:p>
            <a:pPr lvl="1"/>
            <a:r>
              <a:rPr lang="en-NZ" sz="2400" dirty="0" smtClean="0"/>
              <a:t>Stems are the main supporting bodies of the plants and carry the leaves, flowers and seeds. </a:t>
            </a:r>
          </a:p>
          <a:p>
            <a:pPr lvl="1"/>
            <a:r>
              <a:rPr lang="en-NZ" sz="2400" dirty="0" smtClean="0"/>
              <a:t>Leaves are the main organs for the manufacture of foods needed by the plant.</a:t>
            </a:r>
          </a:p>
          <a:p>
            <a:pPr lvl="1"/>
            <a:r>
              <a:rPr lang="en-NZ" sz="2400" dirty="0" smtClean="0"/>
              <a:t>Flowers have the special function of reproduction, the seeds forming after the flowers have been fertilised. </a:t>
            </a:r>
            <a:endParaRPr lang="en-NZ" sz="2400" dirty="0"/>
          </a:p>
        </p:txBody>
      </p:sp>
    </p:spTree>
    <p:extLst>
      <p:ext uri="{BB962C8B-B14F-4D97-AF65-F5344CB8AC3E}">
        <p14:creationId xmlns:p14="http://schemas.microsoft.com/office/powerpoint/2010/main" val="157213776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77334" y="609600"/>
            <a:ext cx="8596668" cy="627529"/>
          </a:xfrm>
        </p:spPr>
        <p:txBody>
          <a:bodyPr>
            <a:normAutofit fontScale="90000"/>
          </a:bodyPr>
          <a:lstStyle/>
          <a:p>
            <a:r>
              <a:rPr lang="en-NZ" dirty="0" smtClean="0"/>
              <a:t>Roots</a:t>
            </a:r>
            <a:endParaRPr lang="en-NZ" dirty="0"/>
          </a:p>
        </p:txBody>
      </p:sp>
      <p:sp>
        <p:nvSpPr>
          <p:cNvPr id="4" name="Content Placeholder 3"/>
          <p:cNvSpPr>
            <a:spLocks noGrp="1"/>
          </p:cNvSpPr>
          <p:nvPr>
            <p:ph idx="1"/>
          </p:nvPr>
        </p:nvSpPr>
        <p:spPr>
          <a:xfrm>
            <a:off x="677334" y="1237129"/>
            <a:ext cx="8049807" cy="3997409"/>
          </a:xfrm>
        </p:spPr>
        <p:txBody>
          <a:bodyPr>
            <a:normAutofit/>
          </a:bodyPr>
          <a:lstStyle/>
          <a:p>
            <a:r>
              <a:rPr lang="en-US" dirty="0" smtClean="0"/>
              <a:t>There are 3 types of roots; fibrous (e.g. grasses), tap (e.g. Brassicas) and adventitious (e.g. maize and clover). </a:t>
            </a:r>
          </a:p>
          <a:p>
            <a:r>
              <a:rPr lang="en-US" dirty="0"/>
              <a:t>The function of roots is to anchor the plant and to absorb water and minerals. </a:t>
            </a:r>
          </a:p>
          <a:p>
            <a:r>
              <a:rPr lang="en-US" dirty="0" smtClean="0"/>
              <a:t>Plant need to develop strong root systems when they are young to help them resist wind and water action. </a:t>
            </a:r>
          </a:p>
          <a:p>
            <a:r>
              <a:rPr lang="en-US" dirty="0" smtClean="0"/>
              <a:t>Plants generally increase their root systems at a faster rate than stem growth, enabling them to become firmly anchored in the ground while still young. </a:t>
            </a:r>
          </a:p>
          <a:p>
            <a:r>
              <a:rPr lang="en-US" dirty="0" smtClean="0"/>
              <a:t>The biomass of the grass roots and tops is roughly equal, forming a mirror image.</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27140" y="1048871"/>
            <a:ext cx="3307977" cy="4992491"/>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35015" y="4562665"/>
            <a:ext cx="2281773" cy="2150571"/>
          </a:xfrm>
          <a:prstGeom prst="rect">
            <a:avLst/>
          </a:prstGeom>
        </p:spPr>
      </p:pic>
    </p:spTree>
    <p:extLst>
      <p:ext uri="{BB962C8B-B14F-4D97-AF65-F5344CB8AC3E}">
        <p14:creationId xmlns:p14="http://schemas.microsoft.com/office/powerpoint/2010/main" val="13514548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677334" y="632013"/>
            <a:ext cx="8596668" cy="5409350"/>
          </a:xfrm>
        </p:spPr>
        <p:txBody>
          <a:bodyPr/>
          <a:lstStyle/>
          <a:p>
            <a:r>
              <a:rPr lang="en-US" dirty="0"/>
              <a:t>The main absorbing organs of the roots are the fine hair like structure known as root hairs.  Their function is to uptake the solution of water and mineral salts from the soil.</a:t>
            </a:r>
          </a:p>
          <a:p>
            <a:r>
              <a:rPr lang="en-US" dirty="0"/>
              <a:t>Root hairs develop on the young growing sections of the root and die off on the older root tissue.  The root hairs do not develop at the root tip or growing point. </a:t>
            </a:r>
            <a:endParaRPr lang="en-US" dirty="0" smtClean="0"/>
          </a:p>
          <a:p>
            <a:r>
              <a:rPr lang="en-US" dirty="0" smtClean="0"/>
              <a:t>The root tip has a covering of protective cells known as the root cap.  This ensures that the growing tip of the root does not suffer undue injury as the root forces its way through the soil. </a:t>
            </a:r>
            <a:endParaRPr lang="en-NZ" dirty="0"/>
          </a:p>
          <a:p>
            <a:r>
              <a:rPr lang="en-NZ" dirty="0" smtClean="0"/>
              <a:t>Root hairs are produced most abundantly in friable, well drained soils which remain moist throughout the most of the year.  They are not plentiful in dry soils.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78" y="4140149"/>
            <a:ext cx="2857500" cy="2571750"/>
          </a:xfrm>
          <a:prstGeom prst="rect">
            <a:avLst/>
          </a:prstGeom>
        </p:spPr>
      </p:pic>
    </p:spTree>
    <p:extLst>
      <p:ext uri="{BB962C8B-B14F-4D97-AF65-F5344CB8AC3E}">
        <p14:creationId xmlns:p14="http://schemas.microsoft.com/office/powerpoint/2010/main" val="32580699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t>Kingdom Plantae (plants)</a:t>
            </a:r>
          </a:p>
        </p:txBody>
      </p:sp>
      <p:sp>
        <p:nvSpPr>
          <p:cNvPr id="3" name="Content Placeholder 2"/>
          <p:cNvSpPr>
            <a:spLocks noGrp="1"/>
          </p:cNvSpPr>
          <p:nvPr>
            <p:ph idx="1"/>
          </p:nvPr>
        </p:nvSpPr>
        <p:spPr>
          <a:xfrm>
            <a:off x="677334" y="1600201"/>
            <a:ext cx="8596668" cy="4787152"/>
          </a:xfrm>
        </p:spPr>
        <p:txBody>
          <a:bodyPr>
            <a:normAutofit/>
          </a:bodyPr>
          <a:lstStyle/>
          <a:p>
            <a:r>
              <a:rPr lang="en-NZ" sz="3200" dirty="0" smtClean="0"/>
              <a:t>Multicellular organisms that carry out photosynthesis and have cellulose walls. </a:t>
            </a:r>
          </a:p>
          <a:p>
            <a:r>
              <a:rPr lang="en-US" altLang="en-US" sz="3200" dirty="0"/>
              <a:t>All except for a few parasitic forms are autotrophic and use photosynthesis as a source of carbon</a:t>
            </a:r>
          </a:p>
          <a:p>
            <a:pPr>
              <a:lnSpc>
                <a:spcPct val="90000"/>
              </a:lnSpc>
            </a:pPr>
            <a:r>
              <a:rPr lang="en-US" altLang="en-US" sz="3200" dirty="0"/>
              <a:t>Most live on land</a:t>
            </a:r>
          </a:p>
          <a:p>
            <a:pPr>
              <a:lnSpc>
                <a:spcPct val="90000"/>
              </a:lnSpc>
            </a:pPr>
            <a:r>
              <a:rPr lang="en-US" altLang="en-US" sz="3200" dirty="0"/>
              <a:t>350,000 species identified including mosses, ferns, conifers, flowering plants.</a:t>
            </a:r>
          </a:p>
          <a:p>
            <a:endParaRPr lang="en-NZ" sz="2000" dirty="0" smtClean="0"/>
          </a:p>
          <a:p>
            <a:pPr lvl="3"/>
            <a:endParaRPr lang="en-NZ" dirty="0" smtClean="0"/>
          </a:p>
          <a:p>
            <a:pPr lvl="3"/>
            <a:endParaRPr lang="en-NZ" dirty="0" smtClean="0"/>
          </a:p>
          <a:p>
            <a:pPr marL="457200" lvl="1" indent="0">
              <a:buNone/>
            </a:pPr>
            <a:endParaRPr lang="en-NZ" dirty="0" smtClean="0"/>
          </a:p>
          <a:p>
            <a:pPr lvl="2"/>
            <a:endParaRPr lang="en-NZ" dirty="0"/>
          </a:p>
        </p:txBody>
      </p:sp>
    </p:spTree>
    <p:extLst>
      <p:ext uri="{BB962C8B-B14F-4D97-AF65-F5344CB8AC3E}">
        <p14:creationId xmlns:p14="http://schemas.microsoft.com/office/powerpoint/2010/main" val="2772261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47713"/>
          </a:xfrm>
        </p:spPr>
        <p:txBody>
          <a:bodyPr/>
          <a:lstStyle/>
          <a:p>
            <a:r>
              <a:rPr lang="en-NZ" dirty="0" smtClean="0"/>
              <a:t>Osmosis</a:t>
            </a:r>
            <a:endParaRPr lang="en-NZ" dirty="0"/>
          </a:p>
        </p:txBody>
      </p:sp>
      <p:sp>
        <p:nvSpPr>
          <p:cNvPr id="3" name="Content Placeholder 2"/>
          <p:cNvSpPr>
            <a:spLocks noGrp="1"/>
          </p:cNvSpPr>
          <p:nvPr>
            <p:ph idx="1"/>
          </p:nvPr>
        </p:nvSpPr>
        <p:spPr>
          <a:xfrm>
            <a:off x="677334" y="1571625"/>
            <a:ext cx="8596668" cy="4469737"/>
          </a:xfrm>
        </p:spPr>
        <p:txBody>
          <a:bodyPr/>
          <a:lstStyle/>
          <a:p>
            <a:r>
              <a:rPr lang="en-NZ" dirty="0"/>
              <a:t>Water enters the root hair cells by a process called osmosis.  Osmosis is the diffusion of fluids through membranes or porous barriers</a:t>
            </a:r>
            <a:r>
              <a:rPr lang="en-NZ" dirty="0" smtClean="0"/>
              <a:t>.</a:t>
            </a:r>
          </a:p>
          <a:p>
            <a:r>
              <a:rPr lang="en-NZ" dirty="0" smtClean="0"/>
              <a:t>The cell sap solution is more concentrated than the soil solution, drawing through water through the walls of the root hairs.  This process requires energy. </a:t>
            </a:r>
          </a:p>
          <a:p>
            <a:endParaRPr lang="en-NZ" dirty="0" smtClean="0"/>
          </a:p>
          <a:p>
            <a:pPr marL="0" indent="0">
              <a:buNone/>
            </a:pPr>
            <a:r>
              <a:rPr lang="en-NZ" sz="3600" dirty="0" smtClean="0">
                <a:solidFill>
                  <a:schemeClr val="accent1"/>
                </a:solidFill>
                <a:latin typeface="+mj-lt"/>
                <a:ea typeface="+mj-ea"/>
                <a:cs typeface="+mj-cs"/>
              </a:rPr>
              <a:t>Nutrient Uptake</a:t>
            </a:r>
          </a:p>
          <a:p>
            <a:r>
              <a:rPr lang="en-NZ" dirty="0" smtClean="0"/>
              <a:t>Nutrients also enter the plant via the root hair cell.  </a:t>
            </a:r>
          </a:p>
          <a:p>
            <a:r>
              <a:rPr lang="en-NZ" dirty="0" smtClean="0"/>
              <a:t>Some nutrients enter the plant passively with water, however, most of the plant’s nutrient needs are supplied by an active process which uses the plant’s energy to uptake nutrients. </a:t>
            </a:r>
            <a:endParaRPr lang="en-NZ"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7482" y="2766243"/>
            <a:ext cx="3237355" cy="3749832"/>
          </a:xfrm>
          <a:prstGeom prst="rect">
            <a:avLst/>
          </a:prstGeom>
        </p:spPr>
      </p:pic>
    </p:spTree>
    <p:extLst>
      <p:ext uri="{BB962C8B-B14F-4D97-AF65-F5344CB8AC3E}">
        <p14:creationId xmlns:p14="http://schemas.microsoft.com/office/powerpoint/2010/main" val="39822189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29235"/>
          </a:xfrm>
        </p:spPr>
        <p:txBody>
          <a:bodyPr/>
          <a:lstStyle/>
          <a:p>
            <a:r>
              <a:rPr lang="en-NZ" dirty="0" smtClean="0"/>
              <a:t>Root modifications</a:t>
            </a:r>
            <a:endParaRPr lang="en-NZ" dirty="0"/>
          </a:p>
        </p:txBody>
      </p:sp>
      <p:sp>
        <p:nvSpPr>
          <p:cNvPr id="3" name="Content Placeholder 2"/>
          <p:cNvSpPr>
            <a:spLocks noGrp="1"/>
          </p:cNvSpPr>
          <p:nvPr>
            <p:ph idx="1"/>
          </p:nvPr>
        </p:nvSpPr>
        <p:spPr>
          <a:xfrm>
            <a:off x="677334" y="1640541"/>
            <a:ext cx="8596668" cy="4400821"/>
          </a:xfrm>
        </p:spPr>
        <p:txBody>
          <a:bodyPr/>
          <a:lstStyle/>
          <a:p>
            <a:r>
              <a:rPr lang="en-NZ" dirty="0" smtClean="0"/>
              <a:t>There are many specialist roots that can become enlarged for storage such as a carrot, swedes, turnips, and fodder beet.  The swollen storage roots are often used for stock feed.</a:t>
            </a:r>
          </a:p>
          <a:p>
            <a:r>
              <a:rPr lang="en-NZ" dirty="0" smtClean="0"/>
              <a:t>Plants such as rice and mangroves that grow in swamps or aquatic situations may be modified to allow them to take air from above the water to the submerged root tissue. </a:t>
            </a:r>
          </a:p>
          <a:p>
            <a:r>
              <a:rPr lang="en-NZ" dirty="0" smtClean="0"/>
              <a:t>Large air gaps will often develop in the root cells to assist in the transfer of minerals and nutrients to the plant. </a:t>
            </a:r>
          </a:p>
          <a:p>
            <a:r>
              <a:rPr lang="en-NZ" dirty="0" smtClean="0"/>
              <a:t>In other plants the roots are modified to help with support (prop roots) such as maize; or climbing such as ivy. </a:t>
            </a: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5668" y="4612612"/>
            <a:ext cx="2857500" cy="206692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32037" y="3183862"/>
            <a:ext cx="1866900" cy="2857500"/>
          </a:xfrm>
          <a:prstGeom prst="rect">
            <a:avLst/>
          </a:prstGeom>
        </p:spPr>
      </p:pic>
    </p:spTree>
    <p:extLst>
      <p:ext uri="{BB962C8B-B14F-4D97-AF65-F5344CB8AC3E}">
        <p14:creationId xmlns:p14="http://schemas.microsoft.com/office/powerpoint/2010/main" val="10408248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4424"/>
          </a:xfrm>
        </p:spPr>
        <p:txBody>
          <a:bodyPr/>
          <a:lstStyle/>
          <a:p>
            <a:r>
              <a:rPr lang="en-NZ" dirty="0" smtClean="0"/>
              <a:t>Nitrogen fixation</a:t>
            </a:r>
            <a:endParaRPr lang="en-NZ" dirty="0"/>
          </a:p>
        </p:txBody>
      </p:sp>
      <p:sp>
        <p:nvSpPr>
          <p:cNvPr id="3" name="Content Placeholder 2"/>
          <p:cNvSpPr>
            <a:spLocks noGrp="1"/>
          </p:cNvSpPr>
          <p:nvPr>
            <p:ph idx="1"/>
          </p:nvPr>
        </p:nvSpPr>
        <p:spPr>
          <a:xfrm>
            <a:off x="677334" y="1438835"/>
            <a:ext cx="8596668" cy="4602528"/>
          </a:xfrm>
        </p:spPr>
        <p:txBody>
          <a:bodyPr/>
          <a:lstStyle/>
          <a:p>
            <a:r>
              <a:rPr lang="en-NZ" dirty="0" smtClean="0"/>
              <a:t>Legumes are plants like clover, lucerne, beans and peas, that normally grow in a symbiotic association with nitrogen fixing bacteria of the genus Rhizobium.  </a:t>
            </a:r>
          </a:p>
          <a:p>
            <a:r>
              <a:rPr lang="en-NZ" dirty="0"/>
              <a:t>These bacteria have the ability to fix nitrogen from the air and make it available for plants to use.</a:t>
            </a:r>
          </a:p>
          <a:p>
            <a:r>
              <a:rPr lang="en-NZ" dirty="0" smtClean="0"/>
              <a:t>The bacteria colonise and form nodules or swellings on the plant roots. </a:t>
            </a:r>
          </a:p>
          <a:p>
            <a:r>
              <a:rPr lang="en-NZ" dirty="0" smtClean="0"/>
              <a:t>The root nodule forms after the bacteria have infected the root hair cell and moved down into the cortex of the root.</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5773" y="4329953"/>
            <a:ext cx="5770892" cy="2061033"/>
          </a:xfrm>
          <a:prstGeom prst="rect">
            <a:avLst/>
          </a:prstGeom>
        </p:spPr>
      </p:pic>
    </p:spTree>
    <p:extLst>
      <p:ext uri="{BB962C8B-B14F-4D97-AF65-F5344CB8AC3E}">
        <p14:creationId xmlns:p14="http://schemas.microsoft.com/office/powerpoint/2010/main" val="6803373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0235" y="134471"/>
            <a:ext cx="9085516" cy="6508376"/>
          </a:xfrm>
        </p:spPr>
      </p:pic>
    </p:spTree>
    <p:extLst>
      <p:ext uri="{BB962C8B-B14F-4D97-AF65-F5344CB8AC3E}">
        <p14:creationId xmlns:p14="http://schemas.microsoft.com/office/powerpoint/2010/main" val="21246569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35106"/>
          </a:xfrm>
        </p:spPr>
        <p:txBody>
          <a:bodyPr/>
          <a:lstStyle/>
          <a:p>
            <a:r>
              <a:rPr lang="en-NZ" dirty="0" smtClean="0"/>
              <a:t>Stems</a:t>
            </a:r>
            <a:endParaRPr lang="en-NZ" dirty="0"/>
          </a:p>
        </p:txBody>
      </p:sp>
      <p:sp>
        <p:nvSpPr>
          <p:cNvPr id="3" name="Content Placeholder 2"/>
          <p:cNvSpPr>
            <a:spLocks noGrp="1"/>
          </p:cNvSpPr>
          <p:nvPr>
            <p:ph idx="1"/>
          </p:nvPr>
        </p:nvSpPr>
        <p:spPr>
          <a:xfrm>
            <a:off x="677334" y="2722423"/>
            <a:ext cx="8596668" cy="3866635"/>
          </a:xfrm>
        </p:spPr>
        <p:txBody>
          <a:bodyPr/>
          <a:lstStyle/>
          <a:p>
            <a:pPr marL="0" indent="0">
              <a:buNone/>
            </a:pPr>
            <a:r>
              <a:rPr lang="en-US" sz="3600" dirty="0" smtClean="0">
                <a:solidFill>
                  <a:schemeClr val="accent1"/>
                </a:solidFill>
                <a:latin typeface="+mj-lt"/>
                <a:ea typeface="+mj-ea"/>
                <a:cs typeface="+mj-cs"/>
              </a:rPr>
              <a:t>Transportation </a:t>
            </a:r>
            <a:r>
              <a:rPr lang="en-US" sz="3600" dirty="0">
                <a:solidFill>
                  <a:schemeClr val="accent1"/>
                </a:solidFill>
                <a:latin typeface="+mj-lt"/>
                <a:ea typeface="+mj-ea"/>
                <a:cs typeface="+mj-cs"/>
              </a:rPr>
              <a:t>of Nutrients. </a:t>
            </a:r>
          </a:p>
          <a:p>
            <a:r>
              <a:rPr lang="en-US" dirty="0" smtClean="0"/>
              <a:t>This occurs in special </a:t>
            </a:r>
            <a:r>
              <a:rPr lang="en-US" dirty="0"/>
              <a:t>tissue tubes </a:t>
            </a:r>
            <a:r>
              <a:rPr lang="en-US" dirty="0" smtClean="0"/>
              <a:t>called vascular bundles to </a:t>
            </a:r>
            <a:r>
              <a:rPr lang="en-US" dirty="0"/>
              <a:t>carry water (xylem) and food (phloem) in.  </a:t>
            </a:r>
            <a:endParaRPr lang="en-US" dirty="0" smtClean="0"/>
          </a:p>
          <a:p>
            <a:r>
              <a:rPr lang="en-US" dirty="0" smtClean="0"/>
              <a:t>Vascular bundles </a:t>
            </a:r>
            <a:r>
              <a:rPr lang="en-US" smtClean="0"/>
              <a:t>are the </a:t>
            </a:r>
            <a:r>
              <a:rPr lang="en-US" dirty="0" smtClean="0"/>
              <a:t>major structural units in plant stems and are also the veins in leaves. </a:t>
            </a:r>
          </a:p>
          <a:p>
            <a:r>
              <a:rPr lang="en-US" dirty="0" smtClean="0"/>
              <a:t>Xylem is woody tissue that conducts water and inorganic salts through the plant and provides the plant with mechanical support. </a:t>
            </a:r>
          </a:p>
          <a:p>
            <a:r>
              <a:rPr lang="en-US" dirty="0" smtClean="0"/>
              <a:t>Phloem is living tissue that conducts sugar and other synthesized food materials from the regions of manufacture in the plant to those of consumption and storage. </a:t>
            </a:r>
            <a:endParaRPr lang="en-NZ" dirty="0"/>
          </a:p>
          <a:p>
            <a:endParaRPr lang="en-NZ"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3223" y="222008"/>
            <a:ext cx="5597946" cy="2500416"/>
          </a:xfrm>
          <a:prstGeom prst="rect">
            <a:avLst/>
          </a:prstGeom>
        </p:spPr>
      </p:pic>
      <p:sp>
        <p:nvSpPr>
          <p:cNvPr id="5" name="Title 1"/>
          <p:cNvSpPr txBox="1">
            <a:spLocks/>
          </p:cNvSpPr>
          <p:nvPr/>
        </p:nvSpPr>
        <p:spPr>
          <a:xfrm>
            <a:off x="677334" y="1472216"/>
            <a:ext cx="5521760" cy="1250206"/>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800" dirty="0" smtClean="0">
                <a:solidFill>
                  <a:schemeClr val="tx1">
                    <a:lumMod val="75000"/>
                    <a:lumOff val="25000"/>
                  </a:schemeClr>
                </a:solidFill>
                <a:latin typeface="+mn-lt"/>
                <a:ea typeface="+mn-ea"/>
                <a:cs typeface="+mn-cs"/>
              </a:rPr>
              <a:t>The </a:t>
            </a:r>
            <a:r>
              <a:rPr lang="en-US" sz="1800" dirty="0">
                <a:solidFill>
                  <a:schemeClr val="tx1">
                    <a:lumMod val="75000"/>
                    <a:lumOff val="25000"/>
                  </a:schemeClr>
                </a:solidFill>
                <a:latin typeface="+mn-lt"/>
                <a:ea typeface="+mn-ea"/>
                <a:cs typeface="+mn-cs"/>
              </a:rPr>
              <a:t>main functions of the stem are to provide support for the leaves and flowers, transport nutrients, and store food for the plant.  </a:t>
            </a:r>
          </a:p>
        </p:txBody>
      </p:sp>
    </p:spTree>
    <p:extLst>
      <p:ext uri="{BB962C8B-B14F-4D97-AF65-F5344CB8AC3E}">
        <p14:creationId xmlns:p14="http://schemas.microsoft.com/office/powerpoint/2010/main" val="1125966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7871"/>
          </a:xfrm>
        </p:spPr>
        <p:txBody>
          <a:bodyPr/>
          <a:lstStyle/>
          <a:p>
            <a:r>
              <a:rPr lang="en-NZ" dirty="0" smtClean="0"/>
              <a:t>Nodes </a:t>
            </a:r>
            <a:endParaRPr lang="en-NZ" dirty="0"/>
          </a:p>
        </p:txBody>
      </p:sp>
      <p:sp>
        <p:nvSpPr>
          <p:cNvPr id="3" name="Content Placeholder 2"/>
          <p:cNvSpPr>
            <a:spLocks noGrp="1"/>
          </p:cNvSpPr>
          <p:nvPr>
            <p:ph idx="1"/>
          </p:nvPr>
        </p:nvSpPr>
        <p:spPr>
          <a:xfrm>
            <a:off x="677334" y="1613647"/>
            <a:ext cx="5293159" cy="4427716"/>
          </a:xfrm>
        </p:spPr>
        <p:txBody>
          <a:bodyPr>
            <a:noAutofit/>
          </a:bodyPr>
          <a:lstStyle/>
          <a:p>
            <a:r>
              <a:rPr lang="en-NZ" sz="2400" dirty="0" smtClean="0"/>
              <a:t>Nodes are knobs on the stem that provide strength to the stems and enable crops such as wheat, oats and tall growing grass seed crops, which have been flattened by wind and rain, to straighten up to some extent. </a:t>
            </a:r>
          </a:p>
          <a:p>
            <a:r>
              <a:rPr lang="en-NZ" sz="2400" dirty="0" smtClean="0"/>
              <a:t>This straightening results from the unequal growth of the tissues of the node, which enables them to lengthen on their undersides. </a:t>
            </a:r>
            <a:endParaRPr lang="en-NZ" sz="2400"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970493" y="609600"/>
            <a:ext cx="5660989" cy="5791494"/>
          </a:xfrm>
          <a:prstGeom prst="rect">
            <a:avLst/>
          </a:prstGeom>
        </p:spPr>
      </p:pic>
    </p:spTree>
    <p:extLst>
      <p:ext uri="{BB962C8B-B14F-4D97-AF65-F5344CB8AC3E}">
        <p14:creationId xmlns:p14="http://schemas.microsoft.com/office/powerpoint/2010/main" val="32867506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88894"/>
          </a:xfrm>
        </p:spPr>
        <p:txBody>
          <a:bodyPr/>
          <a:lstStyle/>
          <a:p>
            <a:r>
              <a:rPr lang="en-NZ" dirty="0" smtClean="0"/>
              <a:t>Stem </a:t>
            </a:r>
            <a:r>
              <a:rPr lang="en-NZ" dirty="0"/>
              <a:t>modifications</a:t>
            </a:r>
          </a:p>
        </p:txBody>
      </p:sp>
      <p:sp>
        <p:nvSpPr>
          <p:cNvPr id="5" name="Content Placeholder 4"/>
          <p:cNvSpPr>
            <a:spLocks noGrp="1"/>
          </p:cNvSpPr>
          <p:nvPr>
            <p:ph idx="1"/>
          </p:nvPr>
        </p:nvSpPr>
        <p:spPr>
          <a:xfrm>
            <a:off x="677334" y="1398494"/>
            <a:ext cx="5712827" cy="5109881"/>
          </a:xfrm>
        </p:spPr>
        <p:txBody>
          <a:bodyPr>
            <a:normAutofit fontScale="92500" lnSpcReduction="10000"/>
          </a:bodyPr>
          <a:lstStyle/>
          <a:p>
            <a:pPr marL="0" indent="0">
              <a:buNone/>
            </a:pPr>
            <a:r>
              <a:rPr lang="en-NZ" sz="2800" dirty="0">
                <a:solidFill>
                  <a:schemeClr val="accent1"/>
                </a:solidFill>
              </a:rPr>
              <a:t>Runners</a:t>
            </a:r>
          </a:p>
          <a:p>
            <a:r>
              <a:rPr lang="en-NZ" dirty="0" smtClean="0"/>
              <a:t>These are plants that have </a:t>
            </a:r>
            <a:r>
              <a:rPr lang="en-NZ" dirty="0"/>
              <a:t>prostrate </a:t>
            </a:r>
            <a:r>
              <a:rPr lang="en-NZ" dirty="0" smtClean="0"/>
              <a:t>stems. This means that the stem lies on the surface of the soil. </a:t>
            </a:r>
          </a:p>
          <a:p>
            <a:r>
              <a:rPr lang="en-NZ" dirty="0" smtClean="0"/>
              <a:t>E.g. Subterranean clover</a:t>
            </a:r>
          </a:p>
          <a:p>
            <a:endParaRPr lang="en-NZ" dirty="0"/>
          </a:p>
          <a:p>
            <a:pPr marL="0" indent="0">
              <a:buNone/>
            </a:pPr>
            <a:r>
              <a:rPr lang="en-NZ" sz="2800" dirty="0" smtClean="0">
                <a:solidFill>
                  <a:schemeClr val="accent1"/>
                </a:solidFill>
              </a:rPr>
              <a:t>Stolons</a:t>
            </a:r>
            <a:endParaRPr lang="en-NZ" sz="2800" dirty="0">
              <a:solidFill>
                <a:schemeClr val="accent1"/>
              </a:solidFill>
            </a:endParaRPr>
          </a:p>
          <a:p>
            <a:r>
              <a:rPr lang="en-NZ" dirty="0" smtClean="0"/>
              <a:t>These are stems that run over the surface of the soil and form roots and stems at their nodes or joints.  </a:t>
            </a:r>
          </a:p>
          <a:p>
            <a:r>
              <a:rPr lang="en-NZ" dirty="0" smtClean="0"/>
              <a:t>E.g. Clover, creeping buttercup and strawberries</a:t>
            </a:r>
          </a:p>
          <a:p>
            <a:endParaRPr lang="en-NZ" dirty="0"/>
          </a:p>
          <a:p>
            <a:pPr marL="0" indent="0">
              <a:buNone/>
            </a:pPr>
            <a:r>
              <a:rPr lang="en-NZ" sz="2800" dirty="0" smtClean="0">
                <a:solidFill>
                  <a:schemeClr val="accent1"/>
                </a:solidFill>
              </a:rPr>
              <a:t>Rhizomes</a:t>
            </a:r>
            <a:r>
              <a:rPr lang="en-NZ" sz="2800" dirty="0">
                <a:solidFill>
                  <a:schemeClr val="accent1"/>
                </a:solidFill>
              </a:rPr>
              <a:t>  </a:t>
            </a:r>
          </a:p>
          <a:p>
            <a:r>
              <a:rPr lang="en-NZ" dirty="0" smtClean="0"/>
              <a:t>Are underground</a:t>
            </a:r>
            <a:r>
              <a:rPr lang="en-NZ" dirty="0"/>
              <a:t>, usually horizontal stem that produces roots and shoots </a:t>
            </a:r>
            <a:r>
              <a:rPr lang="en-NZ" dirty="0" smtClean="0"/>
              <a:t>from their nodes</a:t>
            </a:r>
            <a:r>
              <a:rPr lang="en-NZ" dirty="0"/>
              <a:t>. </a:t>
            </a:r>
            <a:endParaRPr lang="en-NZ" dirty="0" smtClean="0"/>
          </a:p>
          <a:p>
            <a:r>
              <a:rPr lang="en-NZ" dirty="0" smtClean="0"/>
              <a:t>E.g. couch, and yarrow.</a:t>
            </a:r>
            <a:endParaRPr lang="en-NZ" dirty="0"/>
          </a:p>
          <a:p>
            <a:endParaRPr lang="en-NZ"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5216" y="2867281"/>
            <a:ext cx="3066784" cy="217230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1867" y="4404810"/>
            <a:ext cx="3024481" cy="245319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3837" y="167472"/>
            <a:ext cx="4261784" cy="2462044"/>
          </a:xfrm>
          <a:prstGeom prst="rect">
            <a:avLst/>
          </a:prstGeom>
        </p:spPr>
      </p:pic>
    </p:spTree>
    <p:extLst>
      <p:ext uri="{BB962C8B-B14F-4D97-AF65-F5344CB8AC3E}">
        <p14:creationId xmlns:p14="http://schemas.microsoft.com/office/powerpoint/2010/main" val="28544851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1149" y="231121"/>
            <a:ext cx="3322251" cy="2202797"/>
          </a:xfrm>
          <a:prstGeom prst="rect">
            <a:avLst/>
          </a:prstGeom>
        </p:spPr>
      </p:pic>
      <p:sp>
        <p:nvSpPr>
          <p:cNvPr id="3" name="Content Placeholder 2"/>
          <p:cNvSpPr>
            <a:spLocks noGrp="1"/>
          </p:cNvSpPr>
          <p:nvPr>
            <p:ph idx="1"/>
          </p:nvPr>
        </p:nvSpPr>
        <p:spPr>
          <a:xfrm>
            <a:off x="677334" y="524435"/>
            <a:ext cx="8596668" cy="5516927"/>
          </a:xfrm>
        </p:spPr>
        <p:txBody>
          <a:bodyPr>
            <a:normAutofit fontScale="92500" lnSpcReduction="10000"/>
          </a:bodyPr>
          <a:lstStyle/>
          <a:p>
            <a:pPr marL="0" indent="0">
              <a:buNone/>
            </a:pPr>
            <a:r>
              <a:rPr lang="en-NZ" sz="2600" dirty="0">
                <a:solidFill>
                  <a:schemeClr val="accent1"/>
                </a:solidFill>
              </a:rPr>
              <a:t>Tubers</a:t>
            </a:r>
          </a:p>
          <a:p>
            <a:r>
              <a:rPr lang="en-NZ" dirty="0" smtClean="0"/>
              <a:t>This is an underground stem swollen with stored food reserves. The leaves on a tuber are reduced to scars, the axillary buds are found in the eyes of the potato.</a:t>
            </a:r>
          </a:p>
          <a:p>
            <a:r>
              <a:rPr lang="en-NZ" dirty="0" smtClean="0"/>
              <a:t>E.g. potato</a:t>
            </a:r>
          </a:p>
          <a:p>
            <a:endParaRPr lang="en-NZ" dirty="0" smtClean="0"/>
          </a:p>
          <a:p>
            <a:pPr marL="0" indent="0">
              <a:buNone/>
            </a:pPr>
            <a:r>
              <a:rPr lang="en-NZ" sz="2600" dirty="0">
                <a:solidFill>
                  <a:schemeClr val="accent1"/>
                </a:solidFill>
              </a:rPr>
              <a:t>Corms</a:t>
            </a:r>
          </a:p>
          <a:p>
            <a:r>
              <a:rPr lang="en-NZ" dirty="0" smtClean="0"/>
              <a:t>This is another underground stem food storage organ.  The stem is enclosed in scale like leaves. IF these are carefully removed, nodes and axillary buds can be seen. </a:t>
            </a:r>
          </a:p>
          <a:p>
            <a:r>
              <a:rPr lang="en-NZ" dirty="0" smtClean="0"/>
              <a:t>E.g. oxalis, gladiolus. </a:t>
            </a:r>
          </a:p>
          <a:p>
            <a:endParaRPr lang="en-NZ" dirty="0"/>
          </a:p>
          <a:p>
            <a:pPr marL="0" indent="0">
              <a:buNone/>
            </a:pPr>
            <a:r>
              <a:rPr lang="en-NZ" sz="2600" dirty="0">
                <a:solidFill>
                  <a:schemeClr val="accent1"/>
                </a:solidFill>
              </a:rPr>
              <a:t>Photosynthetic</a:t>
            </a:r>
          </a:p>
          <a:p>
            <a:r>
              <a:rPr lang="en-NZ" dirty="0" smtClean="0"/>
              <a:t>Some plants have almost no leaves, so the stems (called cladodes) are green and can carry out photosynthesis.</a:t>
            </a:r>
          </a:p>
          <a:p>
            <a:r>
              <a:rPr lang="en-NZ" dirty="0" smtClean="0"/>
              <a:t>E.g. broom, gorse, cacti.</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8350" y="2653553"/>
            <a:ext cx="2305050" cy="1981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688" y="4951879"/>
            <a:ext cx="2667000" cy="1714500"/>
          </a:xfrm>
          <a:prstGeom prst="rect">
            <a:avLst/>
          </a:prstGeom>
        </p:spPr>
      </p:pic>
    </p:spTree>
    <p:extLst>
      <p:ext uri="{BB962C8B-B14F-4D97-AF65-F5344CB8AC3E}">
        <p14:creationId xmlns:p14="http://schemas.microsoft.com/office/powerpoint/2010/main" val="40199033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45459"/>
            <a:ext cx="8596668" cy="5395903"/>
          </a:xfrm>
        </p:spPr>
        <p:txBody>
          <a:bodyPr>
            <a:normAutofit fontScale="92500" lnSpcReduction="20000"/>
          </a:bodyPr>
          <a:lstStyle/>
          <a:p>
            <a:pPr marL="0" indent="0">
              <a:buNone/>
            </a:pPr>
            <a:r>
              <a:rPr lang="en-NZ" sz="2400" dirty="0">
                <a:solidFill>
                  <a:schemeClr val="accent1"/>
                </a:solidFill>
              </a:rPr>
              <a:t>Water storage</a:t>
            </a:r>
          </a:p>
          <a:p>
            <a:r>
              <a:rPr lang="en-NZ" dirty="0" smtClean="0"/>
              <a:t>Some plants store water in their stems.</a:t>
            </a:r>
          </a:p>
          <a:p>
            <a:r>
              <a:rPr lang="en-NZ" dirty="0" smtClean="0"/>
              <a:t>E.g. cacti</a:t>
            </a:r>
          </a:p>
          <a:p>
            <a:endParaRPr lang="en-NZ" dirty="0" smtClean="0"/>
          </a:p>
          <a:p>
            <a:r>
              <a:rPr lang="en-NZ" sz="2400" dirty="0">
                <a:solidFill>
                  <a:schemeClr val="accent1"/>
                </a:solidFill>
              </a:rPr>
              <a:t>Climbing stems</a:t>
            </a:r>
          </a:p>
          <a:p>
            <a:r>
              <a:rPr lang="en-NZ" dirty="0" smtClean="0"/>
              <a:t>These are stems that twist around any available support.</a:t>
            </a:r>
          </a:p>
          <a:p>
            <a:r>
              <a:rPr lang="en-NZ" dirty="0" smtClean="0"/>
              <a:t>E.g. runner beans. </a:t>
            </a:r>
          </a:p>
          <a:p>
            <a:endParaRPr lang="en-NZ" dirty="0" smtClean="0"/>
          </a:p>
          <a:p>
            <a:r>
              <a:rPr lang="en-NZ" sz="2400" dirty="0">
                <a:solidFill>
                  <a:schemeClr val="accent1"/>
                </a:solidFill>
              </a:rPr>
              <a:t>Tendrils</a:t>
            </a:r>
          </a:p>
          <a:p>
            <a:r>
              <a:rPr lang="en-NZ" dirty="0" smtClean="0"/>
              <a:t>Some plants have branches that twine tightly around any available support.</a:t>
            </a:r>
          </a:p>
          <a:p>
            <a:r>
              <a:rPr lang="en-NZ" dirty="0" smtClean="0"/>
              <a:t>E.g. passion vines, grapes.</a:t>
            </a:r>
          </a:p>
          <a:p>
            <a:pPr marL="0" indent="0">
              <a:buNone/>
            </a:pPr>
            <a:endParaRPr lang="en-NZ" sz="2400" dirty="0" smtClean="0">
              <a:solidFill>
                <a:schemeClr val="accent1"/>
              </a:solidFill>
            </a:endParaRPr>
          </a:p>
          <a:p>
            <a:pPr marL="0" indent="0">
              <a:buNone/>
            </a:pPr>
            <a:r>
              <a:rPr lang="en-NZ" sz="2400" dirty="0" smtClean="0">
                <a:solidFill>
                  <a:schemeClr val="accent1"/>
                </a:solidFill>
              </a:rPr>
              <a:t>Spines</a:t>
            </a:r>
            <a:endParaRPr lang="en-NZ" sz="2400" dirty="0">
              <a:solidFill>
                <a:schemeClr val="accent1"/>
              </a:solidFill>
            </a:endParaRPr>
          </a:p>
          <a:p>
            <a:r>
              <a:rPr lang="en-NZ" dirty="0"/>
              <a:t>Some plants bear stem spines.</a:t>
            </a:r>
          </a:p>
          <a:p>
            <a:r>
              <a:rPr lang="en-NZ" dirty="0"/>
              <a:t>E.g. gorse</a:t>
            </a:r>
          </a:p>
          <a:p>
            <a:endParaRPr lang="en-NZ" dirty="0" smtClean="0"/>
          </a:p>
          <a:p>
            <a:endParaRPr lang="en-NZ"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1935" y="292147"/>
            <a:ext cx="2259100" cy="16921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837" y="1773842"/>
            <a:ext cx="2386329" cy="1958537"/>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355" y="3993050"/>
            <a:ext cx="2420459" cy="1735423"/>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66895" y="4747984"/>
            <a:ext cx="2968812" cy="1960978"/>
          </a:xfrm>
          <a:prstGeom prst="rect">
            <a:avLst/>
          </a:prstGeom>
        </p:spPr>
      </p:pic>
    </p:spTree>
    <p:extLst>
      <p:ext uri="{BB962C8B-B14F-4D97-AF65-F5344CB8AC3E}">
        <p14:creationId xmlns:p14="http://schemas.microsoft.com/office/powerpoint/2010/main" val="128441379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5919" y="3862693"/>
            <a:ext cx="4876081" cy="2995307"/>
          </a:xfrm>
          <a:prstGeom prst="rect">
            <a:avLst/>
          </a:prstGeom>
        </p:spPr>
      </p:pic>
      <p:sp>
        <p:nvSpPr>
          <p:cNvPr id="6" name="Title 5"/>
          <p:cNvSpPr>
            <a:spLocks noGrp="1"/>
          </p:cNvSpPr>
          <p:nvPr>
            <p:ph type="title"/>
          </p:nvPr>
        </p:nvSpPr>
        <p:spPr>
          <a:xfrm>
            <a:off x="677334" y="276045"/>
            <a:ext cx="8596668" cy="690113"/>
          </a:xfrm>
        </p:spPr>
        <p:txBody>
          <a:bodyPr>
            <a:normAutofit/>
          </a:bodyPr>
          <a:lstStyle/>
          <a:p>
            <a:r>
              <a:rPr lang="en-NZ" dirty="0" smtClean="0"/>
              <a:t>Leaves </a:t>
            </a:r>
            <a:endParaRPr lang="en-NZ" dirty="0"/>
          </a:p>
        </p:txBody>
      </p:sp>
      <p:sp>
        <p:nvSpPr>
          <p:cNvPr id="3" name="Content Placeholder 2"/>
          <p:cNvSpPr>
            <a:spLocks noGrp="1"/>
          </p:cNvSpPr>
          <p:nvPr>
            <p:ph idx="1"/>
          </p:nvPr>
        </p:nvSpPr>
        <p:spPr>
          <a:xfrm>
            <a:off x="677334" y="1138688"/>
            <a:ext cx="8897987" cy="4862334"/>
          </a:xfrm>
        </p:spPr>
        <p:txBody>
          <a:bodyPr/>
          <a:lstStyle/>
          <a:p>
            <a:r>
              <a:rPr lang="en-NZ" dirty="0" smtClean="0"/>
              <a:t>Leaves are usually flattened blades that consist of tissue called mesophyll, which is made up of loosely arranged cells with spaces between then.  The spaces are filled with air, from which cells adsorb carbon dioxide and into which they expel oxygen.</a:t>
            </a:r>
          </a:p>
          <a:p>
            <a:r>
              <a:rPr lang="en-NZ" dirty="0" smtClean="0"/>
              <a:t>The leaf blade is connected to the stem through a narrow stalk called a petiole, which consists of vascular tissue. </a:t>
            </a:r>
          </a:p>
          <a:p>
            <a:r>
              <a:rPr lang="en-NZ" dirty="0" smtClean="0"/>
              <a:t>Stipules are often present at the base of the petiole, which protect the developing buds and leaves.  </a:t>
            </a:r>
          </a:p>
          <a:p>
            <a:r>
              <a:rPr lang="en-NZ" dirty="0"/>
              <a:t>Leaves are the most important parts of pasture plants for grazing animals, as they provide the bulk of the feed consumed.  </a:t>
            </a:r>
          </a:p>
          <a:p>
            <a:r>
              <a:rPr lang="en-NZ" dirty="0"/>
              <a:t>They are the most palatable and nutritious parts of the plant. </a:t>
            </a:r>
          </a:p>
          <a:p>
            <a:r>
              <a:rPr lang="en-NZ" dirty="0"/>
              <a:t>Leaves are the major plant organs for photosynthesis.</a:t>
            </a:r>
            <a:endParaRPr lang="en-NZ" dirty="0" smtClean="0"/>
          </a:p>
          <a:p>
            <a:endParaRPr lang="en-NZ" dirty="0" smtClean="0"/>
          </a:p>
          <a:p>
            <a:endParaRPr lang="en-NZ" dirty="0"/>
          </a:p>
        </p:txBody>
      </p:sp>
    </p:spTree>
    <p:extLst>
      <p:ext uri="{BB962C8B-B14F-4D97-AF65-F5344CB8AC3E}">
        <p14:creationId xmlns:p14="http://schemas.microsoft.com/office/powerpoint/2010/main" val="21857296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FF2660F-54DD-4707-96CD-613E775C9E56}" type="datetime1">
              <a:rPr lang="en-GB" altLang="en-US" sz="1400">
                <a:solidFill>
                  <a:schemeClr val="bg2"/>
                </a:solidFill>
                <a:latin typeface="Comic Sans MS" panose="030F0702030302020204" pitchFamily="66" charset="0"/>
                <a:cs typeface="Arial" panose="020B0604020202020204" pitchFamily="34" charset="0"/>
              </a:rPr>
              <a:pPr>
                <a:spcBef>
                  <a:spcPct val="0"/>
                </a:spcBef>
                <a:buFontTx/>
                <a:buNone/>
              </a:pPr>
              <a:t>15/02/2016</a:t>
            </a:fld>
            <a:endParaRPr lang="en-US" altLang="en-US" sz="1400">
              <a:solidFill>
                <a:schemeClr val="bg2"/>
              </a:solidFill>
              <a:latin typeface="Comic Sans MS" panose="030F0702030302020204" pitchFamily="66" charset="0"/>
              <a:cs typeface="Arial" panose="020B0604020202020204" pitchFamily="34" charset="0"/>
            </a:endParaRPr>
          </a:p>
        </p:txBody>
      </p:sp>
      <p:sp>
        <p:nvSpPr>
          <p:cNvPr id="23555" name="Rectangle 2"/>
          <p:cNvSpPr>
            <a:spLocks noGrp="1" noChangeArrowheads="1"/>
          </p:cNvSpPr>
          <p:nvPr>
            <p:ph type="title"/>
          </p:nvPr>
        </p:nvSpPr>
        <p:spPr>
          <a:xfrm>
            <a:off x="711200" y="0"/>
            <a:ext cx="8229600" cy="1143000"/>
          </a:xfrm>
        </p:spPr>
        <p:txBody>
          <a:bodyPr>
            <a:normAutofit/>
          </a:bodyPr>
          <a:lstStyle/>
          <a:p>
            <a:pPr eaLnBrk="1" hangingPunct="1"/>
            <a:r>
              <a:rPr lang="en-GB" altLang="en-US" dirty="0"/>
              <a:t>Classification of Plants</a:t>
            </a:r>
            <a:endParaRPr lang="en-US" altLang="en-US" dirty="0"/>
          </a:p>
        </p:txBody>
      </p:sp>
      <p:sp>
        <p:nvSpPr>
          <p:cNvPr id="11267" name="Text Box 3"/>
          <p:cNvSpPr txBox="1">
            <a:spLocks noChangeArrowheads="1"/>
          </p:cNvSpPr>
          <p:nvPr/>
        </p:nvSpPr>
        <p:spPr bwMode="auto">
          <a:xfrm>
            <a:off x="254000" y="990601"/>
            <a:ext cx="914400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GB" altLang="en-US" sz="2100" dirty="0">
                <a:solidFill>
                  <a:schemeClr val="tx1">
                    <a:lumMod val="75000"/>
                    <a:lumOff val="25000"/>
                  </a:schemeClr>
                </a:solidFill>
                <a:latin typeface="+mn-lt"/>
              </a:rPr>
              <a:t>We all know that there are many different types of plants, so how do we classify them?</a:t>
            </a:r>
            <a:endParaRPr lang="en-US" altLang="en-US" sz="2100" dirty="0">
              <a:solidFill>
                <a:schemeClr val="tx1">
                  <a:lumMod val="75000"/>
                  <a:lumOff val="25000"/>
                </a:schemeClr>
              </a:solidFill>
              <a:latin typeface="+mn-lt"/>
            </a:endParaRPr>
          </a:p>
        </p:txBody>
      </p:sp>
      <p:pic>
        <p:nvPicPr>
          <p:cNvPr id="11268" name="Picture 4" descr="scan"/>
          <p:cNvPicPr>
            <a:picLocks noChangeAspect="1" noChangeArrowheads="1"/>
          </p:cNvPicPr>
          <p:nvPr/>
        </p:nvPicPr>
        <p:blipFill>
          <a:blip r:embed="rId2">
            <a:extLst>
              <a:ext uri="{28A0092B-C50C-407E-A947-70E740481C1C}">
                <a14:useLocalDpi xmlns:a14="http://schemas.microsoft.com/office/drawing/2010/main" val="0"/>
              </a:ext>
            </a:extLst>
          </a:blip>
          <a:srcRect l="2257" t="853"/>
          <a:stretch>
            <a:fillRect/>
          </a:stretch>
        </p:blipFill>
        <p:spPr bwMode="auto">
          <a:xfrm>
            <a:off x="254000" y="1765300"/>
            <a:ext cx="91440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18395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wipe(left)">
                                      <p:cBhvr>
                                        <p:cTn id="7" dur="500"/>
                                        <p:tgtEl>
                                          <p:spTgt spid="112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11268"/>
                                        </p:tgtEl>
                                        <p:attrNameLst>
                                          <p:attrName>style.visibility</p:attrName>
                                        </p:attrNameLst>
                                      </p:cBhvr>
                                      <p:to>
                                        <p:strVal val="visible"/>
                                      </p:to>
                                    </p:set>
                                    <p:animEffect transition="in" filter="wipe(up)">
                                      <p:cBhvr>
                                        <p:cTn id="12"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4" y="609600"/>
            <a:ext cx="8596668" cy="753374"/>
          </a:xfrm>
        </p:spPr>
        <p:txBody>
          <a:bodyPr/>
          <a:lstStyle/>
          <a:p>
            <a:r>
              <a:rPr lang="en-NZ" dirty="0" smtClean="0"/>
              <a:t>Leaf shape</a:t>
            </a:r>
            <a:endParaRPr lang="en-NZ"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362974"/>
            <a:ext cx="10972678" cy="5187084"/>
          </a:xfrm>
        </p:spPr>
      </p:pic>
    </p:spTree>
    <p:extLst>
      <p:ext uri="{BB962C8B-B14F-4D97-AF65-F5344CB8AC3E}">
        <p14:creationId xmlns:p14="http://schemas.microsoft.com/office/powerpoint/2010/main" val="41073253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868"/>
          </a:xfrm>
        </p:spPr>
        <p:txBody>
          <a:bodyPr/>
          <a:lstStyle/>
          <a:p>
            <a:r>
              <a:rPr lang="en-NZ" dirty="0" smtClean="0"/>
              <a:t>Leaf </a:t>
            </a:r>
            <a:r>
              <a:rPr lang="en-NZ" dirty="0"/>
              <a:t>modifications</a:t>
            </a:r>
          </a:p>
        </p:txBody>
      </p:sp>
      <p:sp>
        <p:nvSpPr>
          <p:cNvPr id="3" name="Content Placeholder 2"/>
          <p:cNvSpPr>
            <a:spLocks noGrp="1"/>
          </p:cNvSpPr>
          <p:nvPr>
            <p:ph idx="1"/>
          </p:nvPr>
        </p:nvSpPr>
        <p:spPr>
          <a:xfrm>
            <a:off x="677334" y="1552755"/>
            <a:ext cx="8596668" cy="4488607"/>
          </a:xfrm>
        </p:spPr>
        <p:txBody>
          <a:bodyPr>
            <a:normAutofit lnSpcReduction="10000"/>
          </a:bodyPr>
          <a:lstStyle/>
          <a:p>
            <a:pPr marL="0" indent="0">
              <a:buNone/>
            </a:pPr>
            <a:r>
              <a:rPr lang="en-NZ" sz="2200" dirty="0">
                <a:solidFill>
                  <a:schemeClr val="accent1"/>
                </a:solidFill>
              </a:rPr>
              <a:t>Food storage</a:t>
            </a:r>
          </a:p>
          <a:p>
            <a:r>
              <a:rPr lang="en-NZ" dirty="0" smtClean="0"/>
              <a:t>Some leaves act as food storage.</a:t>
            </a:r>
          </a:p>
          <a:p>
            <a:r>
              <a:rPr lang="en-NZ" dirty="0" smtClean="0"/>
              <a:t>E.g. onion, daffodils, lilies.</a:t>
            </a:r>
          </a:p>
          <a:p>
            <a:pPr marL="0" indent="0">
              <a:buNone/>
            </a:pPr>
            <a:endParaRPr lang="en-NZ" dirty="0" smtClean="0"/>
          </a:p>
          <a:p>
            <a:pPr marL="0" indent="0">
              <a:buNone/>
            </a:pPr>
            <a:r>
              <a:rPr lang="en-NZ" sz="2400" dirty="0">
                <a:solidFill>
                  <a:schemeClr val="accent1"/>
                </a:solidFill>
              </a:rPr>
              <a:t>Tendrils</a:t>
            </a:r>
          </a:p>
          <a:p>
            <a:r>
              <a:rPr lang="en-NZ" dirty="0"/>
              <a:t>Some plants have </a:t>
            </a:r>
            <a:r>
              <a:rPr lang="en-NZ" dirty="0" smtClean="0"/>
              <a:t>leaves that twine </a:t>
            </a:r>
            <a:r>
              <a:rPr lang="en-NZ" dirty="0"/>
              <a:t>tightly around any available support.</a:t>
            </a:r>
          </a:p>
          <a:p>
            <a:r>
              <a:rPr lang="en-NZ" dirty="0"/>
              <a:t>E.g. </a:t>
            </a:r>
            <a:r>
              <a:rPr lang="en-NZ" dirty="0" smtClean="0"/>
              <a:t>peas.</a:t>
            </a:r>
            <a:endParaRPr lang="en-NZ" dirty="0"/>
          </a:p>
          <a:p>
            <a:pPr marL="0" indent="0">
              <a:buNone/>
            </a:pPr>
            <a:endParaRPr lang="en-NZ" sz="2400" dirty="0">
              <a:solidFill>
                <a:schemeClr val="accent1"/>
              </a:solidFill>
            </a:endParaRPr>
          </a:p>
          <a:p>
            <a:pPr marL="0" indent="0">
              <a:buNone/>
            </a:pPr>
            <a:r>
              <a:rPr lang="en-NZ" sz="2400" dirty="0">
                <a:solidFill>
                  <a:schemeClr val="accent1"/>
                </a:solidFill>
              </a:rPr>
              <a:t>Spines</a:t>
            </a:r>
          </a:p>
          <a:p>
            <a:r>
              <a:rPr lang="en-NZ" dirty="0"/>
              <a:t>Some plants </a:t>
            </a:r>
            <a:r>
              <a:rPr lang="en-NZ" dirty="0" smtClean="0"/>
              <a:t>have leaves that are reduced to spines</a:t>
            </a:r>
            <a:r>
              <a:rPr lang="en-NZ" dirty="0"/>
              <a:t>.</a:t>
            </a:r>
          </a:p>
          <a:p>
            <a:r>
              <a:rPr lang="en-NZ" dirty="0"/>
              <a:t>E.g. gorse</a:t>
            </a:r>
          </a:p>
          <a:p>
            <a:pPr marL="0" indent="0">
              <a:buNone/>
            </a:pPr>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5821" y="644106"/>
            <a:ext cx="2817578" cy="1847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9323" y="4615241"/>
            <a:ext cx="2968812" cy="196097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3399" y="2119395"/>
            <a:ext cx="3168181" cy="2150403"/>
          </a:xfrm>
          <a:prstGeom prst="rect">
            <a:avLst/>
          </a:prstGeom>
        </p:spPr>
      </p:pic>
    </p:spTree>
    <p:extLst>
      <p:ext uri="{BB962C8B-B14F-4D97-AF65-F5344CB8AC3E}">
        <p14:creationId xmlns:p14="http://schemas.microsoft.com/office/powerpoint/2010/main" val="204638628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2714" y="2011053"/>
            <a:ext cx="5150576" cy="4326484"/>
          </a:xfrm>
          <a:prstGeom prst="rect">
            <a:avLst/>
          </a:prstGeom>
        </p:spPr>
      </p:pic>
      <p:sp>
        <p:nvSpPr>
          <p:cNvPr id="2" name="Title 1"/>
          <p:cNvSpPr>
            <a:spLocks noGrp="1"/>
          </p:cNvSpPr>
          <p:nvPr>
            <p:ph type="title"/>
          </p:nvPr>
        </p:nvSpPr>
        <p:spPr>
          <a:xfrm>
            <a:off x="677334" y="609600"/>
            <a:ext cx="8596668" cy="701615"/>
          </a:xfrm>
        </p:spPr>
        <p:txBody>
          <a:bodyPr/>
          <a:lstStyle/>
          <a:p>
            <a:r>
              <a:rPr lang="en-NZ" dirty="0" smtClean="0"/>
              <a:t>Flowers</a:t>
            </a:r>
            <a:endParaRPr lang="en-NZ" dirty="0"/>
          </a:p>
        </p:txBody>
      </p:sp>
      <p:sp>
        <p:nvSpPr>
          <p:cNvPr id="3" name="Content Placeholder 2"/>
          <p:cNvSpPr>
            <a:spLocks noGrp="1"/>
          </p:cNvSpPr>
          <p:nvPr>
            <p:ph idx="1"/>
          </p:nvPr>
        </p:nvSpPr>
        <p:spPr>
          <a:xfrm>
            <a:off x="677334" y="1431985"/>
            <a:ext cx="8596668" cy="4609377"/>
          </a:xfrm>
        </p:spPr>
        <p:txBody>
          <a:bodyPr>
            <a:normAutofit/>
          </a:bodyPr>
          <a:lstStyle/>
          <a:p>
            <a:r>
              <a:rPr lang="en-NZ" sz="2400" dirty="0" smtClean="0"/>
              <a:t>Flowers contain the chief reproductive parts of the plant. </a:t>
            </a:r>
          </a:p>
          <a:p>
            <a:r>
              <a:rPr lang="en-NZ" sz="2400" dirty="0" smtClean="0"/>
              <a:t>Their main function </a:t>
            </a:r>
            <a:r>
              <a:rPr lang="en-NZ" sz="2400" dirty="0"/>
              <a:t>i</a:t>
            </a:r>
            <a:r>
              <a:rPr lang="en-NZ" sz="2400" dirty="0" smtClean="0"/>
              <a:t>s the production of seeds. </a:t>
            </a:r>
          </a:p>
          <a:p>
            <a:r>
              <a:rPr lang="en-NZ" sz="2400" dirty="0" smtClean="0"/>
              <a:t>The essential reproductive organs of the flower are; 	</a:t>
            </a:r>
          </a:p>
          <a:p>
            <a:pPr lvl="1"/>
            <a:r>
              <a:rPr lang="en-NZ" sz="2400" dirty="0" smtClean="0"/>
              <a:t>Stamen, comprising of the filament and the anther – the male parts</a:t>
            </a:r>
          </a:p>
          <a:p>
            <a:pPr lvl="1"/>
            <a:r>
              <a:rPr lang="en-NZ" sz="2400" dirty="0" smtClean="0"/>
              <a:t>Stigma, style and ovary – the female parts. </a:t>
            </a:r>
            <a:endParaRPr lang="en-NZ" sz="2400" dirty="0"/>
          </a:p>
        </p:txBody>
      </p:sp>
    </p:spTree>
    <p:extLst>
      <p:ext uri="{BB962C8B-B14F-4D97-AF65-F5344CB8AC3E}">
        <p14:creationId xmlns:p14="http://schemas.microsoft.com/office/powerpoint/2010/main" val="204597662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891396"/>
          </a:xfrm>
        </p:spPr>
        <p:txBody>
          <a:bodyPr/>
          <a:lstStyle/>
          <a:p>
            <a:r>
              <a:rPr lang="en-NZ" dirty="0" smtClean="0"/>
              <a:t>Grass flowers</a:t>
            </a:r>
            <a:endParaRPr lang="en-NZ" dirty="0"/>
          </a:p>
        </p:txBody>
      </p:sp>
      <p:sp>
        <p:nvSpPr>
          <p:cNvPr id="3" name="Content Placeholder 2"/>
          <p:cNvSpPr>
            <a:spLocks noGrp="1"/>
          </p:cNvSpPr>
          <p:nvPr>
            <p:ph idx="1"/>
          </p:nvPr>
        </p:nvSpPr>
        <p:spPr>
          <a:xfrm>
            <a:off x="677335" y="1500997"/>
            <a:ext cx="5223134" cy="4917056"/>
          </a:xfrm>
        </p:spPr>
        <p:txBody>
          <a:bodyPr>
            <a:normAutofit/>
          </a:bodyPr>
          <a:lstStyle/>
          <a:p>
            <a:r>
              <a:rPr lang="en-NZ" sz="2400" dirty="0" smtClean="0"/>
              <a:t>Flowers may occur singly or in groups called inflorescences.</a:t>
            </a:r>
          </a:p>
          <a:p>
            <a:pPr marL="0" indent="0">
              <a:buNone/>
            </a:pPr>
            <a:r>
              <a:rPr lang="en-NZ" sz="2400" dirty="0" smtClean="0">
                <a:solidFill>
                  <a:schemeClr val="accent1"/>
                </a:solidFill>
              </a:rPr>
              <a:t>Raceme</a:t>
            </a:r>
            <a:endParaRPr lang="en-NZ" sz="2400" dirty="0">
              <a:solidFill>
                <a:schemeClr val="accent1"/>
              </a:solidFill>
            </a:endParaRPr>
          </a:p>
          <a:p>
            <a:r>
              <a:rPr lang="en-NZ" sz="2400" dirty="0" smtClean="0"/>
              <a:t>An inflorescence with a central axis bearing side branches each which bears a flower.</a:t>
            </a:r>
          </a:p>
          <a:p>
            <a:r>
              <a:rPr lang="en-NZ" sz="2400" dirty="0" smtClean="0"/>
              <a:t>E.g. radish and mustard. </a:t>
            </a:r>
          </a:p>
          <a:p>
            <a:endParaRPr lang="en-NZ" dirty="0" smtClean="0"/>
          </a:p>
          <a:p>
            <a:endParaRPr lang="en-NZ"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00469" y="1500996"/>
            <a:ext cx="6037772" cy="3881425"/>
          </a:xfrm>
          <a:prstGeom prst="rect">
            <a:avLst/>
          </a:prstGeom>
        </p:spPr>
      </p:pic>
    </p:spTree>
    <p:extLst>
      <p:ext uri="{BB962C8B-B14F-4D97-AF65-F5344CB8AC3E}">
        <p14:creationId xmlns:p14="http://schemas.microsoft.com/office/powerpoint/2010/main" val="7380316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983411"/>
            <a:ext cx="8596668" cy="5057951"/>
          </a:xfrm>
        </p:spPr>
        <p:txBody>
          <a:bodyPr/>
          <a:lstStyle/>
          <a:p>
            <a:pPr marL="0" indent="0">
              <a:buNone/>
            </a:pPr>
            <a:r>
              <a:rPr lang="en-NZ" sz="2400" dirty="0">
                <a:solidFill>
                  <a:schemeClr val="accent1"/>
                </a:solidFill>
              </a:rPr>
              <a:t>Panicle</a:t>
            </a:r>
          </a:p>
          <a:p>
            <a:r>
              <a:rPr lang="en-NZ" sz="3200" dirty="0"/>
              <a:t>A compound raceme.  The main axis bears branched sides, each side branch has a raceme.</a:t>
            </a:r>
          </a:p>
          <a:p>
            <a:r>
              <a:rPr lang="en-NZ" sz="3200" dirty="0"/>
              <a:t>E.g. cauliflower, oats. </a:t>
            </a:r>
          </a:p>
          <a:p>
            <a:endParaRPr lang="en-NZ"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479" y="2551648"/>
            <a:ext cx="4306353" cy="4159704"/>
          </a:xfrm>
          <a:prstGeom prst="rect">
            <a:avLst/>
          </a:prstGeom>
        </p:spPr>
      </p:pic>
    </p:spTree>
    <p:extLst>
      <p:ext uri="{BB962C8B-B14F-4D97-AF65-F5344CB8AC3E}">
        <p14:creationId xmlns:p14="http://schemas.microsoft.com/office/powerpoint/2010/main" val="15464325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3063" y="2838576"/>
            <a:ext cx="4003556" cy="395041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0913" y="2585613"/>
            <a:ext cx="3413275" cy="3987958"/>
          </a:xfrm>
          <a:prstGeom prst="rect">
            <a:avLst/>
          </a:prstGeom>
        </p:spPr>
      </p:pic>
      <p:sp>
        <p:nvSpPr>
          <p:cNvPr id="3" name="Content Placeholder 2"/>
          <p:cNvSpPr>
            <a:spLocks noGrp="1"/>
          </p:cNvSpPr>
          <p:nvPr>
            <p:ph idx="1"/>
          </p:nvPr>
        </p:nvSpPr>
        <p:spPr>
          <a:xfrm>
            <a:off x="677334" y="879894"/>
            <a:ext cx="8596668" cy="5161469"/>
          </a:xfrm>
        </p:spPr>
        <p:txBody>
          <a:bodyPr/>
          <a:lstStyle/>
          <a:p>
            <a:pPr marL="0" indent="0">
              <a:buNone/>
            </a:pPr>
            <a:r>
              <a:rPr lang="en-NZ" sz="2400" dirty="0" smtClean="0">
                <a:solidFill>
                  <a:schemeClr val="accent1"/>
                </a:solidFill>
              </a:rPr>
              <a:t>Spike</a:t>
            </a:r>
            <a:endParaRPr lang="en-NZ" sz="2400" dirty="0">
              <a:solidFill>
                <a:schemeClr val="accent1"/>
              </a:solidFill>
            </a:endParaRPr>
          </a:p>
          <a:p>
            <a:r>
              <a:rPr lang="en-NZ" sz="2400" dirty="0"/>
              <a:t>A form of </a:t>
            </a:r>
            <a:r>
              <a:rPr lang="en-NZ" sz="2400" dirty="0" smtClean="0"/>
              <a:t>raceme.  The spike consists of a central stalk which bears a number of spikelets.  Each spikelet may contain from 1 to several flowers. </a:t>
            </a:r>
            <a:endParaRPr lang="en-NZ" sz="2400" dirty="0"/>
          </a:p>
          <a:p>
            <a:r>
              <a:rPr lang="en-NZ" sz="2400" dirty="0"/>
              <a:t>E.g. wheat, couch. </a:t>
            </a:r>
          </a:p>
          <a:p>
            <a:endParaRPr lang="en-NZ" dirty="0"/>
          </a:p>
        </p:txBody>
      </p:sp>
    </p:spTree>
    <p:extLst>
      <p:ext uri="{BB962C8B-B14F-4D97-AF65-F5344CB8AC3E}">
        <p14:creationId xmlns:p14="http://schemas.microsoft.com/office/powerpoint/2010/main" val="40880481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3374"/>
          </a:xfrm>
        </p:spPr>
        <p:txBody>
          <a:bodyPr/>
          <a:lstStyle/>
          <a:p>
            <a:r>
              <a:rPr lang="en-NZ" dirty="0" smtClean="0"/>
              <a:t>Fruit</a:t>
            </a:r>
            <a:endParaRPr lang="en-NZ" dirty="0"/>
          </a:p>
        </p:txBody>
      </p:sp>
      <p:sp>
        <p:nvSpPr>
          <p:cNvPr id="3" name="Content Placeholder 2"/>
          <p:cNvSpPr>
            <a:spLocks noGrp="1"/>
          </p:cNvSpPr>
          <p:nvPr>
            <p:ph idx="1"/>
          </p:nvPr>
        </p:nvSpPr>
        <p:spPr>
          <a:xfrm>
            <a:off x="677334" y="1587261"/>
            <a:ext cx="8596668" cy="4454102"/>
          </a:xfrm>
        </p:spPr>
        <p:txBody>
          <a:bodyPr>
            <a:normAutofit/>
          </a:bodyPr>
          <a:lstStyle/>
          <a:p>
            <a:r>
              <a:rPr lang="en-NZ" sz="2400" dirty="0" smtClean="0"/>
              <a:t>After flowers have been fertilised, a fruit is formed.</a:t>
            </a:r>
          </a:p>
          <a:p>
            <a:r>
              <a:rPr lang="en-NZ" sz="2400" dirty="0" smtClean="0"/>
              <a:t>A fruit is a development of the ovary.  The ovary wall, enlarges, the seeds develop and mature. </a:t>
            </a:r>
          </a:p>
          <a:p>
            <a:r>
              <a:rPr lang="en-NZ" sz="2400" dirty="0" smtClean="0"/>
              <a:t>Fruits are used to classify plants to families, thus all the members of the family </a:t>
            </a:r>
            <a:r>
              <a:rPr lang="en-NZ" sz="2400" dirty="0" err="1" smtClean="0"/>
              <a:t>Leguminosae</a:t>
            </a:r>
            <a:r>
              <a:rPr lang="en-NZ" sz="2400" dirty="0" smtClean="0"/>
              <a:t> produce a fruit called a pod or legume. </a:t>
            </a:r>
            <a:endParaRPr lang="en-NZ" sz="24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2218" y="3972929"/>
            <a:ext cx="5394385" cy="2596048"/>
          </a:xfrm>
          <a:prstGeom prst="rect">
            <a:avLst/>
          </a:prstGeom>
        </p:spPr>
      </p:pic>
    </p:spTree>
    <p:extLst>
      <p:ext uri="{BB962C8B-B14F-4D97-AF65-F5344CB8AC3E}">
        <p14:creationId xmlns:p14="http://schemas.microsoft.com/office/powerpoint/2010/main" val="23886961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18868"/>
          </a:xfrm>
        </p:spPr>
        <p:txBody>
          <a:bodyPr/>
          <a:lstStyle/>
          <a:p>
            <a:r>
              <a:rPr lang="en-NZ" dirty="0" smtClean="0"/>
              <a:t>Plant structure adaptions in grasses. </a:t>
            </a:r>
            <a:endParaRPr lang="en-NZ" dirty="0"/>
          </a:p>
        </p:txBody>
      </p:sp>
      <p:sp>
        <p:nvSpPr>
          <p:cNvPr id="3" name="Content Placeholder 2"/>
          <p:cNvSpPr>
            <a:spLocks noGrp="1"/>
          </p:cNvSpPr>
          <p:nvPr>
            <p:ph idx="1"/>
          </p:nvPr>
        </p:nvSpPr>
        <p:spPr>
          <a:xfrm>
            <a:off x="677334" y="1518249"/>
            <a:ext cx="8596668" cy="4523113"/>
          </a:xfrm>
        </p:spPr>
        <p:txBody>
          <a:bodyPr>
            <a:noAutofit/>
          </a:bodyPr>
          <a:lstStyle/>
          <a:p>
            <a:r>
              <a:rPr lang="en-NZ" dirty="0" smtClean="0"/>
              <a:t>Grasses have narrow leaves to reduce water loss. </a:t>
            </a:r>
          </a:p>
          <a:p>
            <a:r>
              <a:rPr lang="en-NZ" dirty="0" smtClean="0"/>
              <a:t>Grasses grow from their base rather than their top so that grazing does not permanently damage them. </a:t>
            </a:r>
          </a:p>
          <a:p>
            <a:r>
              <a:rPr lang="en-NZ" dirty="0" smtClean="0"/>
              <a:t>Grasses are wind pollinated taking advantage of the windy and exposed conditions that they live in. </a:t>
            </a:r>
          </a:p>
          <a:p>
            <a:r>
              <a:rPr lang="en-NZ" dirty="0" smtClean="0"/>
              <a:t>Grasses have soft flexible stems that are able to bend in the wind, reducing damage. </a:t>
            </a:r>
          </a:p>
          <a:p>
            <a:r>
              <a:rPr lang="en-NZ" dirty="0" smtClean="0"/>
              <a:t>They generally grow close to the ground and together in clumps to increase warmth. </a:t>
            </a:r>
          </a:p>
          <a:p>
            <a:r>
              <a:rPr lang="en-NZ" dirty="0" smtClean="0"/>
              <a:t>Root system is dense to overcome drought. </a:t>
            </a:r>
          </a:p>
          <a:p>
            <a:r>
              <a:rPr lang="en-NZ" dirty="0" smtClean="0"/>
              <a:t>Generally are perennials.  </a:t>
            </a:r>
          </a:p>
          <a:p>
            <a:r>
              <a:rPr lang="en-NZ" dirty="0" smtClean="0"/>
              <a:t>Have underground runners to allow the plant to spread out. </a:t>
            </a:r>
          </a:p>
          <a:p>
            <a:r>
              <a:rPr lang="en-NZ" dirty="0" smtClean="0"/>
              <a:t>Extensive root systems prevent grazing animals from pulling the plant out of the ground. </a:t>
            </a:r>
            <a:endParaRPr lang="en-NZ" dirty="0"/>
          </a:p>
        </p:txBody>
      </p:sp>
    </p:spTree>
    <p:extLst>
      <p:ext uri="{BB962C8B-B14F-4D97-AF65-F5344CB8AC3E}">
        <p14:creationId xmlns:p14="http://schemas.microsoft.com/office/powerpoint/2010/main" val="36846200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4362"/>
          </a:xfrm>
        </p:spPr>
        <p:txBody>
          <a:bodyPr/>
          <a:lstStyle/>
          <a:p>
            <a:r>
              <a:rPr lang="en-NZ" dirty="0" smtClean="0"/>
              <a:t>Plant Development</a:t>
            </a:r>
            <a:endParaRPr lang="en-NZ" dirty="0"/>
          </a:p>
        </p:txBody>
      </p:sp>
      <p:sp>
        <p:nvSpPr>
          <p:cNvPr id="3" name="Content Placeholder 2"/>
          <p:cNvSpPr>
            <a:spLocks noGrp="1"/>
          </p:cNvSpPr>
          <p:nvPr>
            <p:ph idx="1"/>
          </p:nvPr>
        </p:nvSpPr>
        <p:spPr>
          <a:xfrm>
            <a:off x="677334" y="1431985"/>
            <a:ext cx="8596668" cy="4609377"/>
          </a:xfrm>
        </p:spPr>
        <p:txBody>
          <a:bodyPr>
            <a:normAutofit fontScale="92500"/>
          </a:bodyPr>
          <a:lstStyle/>
          <a:p>
            <a:r>
              <a:rPr lang="en-NZ" sz="2800" dirty="0"/>
              <a:t>There are three main stages in grass development</a:t>
            </a:r>
            <a:r>
              <a:rPr lang="en-NZ" sz="2800" dirty="0" smtClean="0"/>
              <a:t>;</a:t>
            </a:r>
          </a:p>
          <a:p>
            <a:endParaRPr lang="en-NZ" sz="2800" dirty="0"/>
          </a:p>
          <a:p>
            <a:pPr lvl="0">
              <a:buSzPct val="100000"/>
              <a:buFont typeface="+mj-lt"/>
              <a:buAutoNum type="arabicPeriod"/>
            </a:pPr>
            <a:r>
              <a:rPr lang="en-NZ" sz="2800" b="1" dirty="0" smtClean="0"/>
              <a:t>The </a:t>
            </a:r>
            <a:r>
              <a:rPr lang="en-NZ" sz="2800" b="1" dirty="0"/>
              <a:t>vegetative stage:  </a:t>
            </a:r>
            <a:endParaRPr lang="en-NZ" sz="2800" b="1" dirty="0" smtClean="0"/>
          </a:p>
          <a:p>
            <a:r>
              <a:rPr lang="en-NZ" sz="2800" dirty="0" smtClean="0"/>
              <a:t>During </a:t>
            </a:r>
            <a:r>
              <a:rPr lang="en-NZ" sz="2800" dirty="0"/>
              <a:t>the leafy stage of grass growth, the plant usually consists of a number of tillers, each with growing leaf blades, and leaf sheaths. </a:t>
            </a:r>
            <a:endParaRPr lang="en-NZ" sz="2800" dirty="0" smtClean="0"/>
          </a:p>
          <a:p>
            <a:r>
              <a:rPr lang="en-NZ" sz="2800" dirty="0" smtClean="0"/>
              <a:t>In </a:t>
            </a:r>
            <a:r>
              <a:rPr lang="en-NZ" sz="2800" dirty="0"/>
              <a:t>this stage its growing zone remains compact near the soil. These leafy plants have a large amount of digestible cell contents, and a high feed value</a:t>
            </a:r>
            <a:r>
              <a:rPr lang="en-NZ" sz="2800" dirty="0" smtClean="0"/>
              <a:t>.</a:t>
            </a:r>
            <a:endParaRPr lang="en-NZ" sz="2800" dirty="0"/>
          </a:p>
        </p:txBody>
      </p:sp>
      <p:pic>
        <p:nvPicPr>
          <p:cNvPr id="1027" name="Picture 3" descr="Grass"/>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9274002" y="1431984"/>
            <a:ext cx="2817812" cy="4609377"/>
          </a:xfrm>
          <a:prstGeom prst="rect">
            <a:avLst/>
          </a:prstGeom>
          <a:noFill/>
          <a:ln w="31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56915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21103"/>
            <a:ext cx="8596668" cy="5420260"/>
          </a:xfrm>
        </p:spPr>
        <p:txBody>
          <a:bodyPr>
            <a:noAutofit/>
          </a:bodyPr>
          <a:lstStyle/>
          <a:p>
            <a:pPr lvl="0">
              <a:buSzPct val="100000"/>
              <a:buFont typeface="+mj-lt"/>
              <a:buAutoNum type="arabicPeriod" startAt="2"/>
            </a:pPr>
            <a:r>
              <a:rPr lang="en-NZ" sz="1900" b="1" dirty="0" smtClean="0"/>
              <a:t>Elongation </a:t>
            </a:r>
            <a:r>
              <a:rPr lang="en-NZ" sz="1900" b="1" dirty="0"/>
              <a:t>to the reproductive stage:  </a:t>
            </a:r>
            <a:endParaRPr lang="en-NZ" sz="1900" b="1" dirty="0" smtClean="0"/>
          </a:p>
          <a:p>
            <a:pPr>
              <a:buSzPct val="100000"/>
            </a:pPr>
            <a:r>
              <a:rPr lang="en-NZ" sz="1900" dirty="0" smtClean="0"/>
              <a:t>This </a:t>
            </a:r>
            <a:r>
              <a:rPr lang="en-NZ" sz="1900" dirty="0"/>
              <a:t>process happens during late spring. </a:t>
            </a:r>
            <a:endParaRPr lang="en-NZ" sz="1900" dirty="0" smtClean="0"/>
          </a:p>
          <a:p>
            <a:pPr>
              <a:buSzPct val="100000"/>
            </a:pPr>
            <a:r>
              <a:rPr lang="en-NZ" sz="1900" dirty="0" smtClean="0"/>
              <a:t>A </a:t>
            </a:r>
            <a:r>
              <a:rPr lang="en-NZ" sz="1900" dirty="0"/>
              <a:t>shoot within each tiller will rapidly elongate at the upper internodes.  </a:t>
            </a:r>
            <a:endParaRPr lang="en-NZ" sz="1900" dirty="0" smtClean="0"/>
          </a:p>
          <a:p>
            <a:pPr>
              <a:buSzPct val="100000"/>
            </a:pPr>
            <a:r>
              <a:rPr lang="en-NZ" sz="1900" dirty="0" smtClean="0"/>
              <a:t>The elongation becomes </a:t>
            </a:r>
            <a:r>
              <a:rPr lang="en-NZ" sz="1900" dirty="0"/>
              <a:t>the stem or </a:t>
            </a:r>
            <a:r>
              <a:rPr lang="en-NZ" sz="1900" b="1" dirty="0"/>
              <a:t>culm</a:t>
            </a:r>
            <a:r>
              <a:rPr lang="en-NZ" sz="1900" dirty="0"/>
              <a:t>.  </a:t>
            </a:r>
            <a:endParaRPr lang="en-NZ" sz="1900" dirty="0" smtClean="0"/>
          </a:p>
          <a:p>
            <a:pPr>
              <a:buSzPct val="100000"/>
            </a:pPr>
            <a:r>
              <a:rPr lang="en-NZ" sz="1900" dirty="0" smtClean="0"/>
              <a:t>A </a:t>
            </a:r>
            <a:r>
              <a:rPr lang="en-NZ" sz="1900" dirty="0"/>
              <a:t>flower emerges from within the top leaf sheath.  </a:t>
            </a:r>
            <a:endParaRPr lang="en-NZ" sz="1900" dirty="0" smtClean="0"/>
          </a:p>
          <a:p>
            <a:pPr>
              <a:buSzPct val="100000"/>
            </a:pPr>
            <a:r>
              <a:rPr lang="en-NZ" sz="1900" dirty="0" smtClean="0"/>
              <a:t>A </a:t>
            </a:r>
            <a:r>
              <a:rPr lang="en-NZ" sz="1900" dirty="0"/>
              <a:t>seed head then develops and after seed development, pollination follows. </a:t>
            </a:r>
            <a:endParaRPr lang="en-NZ" sz="1900" dirty="0" smtClean="0"/>
          </a:p>
          <a:p>
            <a:pPr>
              <a:buSzPct val="100000"/>
            </a:pPr>
            <a:r>
              <a:rPr lang="en-NZ" sz="1900" dirty="0" smtClean="0"/>
              <a:t>The </a:t>
            </a:r>
            <a:r>
              <a:rPr lang="en-NZ" sz="1900" dirty="0"/>
              <a:t>lower internodes do not elongate and remain at the base of the plant. </a:t>
            </a:r>
            <a:endParaRPr lang="en-NZ" sz="1900" dirty="0" smtClean="0"/>
          </a:p>
          <a:p>
            <a:pPr>
              <a:buSzPct val="100000"/>
            </a:pPr>
            <a:r>
              <a:rPr lang="en-NZ" sz="1900" dirty="0" smtClean="0"/>
              <a:t>The </a:t>
            </a:r>
            <a:r>
              <a:rPr lang="en-NZ" sz="1900" dirty="0"/>
              <a:t>lower nodes, internodes and dormant buds, together with related tillers, form the crown of the </a:t>
            </a:r>
            <a:r>
              <a:rPr lang="en-NZ" sz="1900" dirty="0" smtClean="0"/>
              <a:t>plant.</a:t>
            </a:r>
            <a:endParaRPr lang="en-NZ" sz="1900" dirty="0"/>
          </a:p>
          <a:p>
            <a:pPr>
              <a:buSzPct val="100000"/>
            </a:pPr>
            <a:r>
              <a:rPr lang="en-NZ" sz="1900" dirty="0" smtClean="0"/>
              <a:t>Stems </a:t>
            </a:r>
            <a:r>
              <a:rPr lang="en-NZ" sz="1900" dirty="0"/>
              <a:t>contain lignin for strength which is not easily digested by ruminants.  </a:t>
            </a:r>
            <a:endParaRPr lang="en-NZ" sz="1900" dirty="0" smtClean="0"/>
          </a:p>
          <a:p>
            <a:pPr>
              <a:buSzPct val="100000"/>
            </a:pPr>
            <a:r>
              <a:rPr lang="en-NZ" sz="1900" dirty="0" smtClean="0"/>
              <a:t>The </a:t>
            </a:r>
            <a:r>
              <a:rPr lang="en-NZ" sz="1900" dirty="0"/>
              <a:t>grass in the elongation or reproductive stage therefore has a lower feed value</a:t>
            </a:r>
            <a:r>
              <a:rPr lang="en-NZ" sz="1900" dirty="0" smtClean="0"/>
              <a:t>.</a:t>
            </a:r>
            <a:endParaRPr lang="en-NZ" sz="19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674" y="1419374"/>
            <a:ext cx="2867788" cy="3823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787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677334" y="1028700"/>
            <a:ext cx="9038166" cy="4776788"/>
          </a:xfrm>
        </p:spPr>
        <p:txBody>
          <a:bodyPr>
            <a:noAutofit/>
          </a:bodyPr>
          <a:lstStyle/>
          <a:p>
            <a:r>
              <a:rPr lang="en-NZ" sz="2200" dirty="0"/>
              <a:t>Bryophytes – non vascular plants e.g. mosses and liverworts. </a:t>
            </a:r>
          </a:p>
          <a:p>
            <a:r>
              <a:rPr lang="en-NZ" sz="2200" dirty="0" err="1"/>
              <a:t>Traecheophyta</a:t>
            </a:r>
            <a:r>
              <a:rPr lang="en-NZ" sz="2200" dirty="0"/>
              <a:t> – vascular plants</a:t>
            </a:r>
          </a:p>
          <a:p>
            <a:pPr lvl="1"/>
            <a:r>
              <a:rPr lang="en-NZ" sz="2200" dirty="0"/>
              <a:t>3 groups</a:t>
            </a:r>
          </a:p>
          <a:p>
            <a:pPr lvl="1"/>
            <a:r>
              <a:rPr lang="en-NZ" sz="2200" dirty="0"/>
              <a:t>1. </a:t>
            </a:r>
            <a:r>
              <a:rPr lang="en-NZ" sz="2200" dirty="0" err="1"/>
              <a:t>Filicopsida</a:t>
            </a:r>
            <a:r>
              <a:rPr lang="en-NZ" sz="2200" dirty="0"/>
              <a:t> – ferns and horse tails. E.g. tree fern, kidney fern.</a:t>
            </a:r>
          </a:p>
          <a:p>
            <a:pPr lvl="1"/>
            <a:r>
              <a:rPr lang="en-NZ" sz="2200" dirty="0"/>
              <a:t>2. Gymnosperms – cone bearing plants. E.g. kauri, matai, </a:t>
            </a:r>
            <a:r>
              <a:rPr lang="en-NZ" sz="2200" dirty="0" err="1"/>
              <a:t>rimu</a:t>
            </a:r>
            <a:r>
              <a:rPr lang="en-NZ" sz="2200" dirty="0"/>
              <a:t>.</a:t>
            </a:r>
          </a:p>
          <a:p>
            <a:pPr lvl="1"/>
            <a:r>
              <a:rPr lang="en-NZ" sz="2200" dirty="0"/>
              <a:t>3. Angiosperms – flowering plants.</a:t>
            </a:r>
          </a:p>
          <a:p>
            <a:pPr lvl="2"/>
            <a:r>
              <a:rPr lang="en-NZ" sz="2200" dirty="0"/>
              <a:t>Monocotyledons – one seed leaf or cotyledon in the </a:t>
            </a:r>
            <a:r>
              <a:rPr lang="en-NZ" sz="2200" dirty="0" smtClean="0"/>
              <a:t>seed, fibrous roots </a:t>
            </a:r>
            <a:r>
              <a:rPr lang="en-NZ" sz="2200" dirty="0"/>
              <a:t>and parallel veins in their </a:t>
            </a:r>
            <a:r>
              <a:rPr lang="en-NZ" sz="2200" dirty="0" smtClean="0"/>
              <a:t>leaves</a:t>
            </a:r>
            <a:r>
              <a:rPr lang="en-NZ" sz="2200" dirty="0"/>
              <a:t>.  E.g. grasses, flax, bulbs, </a:t>
            </a:r>
            <a:r>
              <a:rPr lang="en-NZ" sz="2200" dirty="0" err="1" smtClean="0"/>
              <a:t>toetoe</a:t>
            </a:r>
            <a:r>
              <a:rPr lang="en-NZ" sz="2200" dirty="0" smtClean="0"/>
              <a:t>, sedges</a:t>
            </a:r>
            <a:r>
              <a:rPr lang="en-NZ" sz="2200" dirty="0"/>
              <a:t>, rushes. </a:t>
            </a:r>
            <a:r>
              <a:rPr lang="en-NZ" altLang="en-US" sz="2200" dirty="0"/>
              <a:t>The grasses and the sedges belong to the Order </a:t>
            </a:r>
            <a:r>
              <a:rPr lang="en-NZ" altLang="en-US" sz="2200" dirty="0" err="1" smtClean="0"/>
              <a:t>Graminales</a:t>
            </a:r>
            <a:r>
              <a:rPr lang="en-NZ" altLang="en-US" sz="2200" dirty="0" smtClean="0"/>
              <a:t>.</a:t>
            </a:r>
            <a:endParaRPr lang="en-NZ" altLang="en-US" sz="2200" dirty="0"/>
          </a:p>
          <a:p>
            <a:pPr lvl="2"/>
            <a:r>
              <a:rPr lang="en-NZ" sz="2200" dirty="0" err="1" smtClean="0"/>
              <a:t>Dicotyledons</a:t>
            </a:r>
            <a:r>
              <a:rPr lang="en-NZ" sz="2200" dirty="0" smtClean="0"/>
              <a:t> </a:t>
            </a:r>
            <a:r>
              <a:rPr lang="en-NZ" sz="2200" dirty="0"/>
              <a:t>– two seed leaves in their seeds, and branched veins in their leaves. E.g. kowhai, buttercup, roses, </a:t>
            </a:r>
            <a:r>
              <a:rPr lang="en-NZ" sz="2200" dirty="0" smtClean="0"/>
              <a:t>iris</a:t>
            </a:r>
          </a:p>
          <a:p>
            <a:pPr lvl="2"/>
            <a:endParaRPr lang="en-NZ" sz="2200" dirty="0"/>
          </a:p>
        </p:txBody>
      </p:sp>
      <p:pic>
        <p:nvPicPr>
          <p:cNvPr id="4" name="Picture 6" descr="Jun223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864" y="170740"/>
            <a:ext cx="2703512" cy="2027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38591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655609"/>
            <a:ext cx="8596668" cy="5385754"/>
          </a:xfrm>
        </p:spPr>
        <p:txBody>
          <a:bodyPr/>
          <a:lstStyle/>
          <a:p>
            <a:pPr lvl="0">
              <a:buFont typeface="+mj-lt"/>
              <a:buAutoNum type="arabicPeriod" startAt="3"/>
            </a:pPr>
            <a:r>
              <a:rPr lang="en-NZ" sz="2400" b="1" dirty="0"/>
              <a:t>Leaves, regrowth, and nutrition:  </a:t>
            </a:r>
            <a:endParaRPr lang="en-NZ" sz="2400" b="1" dirty="0" smtClean="0"/>
          </a:p>
          <a:p>
            <a:r>
              <a:rPr lang="en-NZ" sz="2400" dirty="0" smtClean="0"/>
              <a:t>The </a:t>
            </a:r>
            <a:r>
              <a:rPr lang="en-NZ" sz="2400" dirty="0"/>
              <a:t>amount of regrowth requires moisture and sunlight but it is related to the amount of leaf area remaining after eating, topping, or mowing.  </a:t>
            </a:r>
            <a:endParaRPr lang="en-NZ" sz="2400" dirty="0" smtClean="0"/>
          </a:p>
          <a:p>
            <a:r>
              <a:rPr lang="en-NZ" sz="2400" dirty="0" smtClean="0"/>
              <a:t>The </a:t>
            </a:r>
            <a:r>
              <a:rPr lang="en-NZ" sz="2400" dirty="0"/>
              <a:t>amount of leaf remaining determines the amount of photosynthesis that then follows. </a:t>
            </a:r>
            <a:endParaRPr lang="en-NZ" sz="2400" dirty="0" smtClean="0"/>
          </a:p>
          <a:p>
            <a:r>
              <a:rPr lang="en-NZ" sz="2400" dirty="0" smtClean="0"/>
              <a:t>The </a:t>
            </a:r>
            <a:r>
              <a:rPr lang="en-NZ" sz="2400" dirty="0"/>
              <a:t>plant replenishes the carbohydrates stores in the leaf, and root growth continues.  </a:t>
            </a:r>
            <a:endParaRPr lang="en-NZ" sz="2400" dirty="0" smtClean="0"/>
          </a:p>
          <a:p>
            <a:r>
              <a:rPr lang="en-NZ" sz="2400" dirty="0" smtClean="0"/>
              <a:t>If </a:t>
            </a:r>
            <a:r>
              <a:rPr lang="en-NZ" sz="2400" dirty="0"/>
              <a:t>grasses can be maintained in a leafy state, their palatability (flavour and taste), and nutritive value is higher than grass in its reproductive or stalky flowering state.</a:t>
            </a:r>
          </a:p>
          <a:p>
            <a:endParaRPr lang="en-NZ" dirty="0"/>
          </a:p>
        </p:txBody>
      </p:sp>
    </p:spTree>
    <p:extLst>
      <p:ext uri="{BB962C8B-B14F-4D97-AF65-F5344CB8AC3E}">
        <p14:creationId xmlns:p14="http://schemas.microsoft.com/office/powerpoint/2010/main" val="6535111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3374"/>
          </a:xfrm>
        </p:spPr>
        <p:txBody>
          <a:bodyPr>
            <a:normAutofit fontScale="90000"/>
          </a:bodyPr>
          <a:lstStyle/>
          <a:p>
            <a:r>
              <a:rPr lang="en-NZ" b="1" dirty="0"/>
              <a:t>The changes in growth stages of plants</a:t>
            </a:r>
            <a:br>
              <a:rPr lang="en-NZ" b="1" dirty="0"/>
            </a:br>
            <a:endParaRPr lang="en-NZ" dirty="0"/>
          </a:p>
        </p:txBody>
      </p:sp>
      <p:sp>
        <p:nvSpPr>
          <p:cNvPr id="3" name="Content Placeholder 2"/>
          <p:cNvSpPr>
            <a:spLocks noGrp="1"/>
          </p:cNvSpPr>
          <p:nvPr>
            <p:ph idx="1"/>
          </p:nvPr>
        </p:nvSpPr>
        <p:spPr>
          <a:xfrm>
            <a:off x="677334" y="1570009"/>
            <a:ext cx="8596668" cy="4471354"/>
          </a:xfrm>
        </p:spPr>
        <p:txBody>
          <a:bodyPr/>
          <a:lstStyle/>
          <a:p>
            <a:r>
              <a:rPr lang="en-NZ" dirty="0"/>
              <a:t>Growth is a complex process with different organs developing, growing and dying in overlapping sequences.  It is easier to think of it as a series of growth </a:t>
            </a:r>
            <a:r>
              <a:rPr lang="en-NZ" dirty="0" smtClean="0"/>
              <a:t>stages.  </a:t>
            </a:r>
            <a:endParaRPr lang="en-NZ" dirty="0"/>
          </a:p>
          <a:p>
            <a:r>
              <a:rPr lang="en-NZ" dirty="0" smtClean="0"/>
              <a:t>There </a:t>
            </a:r>
            <a:r>
              <a:rPr lang="en-NZ" dirty="0"/>
              <a:t>are </a:t>
            </a:r>
            <a:r>
              <a:rPr lang="en-NZ" dirty="0" smtClean="0"/>
              <a:t>a number of different scales </a:t>
            </a:r>
            <a:r>
              <a:rPr lang="en-NZ" dirty="0"/>
              <a:t>that are commonly used worldwide to describe the stages of growth of wheat and other small grains. </a:t>
            </a:r>
            <a:endParaRPr lang="en-NZ" dirty="0" smtClean="0"/>
          </a:p>
          <a:p>
            <a:r>
              <a:rPr lang="en-NZ" dirty="0" smtClean="0"/>
              <a:t>The </a:t>
            </a:r>
            <a:r>
              <a:rPr lang="en-NZ" dirty="0"/>
              <a:t>most widely used scale is the </a:t>
            </a:r>
            <a:r>
              <a:rPr lang="en-NZ" b="1" dirty="0"/>
              <a:t>Feekes scale</a:t>
            </a:r>
            <a:r>
              <a:rPr lang="en-NZ" dirty="0"/>
              <a:t>, although the </a:t>
            </a:r>
            <a:r>
              <a:rPr lang="en-NZ" b="1" dirty="0" err="1"/>
              <a:t>Zadoks</a:t>
            </a:r>
            <a:r>
              <a:rPr lang="en-NZ" b="1" dirty="0"/>
              <a:t> scale</a:t>
            </a:r>
            <a:r>
              <a:rPr lang="en-NZ" dirty="0"/>
              <a:t> has more detail and is also widely used. </a:t>
            </a:r>
            <a:endParaRPr lang="en-NZ" dirty="0" smtClean="0"/>
          </a:p>
          <a:p>
            <a:r>
              <a:rPr lang="en-NZ" dirty="0" smtClean="0"/>
              <a:t>The </a:t>
            </a:r>
            <a:r>
              <a:rPr lang="en-NZ" dirty="0"/>
              <a:t>use of the charts developed by both Feekes and </a:t>
            </a:r>
            <a:r>
              <a:rPr lang="en-NZ" dirty="0" err="1"/>
              <a:t>Zadoks</a:t>
            </a:r>
            <a:r>
              <a:rPr lang="en-NZ" dirty="0"/>
              <a:t> require a careful study of the developing crop and knowledge of factors that affect grain yield potential.  </a:t>
            </a:r>
            <a:endParaRPr lang="en-NZ" dirty="0" smtClean="0"/>
          </a:p>
          <a:p>
            <a:r>
              <a:rPr lang="en-NZ" dirty="0" smtClean="0"/>
              <a:t>The </a:t>
            </a:r>
            <a:r>
              <a:rPr lang="en-NZ" dirty="0"/>
              <a:t>use of the scales can enhance management decisions and can make wheat and other small grain production more profitable. </a:t>
            </a:r>
          </a:p>
          <a:p>
            <a:endParaRPr lang="en-NZ" dirty="0"/>
          </a:p>
        </p:txBody>
      </p:sp>
    </p:spTree>
    <p:extLst>
      <p:ext uri="{BB962C8B-B14F-4D97-AF65-F5344CB8AC3E}">
        <p14:creationId xmlns:p14="http://schemas.microsoft.com/office/powerpoint/2010/main" val="162682900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77334" y="609600"/>
            <a:ext cx="8596668" cy="684362"/>
          </a:xfrm>
        </p:spPr>
        <p:txBody>
          <a:bodyPr/>
          <a:lstStyle/>
          <a:p>
            <a:r>
              <a:rPr lang="en-NZ" dirty="0" smtClean="0"/>
              <a:t>Feekes scale</a:t>
            </a:r>
            <a:endParaRPr lang="en-NZ" dirty="0"/>
          </a:p>
        </p:txBody>
      </p:sp>
      <p:pic>
        <p:nvPicPr>
          <p:cNvPr id="11" name="Picture 3" descr="Feekes Growth Stages, Feekes St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7038" y="1293962"/>
            <a:ext cx="7627618" cy="5251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6170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84362"/>
          </a:xfrm>
        </p:spPr>
        <p:txBody>
          <a:bodyPr/>
          <a:lstStyle/>
          <a:p>
            <a:r>
              <a:rPr lang="en-NZ" dirty="0" err="1"/>
              <a:t>Zadoks</a:t>
            </a:r>
            <a:r>
              <a:rPr lang="en-NZ" dirty="0"/>
              <a:t> scale </a:t>
            </a:r>
          </a:p>
        </p:txBody>
      </p:sp>
      <p:graphicFrame>
        <p:nvGraphicFramePr>
          <p:cNvPr id="8" name="Table 7"/>
          <p:cNvGraphicFramePr>
            <a:graphicFrameLocks noGrp="1"/>
          </p:cNvGraphicFramePr>
          <p:nvPr>
            <p:extLst>
              <p:ext uri="{D42A27DB-BD31-4B8C-83A1-F6EECF244321}">
                <p14:modId xmlns:p14="http://schemas.microsoft.com/office/powerpoint/2010/main" val="2828787159"/>
              </p:ext>
            </p:extLst>
          </p:nvPr>
        </p:nvGraphicFramePr>
        <p:xfrm>
          <a:off x="677333" y="1570008"/>
          <a:ext cx="9312055" cy="4641010"/>
        </p:xfrm>
        <a:graphic>
          <a:graphicData uri="http://schemas.openxmlformats.org/drawingml/2006/table">
            <a:tbl>
              <a:tblPr firstRow="1" firstCol="1" lastRow="1" lastCol="1" bandRow="1" bandCol="1">
                <a:tableStyleId>{5C22544A-7EE6-4342-B048-85BDC9FD1C3A}</a:tableStyleId>
              </a:tblPr>
              <a:tblGrid>
                <a:gridCol w="1343482"/>
                <a:gridCol w="6657359"/>
                <a:gridCol w="1311214"/>
              </a:tblGrid>
              <a:tr h="421910">
                <a:tc>
                  <a:txBody>
                    <a:bodyPr/>
                    <a:lstStyle/>
                    <a:p>
                      <a:pPr algn="just">
                        <a:lnSpc>
                          <a:spcPct val="120000"/>
                        </a:lnSpc>
                        <a:spcAft>
                          <a:spcPts val="0"/>
                        </a:spcAft>
                        <a:tabLst>
                          <a:tab pos="5943600" algn="l"/>
                          <a:tab pos="6057900" algn="r"/>
                        </a:tabLst>
                      </a:pPr>
                      <a:r>
                        <a:rPr lang="en-NZ" sz="1800" dirty="0">
                          <a:effectLst/>
                        </a:rPr>
                        <a:t>Main Stage</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Description</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a:effectLst/>
                        </a:rPr>
                        <a:t>Sub-stage</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1910">
                <a:tc>
                  <a:txBody>
                    <a:bodyPr/>
                    <a:lstStyle/>
                    <a:p>
                      <a:pPr algn="just">
                        <a:lnSpc>
                          <a:spcPct val="120000"/>
                        </a:lnSpc>
                        <a:spcAft>
                          <a:spcPts val="0"/>
                        </a:spcAft>
                        <a:tabLst>
                          <a:tab pos="5943600" algn="l"/>
                          <a:tab pos="6057900" algn="r"/>
                        </a:tabLst>
                      </a:pPr>
                      <a:r>
                        <a:rPr lang="en-NZ" sz="1800">
                          <a:effectLst/>
                        </a:rPr>
                        <a:t>0</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Germination</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a:effectLst/>
                        </a:rPr>
                        <a:t>0.0 to 0.9</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1910">
                <a:tc>
                  <a:txBody>
                    <a:bodyPr/>
                    <a:lstStyle/>
                    <a:p>
                      <a:pPr algn="just">
                        <a:lnSpc>
                          <a:spcPct val="120000"/>
                        </a:lnSpc>
                        <a:spcAft>
                          <a:spcPts val="0"/>
                        </a:spcAft>
                        <a:tabLst>
                          <a:tab pos="5943600" algn="l"/>
                          <a:tab pos="6057900" algn="r"/>
                        </a:tabLst>
                      </a:pPr>
                      <a:r>
                        <a:rPr lang="en-NZ" sz="1800">
                          <a:effectLst/>
                        </a:rPr>
                        <a:t>1</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20000"/>
                        </a:lnSpc>
                        <a:spcAft>
                          <a:spcPts val="0"/>
                        </a:spcAft>
                        <a:tabLst>
                          <a:tab pos="5943600" algn="l"/>
                          <a:tab pos="6057900" algn="r"/>
                        </a:tabLst>
                      </a:pPr>
                      <a:r>
                        <a:rPr lang="en-NZ" sz="1800" dirty="0">
                          <a:effectLst/>
                        </a:rPr>
                        <a:t>Main shoot or parent shoot leaf production</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a:effectLst/>
                        </a:rPr>
                        <a:t>1.0 to 1.9</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1910">
                <a:tc>
                  <a:txBody>
                    <a:bodyPr/>
                    <a:lstStyle/>
                    <a:p>
                      <a:pPr algn="just">
                        <a:lnSpc>
                          <a:spcPct val="120000"/>
                        </a:lnSpc>
                        <a:spcAft>
                          <a:spcPts val="0"/>
                        </a:spcAft>
                        <a:tabLst>
                          <a:tab pos="5943600" algn="l"/>
                          <a:tab pos="6057900" algn="r"/>
                        </a:tabLst>
                      </a:pPr>
                      <a:r>
                        <a:rPr lang="en-NZ" sz="1800">
                          <a:effectLst/>
                        </a:rPr>
                        <a:t>2</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Tiller production</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a:effectLst/>
                        </a:rPr>
                        <a:t>2.0.to 2.9</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1910">
                <a:tc>
                  <a:txBody>
                    <a:bodyPr/>
                    <a:lstStyle/>
                    <a:p>
                      <a:pPr algn="just">
                        <a:lnSpc>
                          <a:spcPct val="120000"/>
                        </a:lnSpc>
                        <a:spcAft>
                          <a:spcPts val="0"/>
                        </a:spcAft>
                        <a:tabLst>
                          <a:tab pos="5943600" algn="l"/>
                          <a:tab pos="6057900" algn="r"/>
                        </a:tabLst>
                      </a:pPr>
                      <a:r>
                        <a:rPr lang="en-NZ" sz="1800">
                          <a:effectLst/>
                        </a:rPr>
                        <a:t>3</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Main shoot or parent shoot node production (stem elongation)</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a:effectLst/>
                        </a:rPr>
                        <a:t>3.0 to 3.9</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1910">
                <a:tc>
                  <a:txBody>
                    <a:bodyPr/>
                    <a:lstStyle/>
                    <a:p>
                      <a:pPr algn="just">
                        <a:lnSpc>
                          <a:spcPct val="120000"/>
                        </a:lnSpc>
                        <a:spcAft>
                          <a:spcPts val="0"/>
                        </a:spcAft>
                        <a:tabLst>
                          <a:tab pos="5943600" algn="l"/>
                          <a:tab pos="6057900" algn="r"/>
                        </a:tabLst>
                      </a:pPr>
                      <a:r>
                        <a:rPr lang="en-NZ" sz="1800">
                          <a:effectLst/>
                        </a:rPr>
                        <a:t>4</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Booting</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4.0 to 4.9</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1910">
                <a:tc>
                  <a:txBody>
                    <a:bodyPr/>
                    <a:lstStyle/>
                    <a:p>
                      <a:pPr algn="just">
                        <a:lnSpc>
                          <a:spcPct val="120000"/>
                        </a:lnSpc>
                        <a:spcAft>
                          <a:spcPts val="0"/>
                        </a:spcAft>
                        <a:tabLst>
                          <a:tab pos="5943600" algn="l"/>
                          <a:tab pos="6057900" algn="r"/>
                        </a:tabLst>
                      </a:pPr>
                      <a:r>
                        <a:rPr lang="en-NZ" sz="1800">
                          <a:effectLst/>
                        </a:rPr>
                        <a:t>5</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Heading</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a:effectLst/>
                        </a:rPr>
                        <a:t>5.0 to 5.9</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1910">
                <a:tc>
                  <a:txBody>
                    <a:bodyPr/>
                    <a:lstStyle/>
                    <a:p>
                      <a:pPr algn="just">
                        <a:lnSpc>
                          <a:spcPct val="120000"/>
                        </a:lnSpc>
                        <a:spcAft>
                          <a:spcPts val="0"/>
                        </a:spcAft>
                        <a:tabLst>
                          <a:tab pos="5943600" algn="l"/>
                          <a:tab pos="6057900" algn="r"/>
                        </a:tabLst>
                      </a:pPr>
                      <a:r>
                        <a:rPr lang="en-NZ" sz="1800">
                          <a:effectLst/>
                        </a:rPr>
                        <a:t>6</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err="1">
                          <a:effectLst/>
                        </a:rPr>
                        <a:t>Anthesis</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6.0 to 6.9</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1910">
                <a:tc>
                  <a:txBody>
                    <a:bodyPr/>
                    <a:lstStyle/>
                    <a:p>
                      <a:pPr algn="just">
                        <a:lnSpc>
                          <a:spcPct val="120000"/>
                        </a:lnSpc>
                        <a:spcAft>
                          <a:spcPts val="0"/>
                        </a:spcAft>
                        <a:tabLst>
                          <a:tab pos="5943600" algn="l"/>
                          <a:tab pos="6057900" algn="r"/>
                        </a:tabLst>
                      </a:pPr>
                      <a:r>
                        <a:rPr lang="en-NZ" sz="1800">
                          <a:effectLst/>
                        </a:rPr>
                        <a:t>7</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Grain milk stage</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7.0 to 7.9</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1910">
                <a:tc>
                  <a:txBody>
                    <a:bodyPr/>
                    <a:lstStyle/>
                    <a:p>
                      <a:pPr algn="just">
                        <a:lnSpc>
                          <a:spcPct val="120000"/>
                        </a:lnSpc>
                        <a:spcAft>
                          <a:spcPts val="0"/>
                        </a:spcAft>
                        <a:tabLst>
                          <a:tab pos="5943600" algn="l"/>
                          <a:tab pos="6057900" algn="r"/>
                        </a:tabLst>
                      </a:pPr>
                      <a:r>
                        <a:rPr lang="en-NZ" sz="1800">
                          <a:effectLst/>
                        </a:rPr>
                        <a:t>8</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Grain dough stage</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dirty="0">
                          <a:effectLst/>
                        </a:rPr>
                        <a:t>8.0 to 8.9</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r h="421910">
                <a:tc>
                  <a:txBody>
                    <a:bodyPr/>
                    <a:lstStyle/>
                    <a:p>
                      <a:pPr algn="just">
                        <a:lnSpc>
                          <a:spcPct val="120000"/>
                        </a:lnSpc>
                        <a:spcAft>
                          <a:spcPts val="0"/>
                        </a:spcAft>
                        <a:tabLst>
                          <a:tab pos="5943600" algn="l"/>
                          <a:tab pos="6057900" algn="r"/>
                        </a:tabLst>
                      </a:pPr>
                      <a:r>
                        <a:rPr lang="en-NZ" sz="1800">
                          <a:effectLst/>
                        </a:rPr>
                        <a:t>9</a:t>
                      </a:r>
                      <a:endParaRPr lang="en-NZ" sz="180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lnSpc>
                          <a:spcPct val="120000"/>
                        </a:lnSpc>
                        <a:spcAft>
                          <a:spcPts val="0"/>
                        </a:spcAft>
                        <a:tabLst>
                          <a:tab pos="5943600" algn="l"/>
                          <a:tab pos="6057900" algn="r"/>
                        </a:tabLst>
                      </a:pPr>
                      <a:r>
                        <a:rPr lang="en-NZ" sz="1800" b="0" kern="1200" dirty="0">
                          <a:solidFill>
                            <a:schemeClr val="dk1"/>
                          </a:solidFill>
                          <a:effectLst/>
                          <a:latin typeface="+mn-lt"/>
                          <a:ea typeface="+mn-ea"/>
                          <a:cs typeface="+mn-cs"/>
                        </a:rPr>
                        <a:t>Ripening</a:t>
                      </a:r>
                    </a:p>
                  </a:txBody>
                  <a:tcPr marL="68580" marR="68580" marT="0" marB="0"/>
                </a:tc>
                <a:tc>
                  <a:txBody>
                    <a:bodyPr/>
                    <a:lstStyle/>
                    <a:p>
                      <a:pPr algn="just">
                        <a:lnSpc>
                          <a:spcPct val="120000"/>
                        </a:lnSpc>
                        <a:spcAft>
                          <a:spcPts val="0"/>
                        </a:spcAft>
                        <a:tabLst>
                          <a:tab pos="5943600" algn="l"/>
                          <a:tab pos="6057900" algn="r"/>
                        </a:tabLst>
                      </a:pPr>
                      <a:r>
                        <a:rPr lang="en-NZ" sz="1800" dirty="0">
                          <a:effectLst/>
                        </a:rPr>
                        <a:t>9.0 to 9.9</a:t>
                      </a:r>
                      <a:endParaRPr lang="en-NZ" sz="1800" dirty="0">
                        <a:solidFill>
                          <a:srgbClr val="20202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179556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57176" y="1119187"/>
            <a:ext cx="9140825" cy="4533901"/>
          </a:xfrm>
        </p:spPr>
      </p:pic>
    </p:spTree>
    <p:extLst>
      <p:ext uri="{BB962C8B-B14F-4D97-AF65-F5344CB8AC3E}">
        <p14:creationId xmlns:p14="http://schemas.microsoft.com/office/powerpoint/2010/main" val="1074968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3142</TotalTime>
  <Words>5558</Words>
  <Application>Microsoft Office PowerPoint</Application>
  <PresentationFormat>Widescreen</PresentationFormat>
  <Paragraphs>577</Paragraphs>
  <Slides>83</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Calibri</vt:lpstr>
      <vt:lpstr>Comic Sans MS</vt:lpstr>
      <vt:lpstr>Times New Roman</vt:lpstr>
      <vt:lpstr>Trebuchet MS</vt:lpstr>
      <vt:lpstr>Wingdings</vt:lpstr>
      <vt:lpstr>Wingdings 3</vt:lpstr>
      <vt:lpstr>Facet</vt:lpstr>
      <vt:lpstr>The Role of Plant Biology in Agribusiness.</vt:lpstr>
      <vt:lpstr>The BIG picture?</vt:lpstr>
      <vt:lpstr>Plant Taxonomy and Classification. </vt:lpstr>
      <vt:lpstr>Naming Organisms </vt:lpstr>
      <vt:lpstr>Species.</vt:lpstr>
      <vt:lpstr>Kingdom Plantae (plants)</vt:lpstr>
      <vt:lpstr>Classification of Plants</vt:lpstr>
      <vt:lpstr>PowerPoint Presentation</vt:lpstr>
      <vt:lpstr>PowerPoint Presentation</vt:lpstr>
      <vt:lpstr>PowerPoint Presentation</vt:lpstr>
      <vt:lpstr>PowerPoint Presentation</vt:lpstr>
      <vt:lpstr>Plant Growth in Flowering Plants.  </vt:lpstr>
      <vt:lpstr>Activity</vt:lpstr>
      <vt:lpstr>Questions.</vt:lpstr>
      <vt:lpstr>PowerPoint Presentation</vt:lpstr>
      <vt:lpstr>Important Plants for New Zealand? </vt:lpstr>
      <vt:lpstr>Economic outlook for 2016.</vt:lpstr>
      <vt:lpstr>Important Plants for New Zealand. </vt:lpstr>
      <vt:lpstr>Pasture Plants  Benefits of pasture to NZ farming.</vt:lpstr>
      <vt:lpstr>PowerPoint Presentation</vt:lpstr>
      <vt:lpstr>PowerPoint Presentation</vt:lpstr>
      <vt:lpstr>Importance of Pasture to the New Zealand Economy</vt:lpstr>
      <vt:lpstr>Pasture plants  </vt:lpstr>
      <vt:lpstr>Poaceae</vt:lpstr>
      <vt:lpstr>Grasses</vt:lpstr>
      <vt:lpstr>Perennial Ryegrass (Lolium perenne) </vt:lpstr>
      <vt:lpstr>Cocksfoot (Dactylis glomerata)</vt:lpstr>
      <vt:lpstr>Tall Fescue (Festuca arundinacea) </vt:lpstr>
      <vt:lpstr>Herbage, forage and legumes  Red Clover</vt:lpstr>
      <vt:lpstr>White clover (Trifolium repens)</vt:lpstr>
      <vt:lpstr>Lucerne (Medicago sativa)</vt:lpstr>
      <vt:lpstr>Brassica species  Kale (Brassica oleracea var. sabellica)</vt:lpstr>
      <vt:lpstr>Rape           Fodder Beet      Swedes                     Chou Moellier  </vt:lpstr>
      <vt:lpstr>Pasture herbs  Chicory (Cichorium intybus 'Witlof)</vt:lpstr>
      <vt:lpstr>PowerPoint Presentation</vt:lpstr>
      <vt:lpstr>Questions</vt:lpstr>
      <vt:lpstr>Life cycle strategies Annuals </vt:lpstr>
      <vt:lpstr>Biennials</vt:lpstr>
      <vt:lpstr>Perennials</vt:lpstr>
      <vt:lpstr>Seasonal Growth Patterns </vt:lpstr>
      <vt:lpstr>PowerPoint Presentation</vt:lpstr>
      <vt:lpstr>Photosynthesis</vt:lpstr>
      <vt:lpstr>Photosynthetic pathway.</vt:lpstr>
      <vt:lpstr>PowerPoint Presentation</vt:lpstr>
      <vt:lpstr>Questions</vt:lpstr>
      <vt:lpstr>Habitat</vt:lpstr>
      <vt:lpstr>Other plant growth characteristics  </vt:lpstr>
      <vt:lpstr>Species Selection</vt:lpstr>
      <vt:lpstr>Endophyte</vt:lpstr>
      <vt:lpstr>PowerPoint Presentation</vt:lpstr>
      <vt:lpstr>PowerPoint Presentation</vt:lpstr>
      <vt:lpstr>PowerPoint Presentation</vt:lpstr>
      <vt:lpstr>Rye grass staggers  http://www.teara.govt.nz/en/video/16167/sheep-with-ryegrass-staggers</vt:lpstr>
      <vt:lpstr>High endophyte ryegrass</vt:lpstr>
      <vt:lpstr> Low endophyte rye grass</vt:lpstr>
      <vt:lpstr>Questions</vt:lpstr>
      <vt:lpstr>Plant Morphology</vt:lpstr>
      <vt:lpstr>Roots</vt:lpstr>
      <vt:lpstr>PowerPoint Presentation</vt:lpstr>
      <vt:lpstr>Osmosis</vt:lpstr>
      <vt:lpstr>Root modifications</vt:lpstr>
      <vt:lpstr>Nitrogen fixation</vt:lpstr>
      <vt:lpstr>PowerPoint Presentation</vt:lpstr>
      <vt:lpstr>Stems</vt:lpstr>
      <vt:lpstr>Nodes </vt:lpstr>
      <vt:lpstr>Stem modifications</vt:lpstr>
      <vt:lpstr>PowerPoint Presentation</vt:lpstr>
      <vt:lpstr>PowerPoint Presentation</vt:lpstr>
      <vt:lpstr>Leaves </vt:lpstr>
      <vt:lpstr>Leaf shape</vt:lpstr>
      <vt:lpstr>Leaf modifications</vt:lpstr>
      <vt:lpstr>Flowers</vt:lpstr>
      <vt:lpstr>Grass flowers</vt:lpstr>
      <vt:lpstr>PowerPoint Presentation</vt:lpstr>
      <vt:lpstr>PowerPoint Presentation</vt:lpstr>
      <vt:lpstr>Fruit</vt:lpstr>
      <vt:lpstr>Plant structure adaptions in grasses. </vt:lpstr>
      <vt:lpstr>Plant Development</vt:lpstr>
      <vt:lpstr>PowerPoint Presentation</vt:lpstr>
      <vt:lpstr>PowerPoint Presentation</vt:lpstr>
      <vt:lpstr>The changes in growth stages of plants </vt:lpstr>
      <vt:lpstr>Feekes scale</vt:lpstr>
      <vt:lpstr>Zadoks scale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Plant Biology in Agribusiness.</dc:title>
  <dc:creator>Kerry Allen</dc:creator>
  <cp:lastModifiedBy>Kerry Allen</cp:lastModifiedBy>
  <cp:revision>141</cp:revision>
  <cp:lastPrinted>2016-02-01T00:28:33Z</cp:lastPrinted>
  <dcterms:created xsi:type="dcterms:W3CDTF">2016-01-24T02:14:35Z</dcterms:created>
  <dcterms:modified xsi:type="dcterms:W3CDTF">2016-02-15T04:04:41Z</dcterms:modified>
</cp:coreProperties>
</file>