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0" r:id="rId3"/>
    <p:sldId id="261" r:id="rId4"/>
    <p:sldId id="364" r:id="rId5"/>
    <p:sldId id="257" r:id="rId6"/>
    <p:sldId id="259" r:id="rId7"/>
    <p:sldId id="513" r:id="rId8"/>
    <p:sldId id="523" r:id="rId9"/>
    <p:sldId id="262" r:id="rId10"/>
    <p:sldId id="265" r:id="rId11"/>
    <p:sldId id="266" r:id="rId12"/>
    <p:sldId id="524" r:id="rId13"/>
    <p:sldId id="525" r:id="rId14"/>
    <p:sldId id="272" r:id="rId15"/>
    <p:sldId id="281" r:id="rId16"/>
    <p:sldId id="363" r:id="rId17"/>
    <p:sldId id="283" r:id="rId18"/>
    <p:sldId id="284" r:id="rId19"/>
    <p:sldId id="510" r:id="rId20"/>
    <p:sldId id="290" r:id="rId21"/>
    <p:sldId id="504" r:id="rId22"/>
    <p:sldId id="505" r:id="rId23"/>
    <p:sldId id="295" r:id="rId24"/>
    <p:sldId id="526" r:id="rId25"/>
    <p:sldId id="527" r:id="rId26"/>
    <p:sldId id="528" r:id="rId27"/>
    <p:sldId id="296" r:id="rId28"/>
    <p:sldId id="299" r:id="rId29"/>
    <p:sldId id="388" r:id="rId30"/>
    <p:sldId id="389" r:id="rId31"/>
    <p:sldId id="529" r:id="rId32"/>
    <p:sldId id="530" r:id="rId33"/>
    <p:sldId id="405" r:id="rId34"/>
    <p:sldId id="406" r:id="rId35"/>
    <p:sldId id="407" r:id="rId36"/>
    <p:sldId id="408" r:id="rId37"/>
    <p:sldId id="411" r:id="rId38"/>
    <p:sldId id="421" r:id="rId39"/>
    <p:sldId id="531" r:id="rId40"/>
    <p:sldId id="425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ynes, Robyn" initials="RD" lastIdx="2" clrIdx="0"/>
  <p:cmAuthor id="1" name="trhodes" initials="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0" autoAdjust="0"/>
    <p:restoredTop sz="90072" autoAdjust="0"/>
  </p:normalViewPr>
  <p:slideViewPr>
    <p:cSldViewPr>
      <p:cViewPr varScale="1">
        <p:scale>
          <a:sx n="63" d="100"/>
          <a:sy n="63" d="100"/>
        </p:scale>
        <p:origin x="14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3T13:04:50.758" idx="1">
    <p:pos x="2941" y="1340"/>
    <p:text>emissions intensity vs total emissions
intensity= efficiency --- this is a win-win more product for farmers and less CO2 per unit product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05881-74B5-4701-9CA6-C9B1AD33E690}" type="datetimeFigureOut">
              <a:rPr lang="en-NZ" smtClean="0"/>
              <a:pPr/>
              <a:t>3/08/2016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C863-830B-4D3D-9F0F-28D4A601245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403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C863-830B-4D3D-9F0F-28D4A6012458}" type="slidenum">
              <a:rPr lang="en-NZ" smtClean="0"/>
              <a:pPr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685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Practical GHG mitigation strategies will be as a result of more resource use efficiency</a:t>
            </a:r>
          </a:p>
          <a:p>
            <a:r>
              <a:rPr lang="en-US" dirty="0" smtClean="0"/>
              <a:t>Improved efficiency of resource (DM, energy, soil carbon) could improve profitability and will improve sustainability</a:t>
            </a:r>
          </a:p>
          <a:p>
            <a:r>
              <a:rPr lang="en-US" dirty="0" smtClean="0"/>
              <a:t>Enduring solutions will require better understanding of things like  rumen function and soil processes, this will provide long-term benefits.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F45C6-EC11-47FA-B8A7-662F97B00AFE}" type="slidenum">
              <a:rPr lang="en-NZ" smtClean="0"/>
              <a:pPr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083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Ensure that decisions are forward looking, rather than based solely on past data and information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C863-830B-4D3D-9F0F-28D4A6012458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9991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Raise the issues with clients and the industry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CC is as important as succession planning and business structure</a:t>
            </a:r>
            <a:endParaRPr lang="en-US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C863-830B-4D3D-9F0F-28D4A6012458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080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</a:pPr>
            <a:r>
              <a:rPr lang="en-NZ" sz="1000" dirty="0" smtClean="0"/>
              <a:t>Maps showing distribution of climate change impacts</a:t>
            </a:r>
            <a:endParaRPr lang="en-NZ" sz="1000" baseline="0" dirty="0" smtClean="0"/>
          </a:p>
          <a:p>
            <a:pPr lvl="1">
              <a:lnSpc>
                <a:spcPct val="80000"/>
              </a:lnSpc>
            </a:pPr>
            <a:endParaRPr lang="en-NZ" sz="1000" baseline="0" dirty="0" smtClean="0"/>
          </a:p>
          <a:p>
            <a:r>
              <a:rPr lang="en-NZ" dirty="0" smtClean="0"/>
              <a:t>NZ has a maritime climate so should fare reasonably well in comparison to countries with a large land mass like Australia</a:t>
            </a:r>
          </a:p>
          <a:p>
            <a:r>
              <a:rPr lang="en-NZ" dirty="0" smtClean="0"/>
              <a:t>However, changing species, markets, droughts and floods can be catastrophic to farm businesses</a:t>
            </a:r>
          </a:p>
          <a:p>
            <a:r>
              <a:rPr lang="en-NZ" dirty="0" smtClean="0"/>
              <a:t>Start thinking about the issues and forward planning.</a:t>
            </a:r>
          </a:p>
          <a:p>
            <a:endParaRPr lang="en-US" dirty="0" smtClean="0"/>
          </a:p>
          <a:p>
            <a:r>
              <a:rPr lang="en-US" dirty="0" smtClean="0"/>
              <a:t>11 Jan 2013, while Northern</a:t>
            </a:r>
            <a:r>
              <a:rPr lang="en-US" baseline="0" dirty="0" smtClean="0"/>
              <a:t> Southland was flooding and </a:t>
            </a:r>
            <a:r>
              <a:rPr lang="en-US" baseline="0" dirty="0" err="1" smtClean="0"/>
              <a:t>Canty</a:t>
            </a:r>
            <a:r>
              <a:rPr lang="en-US" baseline="0" dirty="0" smtClean="0"/>
              <a:t> and Aus were burning. The Aus weather </a:t>
            </a:r>
            <a:r>
              <a:rPr lang="en-US" dirty="0" smtClean="0"/>
              <a:t>bureau drew international attention after it added extra </a:t>
            </a:r>
            <a:r>
              <a:rPr lang="en-US" dirty="0" err="1" smtClean="0"/>
              <a:t>colour</a:t>
            </a:r>
            <a:r>
              <a:rPr lang="en-US" dirty="0" smtClean="0"/>
              <a:t> to its forecast charts to extend the range to 54 degrees.  The first eight days of 2013 made it into the top 20 hottest days for Australia in more than a century due to a massive heat dome over the continent.</a:t>
            </a:r>
          </a:p>
          <a:p>
            <a:endParaRPr lang="en-NZ" dirty="0" smtClean="0"/>
          </a:p>
          <a:p>
            <a:pPr lvl="1">
              <a:lnSpc>
                <a:spcPct val="80000"/>
              </a:lnSpc>
            </a:pPr>
            <a:endParaRPr lang="en-NZ" sz="1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204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We can find a number of graphics</a:t>
            </a:r>
            <a:r>
              <a:rPr lang="en-NZ" baseline="0" dirty="0" smtClean="0"/>
              <a:t> showing climate projections and their expected impacts.  This show expected impact of biomass production</a:t>
            </a:r>
          </a:p>
          <a:p>
            <a:endParaRPr lang="en-NZ" baseline="0" dirty="0" smtClean="0"/>
          </a:p>
          <a:p>
            <a:r>
              <a:rPr lang="en-NZ" baseline="0" dirty="0" smtClean="0"/>
              <a:t>Note less in summer, more in </a:t>
            </a:r>
            <a:r>
              <a:rPr lang="en-NZ" baseline="0" dirty="0" err="1" smtClean="0"/>
              <a:t>aut</a:t>
            </a:r>
            <a:r>
              <a:rPr lang="en-NZ" baseline="0" dirty="0" smtClean="0"/>
              <a:t> </a:t>
            </a:r>
            <a:r>
              <a:rPr lang="en-NZ" baseline="0" dirty="0" err="1" smtClean="0"/>
              <a:t>amd</a:t>
            </a:r>
            <a:r>
              <a:rPr lang="en-NZ" baseline="0" dirty="0" smtClean="0"/>
              <a:t> winter, similar in spr.  So sharper seasons, transfer feed of trade stock/produce, harvest water for irrigation.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5576-74D9-4D6A-839B-1D46E4064787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210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Increased intensity of climate events (more energetic hydrological cycle)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also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opportunites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new crops, increased yield)</a:t>
            </a:r>
            <a:endParaRPr lang="en-N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C863-830B-4D3D-9F0F-28D4A6012458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9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Risk is determined</a:t>
            </a:r>
            <a:r>
              <a:rPr lang="en-NZ" baseline="0" dirty="0" smtClean="0"/>
              <a:t> by frequency and intensity of events.</a:t>
            </a:r>
          </a:p>
          <a:p>
            <a:r>
              <a:rPr lang="en-NZ" baseline="0" dirty="0" smtClean="0"/>
              <a:t>Can’t do anything about Frequency or intensity but can about impact</a:t>
            </a:r>
          </a:p>
          <a:p>
            <a:endParaRPr lang="en-NZ" baseline="0" dirty="0" smtClean="0"/>
          </a:p>
          <a:p>
            <a:r>
              <a:rPr lang="en-NZ" baseline="0" dirty="0" smtClean="0"/>
              <a:t>Resilience is about the ability to bounce back after a shock like an extreme weather event.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5576-74D9-4D6A-839B-1D46E4064787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019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4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342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C676-F467-4593-9FA5-5BDDDFA5F401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7F59-6AB4-4C64-9595-3BC191C0FADB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504-1CD8-4F9E-B1D8-16C3E12A0BF6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AB08-31D5-48DB-ADF1-952ABC84E0F0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8BC0-CC13-40D0-8B09-0DE627B55ED0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CF7F-CF54-4C0A-9EFC-742F2708C499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231A-D382-41C2-9930-671C0500FD14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6B0F-7659-4C00-AE0C-6AA9ACDBEBE2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6DF8-CFFD-4D75-83F7-39EC98581F93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4F47-73EB-4227-ACF6-A4031E5AB143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AF3F-0A22-4777-987D-C3C12404084B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C360-F476-4E8D-A15F-E16048727918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5EDB9-2B67-4B40-9A0A-793688F7100A}" type="datetime1">
              <a:rPr lang="en-NZ" smtClean="0"/>
              <a:pPr/>
              <a:t>3/08/2016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7D9C-FE03-4383-8C7C-7B3A70E7D46D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omments" Target="../comments/commen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grpSp>
          <p:nvGrpSpPr>
            <p:cNvPr id="10" name="Group 5"/>
            <p:cNvGrpSpPr/>
            <p:nvPr/>
          </p:nvGrpSpPr>
          <p:grpSpPr>
            <a:xfrm>
              <a:off x="0" y="0"/>
              <a:ext cx="9145588" cy="6858000"/>
              <a:chOff x="0" y="0"/>
              <a:chExt cx="9145588" cy="6858000"/>
            </a:xfrm>
          </p:grpSpPr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5588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l="2698" t="9008" r="2872" b="9922"/>
              <a:stretch>
                <a:fillRect/>
              </a:stretch>
            </p:blipFill>
            <p:spPr bwMode="auto">
              <a:xfrm>
                <a:off x="2339752" y="6021288"/>
                <a:ext cx="2592288" cy="666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004048" y="5949280"/>
                <a:ext cx="1008112" cy="828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138292" y="6021288"/>
                <a:ext cx="3005708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1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99792" cy="6206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/>
          <a:lstStyle/>
          <a:p>
            <a:r>
              <a:rPr lang="en-NZ" dirty="0" smtClean="0"/>
              <a:t>Agriculture in a changing climate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560840" cy="1752600"/>
          </a:xfrm>
        </p:spPr>
        <p:txBody>
          <a:bodyPr/>
          <a:lstStyle/>
          <a:p>
            <a:pPr algn="r"/>
            <a:r>
              <a:rPr lang="en-US" dirty="0" smtClean="0"/>
              <a:t>John-Paul Praat, Groundtruth, Te Awamutu</a:t>
            </a:r>
          </a:p>
          <a:p>
            <a:pPr algn="r"/>
            <a:r>
              <a:rPr lang="en-US" dirty="0" smtClean="0"/>
              <a:t>St </a:t>
            </a:r>
            <a:r>
              <a:rPr lang="en-US" dirty="0" smtClean="0"/>
              <a:t>Paul's </a:t>
            </a:r>
            <a:r>
              <a:rPr lang="en-US" dirty="0" smtClean="0"/>
              <a:t>Agribusiness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1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6304" y="1024127"/>
            <a:ext cx="8833104" cy="470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457200" y="269875"/>
            <a:ext cx="8229600" cy="58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NZ" sz="4000" b="1" kern="0" dirty="0" smtClean="0">
                <a:solidFill>
                  <a:srgbClr val="000000"/>
                </a:solidFill>
                <a:cs typeface="Arial" charset="0"/>
              </a:rPr>
              <a:t>Uneven Challenge: Climate Resilience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24609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NZ" sz="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Source: Cline 2007, Graphics: UNEP/Grid </a:t>
            </a:r>
            <a:r>
              <a:rPr lang="en-NZ" sz="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Arendal</a:t>
            </a:r>
            <a:endParaRPr lang="en-NZ" sz="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648866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>
                    <a:lumMod val="95000"/>
                  </a:schemeClr>
                </a:solidFill>
              </a:rPr>
              <a:t>Slides courtesy of Dr Andy Reisinger, Dep. Dir. NZAGRC  </a:t>
            </a:r>
            <a:endParaRPr lang="en-NZ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D08FD-6A2A-4AD7-BF34-C6AFE296BC18}" type="slidenum">
              <a:rPr lang="en-NZ" smtClean="0">
                <a:solidFill>
                  <a:srgbClr val="AFB1B4"/>
                </a:solidFill>
              </a:rPr>
              <a:pPr>
                <a:defRPr/>
              </a:pPr>
              <a:t>10</a:t>
            </a:fld>
            <a:endParaRPr lang="en-NZ">
              <a:solidFill>
                <a:srgbClr val="AFB1B4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718300" y="1404938"/>
            <a:ext cx="20415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dirty="0" smtClean="0"/>
              <a:t>2030-2049 compared with 1980 -1999 </a:t>
            </a:r>
          </a:p>
          <a:p>
            <a:endParaRPr lang="en-NZ" dirty="0" smtClean="0"/>
          </a:p>
          <a:p>
            <a:r>
              <a:rPr lang="en-NZ" dirty="0" smtClean="0"/>
              <a:t>More </a:t>
            </a:r>
            <a:r>
              <a:rPr lang="en-NZ" dirty="0"/>
              <a:t>biomass at lower quality with sharper seasons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% Change in seasonal DM production</a:t>
            </a:r>
            <a:endParaRPr lang="en-NZ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611601"/>
            <a:ext cx="4608512" cy="632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11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Impacts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Primary impacts</a:t>
            </a:r>
          </a:p>
          <a:p>
            <a:pPr lvl="1"/>
            <a:r>
              <a:rPr lang="en-NZ" dirty="0" smtClean="0"/>
              <a:t>Temperature increase, increase dry, more rain</a:t>
            </a:r>
          </a:p>
          <a:p>
            <a:r>
              <a:rPr lang="en-NZ" dirty="0" smtClean="0"/>
              <a:t>Secondary impacts</a:t>
            </a:r>
          </a:p>
          <a:p>
            <a:pPr lvl="1"/>
            <a:r>
              <a:rPr lang="en-NZ" dirty="0" smtClean="0"/>
              <a:t>Change to pasture species, pests</a:t>
            </a:r>
          </a:p>
          <a:p>
            <a:r>
              <a:rPr lang="en-NZ" dirty="0" smtClean="0"/>
              <a:t>Tertiary impacts</a:t>
            </a:r>
          </a:p>
          <a:p>
            <a:pPr lvl="1"/>
            <a:r>
              <a:rPr lang="en-NZ" dirty="0" smtClean="0"/>
              <a:t>Nutrient cycling, changes to soil carbon, changes in sea levels 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62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22768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and Impacts Summaries by Region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13</a:t>
            </a:fld>
            <a:endParaRPr lang="en-NZ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52825" y="0"/>
            <a:ext cx="5591175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0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145588" cy="6858000"/>
              <a:chOff x="0" y="0"/>
              <a:chExt cx="9145588" cy="6858000"/>
            </a:xfrm>
          </p:grpSpPr>
          <p:pic>
            <p:nvPicPr>
              <p:cNvPr id="7" name="Picture 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5588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l="2698" t="9008" r="2872" b="9922"/>
              <a:stretch>
                <a:fillRect/>
              </a:stretch>
            </p:blipFill>
            <p:spPr bwMode="auto">
              <a:xfrm>
                <a:off x="2339752" y="6021288"/>
                <a:ext cx="2592288" cy="666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004048" y="5949280"/>
                <a:ext cx="1008112" cy="828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138292" y="6021288"/>
                <a:ext cx="3005708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99792" cy="62068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NZ" sz="3200" b="1" cap="all" dirty="0" err="1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  <a:endParaRPr lang="en-NZ" sz="3200" b="1" cap="al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NZ" b="1" cap="all" dirty="0" smtClean="0"/>
              <a:t>Risk and probability</a:t>
            </a:r>
          </a:p>
          <a:p>
            <a:r>
              <a:rPr lang="en-NZ" b="1" cap="all" dirty="0" smtClean="0">
                <a:solidFill>
                  <a:schemeClr val="bg1">
                    <a:lumMod val="85000"/>
                  </a:schemeClr>
                </a:solidFill>
              </a:rPr>
              <a:t>Farm Business resilience</a:t>
            </a:r>
          </a:p>
          <a:p>
            <a:r>
              <a:rPr lang="en-US" b="1" cap="all" dirty="0" smtClean="0">
                <a:solidFill>
                  <a:schemeClr val="bg1">
                    <a:lumMod val="85000"/>
                  </a:schemeClr>
                </a:solidFill>
              </a:rPr>
              <a:t>Sustainable land Management Report</a:t>
            </a:r>
            <a:endParaRPr lang="en-NZ" b="1" cap="al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NZ" b="1" cap="all" dirty="0" smtClean="0">
                <a:solidFill>
                  <a:schemeClr val="bg1">
                    <a:lumMod val="85000"/>
                  </a:schemeClr>
                </a:solidFill>
              </a:rPr>
              <a:t>On-line Tools</a:t>
            </a:r>
          </a:p>
          <a:p>
            <a:r>
              <a:rPr lang="en-NZ" b="1" cap="all" dirty="0" smtClean="0">
                <a:solidFill>
                  <a:schemeClr val="bg1">
                    <a:lumMod val="85000"/>
                  </a:schemeClr>
                </a:solidFill>
              </a:rPr>
              <a:t>Science Sound Bites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14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risk?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 smtClean="0"/>
              <a:t>The risks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124744"/>
            <a:ext cx="518457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Increased variability and intensity</a:t>
            </a:r>
          </a:p>
          <a:p>
            <a:r>
              <a:rPr lang="en-US" dirty="0" smtClean="0"/>
              <a:t>Increased frequency of extreme climatic events</a:t>
            </a:r>
          </a:p>
          <a:p>
            <a:r>
              <a:rPr lang="en-US" dirty="0" smtClean="0"/>
              <a:t>Changes in ecology</a:t>
            </a:r>
          </a:p>
          <a:p>
            <a:pPr lvl="1"/>
            <a:r>
              <a:rPr lang="en-US" dirty="0" smtClean="0"/>
              <a:t>Heat Stress</a:t>
            </a:r>
          </a:p>
          <a:p>
            <a:pPr lvl="1"/>
            <a:r>
              <a:rPr lang="en-US" dirty="0" smtClean="0"/>
              <a:t>Water use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5361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0"/>
            <a:ext cx="241176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08304" y="191683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Droughts</a:t>
            </a:r>
            <a:endParaRPr lang="en-NZ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70080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Floods</a:t>
            </a:r>
            <a:endParaRPr lang="en-NZ" sz="2400" dirty="0"/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132856"/>
            <a:ext cx="15763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400506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Slips</a:t>
            </a:r>
            <a:endParaRPr lang="en-NZ" sz="2400" dirty="0"/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56897" y="2420888"/>
            <a:ext cx="1987103" cy="268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16216" y="5085184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Pests and Diseases</a:t>
            </a:r>
            <a:endParaRPr lang="en-NZ" sz="2400" dirty="0"/>
          </a:p>
        </p:txBody>
      </p:sp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437112"/>
            <a:ext cx="1547664" cy="20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639633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Wind</a:t>
            </a:r>
            <a:endParaRPr lang="en-NZ" sz="2400" dirty="0"/>
          </a:p>
        </p:txBody>
      </p:sp>
      <p:pic>
        <p:nvPicPr>
          <p:cNvPr id="172039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6200000">
            <a:off x="7504987" y="5218987"/>
            <a:ext cx="1370322" cy="1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35695" y="5085184"/>
            <a:ext cx="4541785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16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Risk determined by...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Frequency </a:t>
            </a:r>
          </a:p>
          <a:p>
            <a:pPr lvl="1"/>
            <a:r>
              <a:rPr lang="en-NZ" dirty="0" smtClean="0"/>
              <a:t>less time to recover between events - resilience</a:t>
            </a:r>
          </a:p>
          <a:p>
            <a:r>
              <a:rPr lang="en-NZ" dirty="0" smtClean="0"/>
              <a:t>Intensity</a:t>
            </a:r>
          </a:p>
          <a:p>
            <a:pPr lvl="1"/>
            <a:r>
              <a:rPr lang="en-NZ" dirty="0" smtClean="0"/>
              <a:t>makes us more vulnerable </a:t>
            </a:r>
          </a:p>
          <a:p>
            <a:r>
              <a:rPr lang="en-NZ" dirty="0" smtClean="0"/>
              <a:t>Impact</a:t>
            </a:r>
          </a:p>
          <a:p>
            <a:pPr lvl="1"/>
            <a:r>
              <a:rPr lang="en-NZ" dirty="0" smtClean="0">
                <a:solidFill>
                  <a:srgbClr val="FF0000"/>
                </a:solidFill>
              </a:rPr>
              <a:t>but can we do something about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254E-1C04-409E-AACA-F1F9938F5938}" type="slidenum">
              <a:rPr lang="en-NZ" smtClean="0"/>
              <a:pPr/>
              <a:t>17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8" y="689812"/>
            <a:ext cx="4048125" cy="5724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8"/>
          <p:cNvGrpSpPr/>
          <p:nvPr/>
        </p:nvGrpSpPr>
        <p:grpSpPr>
          <a:xfrm>
            <a:off x="611544" y="689684"/>
            <a:ext cx="4048125" cy="5724525"/>
            <a:chOff x="611544" y="957298"/>
            <a:chExt cx="4048125" cy="572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44" y="957298"/>
              <a:ext cx="4048125" cy="572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1115616" y="1431806"/>
              <a:ext cx="989137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NZ drought risk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Current                       Future       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6027003"/>
            <a:ext cx="8964488" cy="92333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1"/>
                </a:solidFill>
              </a:rPr>
              <a:t>For a mid-range emissions scenario</a:t>
            </a:r>
            <a:r>
              <a:rPr lang="en-NZ" dirty="0">
                <a:solidFill>
                  <a:schemeClr val="tx1"/>
                </a:solidFill>
              </a:rPr>
              <a:t>, farmers in most North Island regions, as well as those in eastern regions of the South Island – especially Canterbury and eastern Southland – can expect to spend around </a:t>
            </a:r>
            <a:r>
              <a:rPr lang="en-NZ" b="1" dirty="0">
                <a:solidFill>
                  <a:schemeClr val="tx1"/>
                </a:solidFill>
              </a:rPr>
              <a:t>ten per cent more time in drought </a:t>
            </a:r>
            <a:r>
              <a:rPr lang="en-NZ" dirty="0">
                <a:solidFill>
                  <a:schemeClr val="tx1"/>
                </a:solidFill>
              </a:rPr>
              <a:t>by the middle of this </a:t>
            </a:r>
            <a:r>
              <a:rPr lang="en-NZ" dirty="0" smtClean="0">
                <a:solidFill>
                  <a:schemeClr val="tx1"/>
                </a:solidFill>
              </a:rPr>
              <a:t>century.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22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NZ drought risk (Waikato)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Current                       Future         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980728"/>
            <a:ext cx="4716016" cy="36933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1"/>
                </a:solidFill>
              </a:rPr>
              <a:t>20% time in drought equates to 2 years in ten</a:t>
            </a:r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3732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</a:t>
            </a:r>
            <a:r>
              <a:rPr lang="en-US" dirty="0" smtClean="0"/>
              <a:t> – 1 in 15-20 years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064" y="53732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2040</a:t>
            </a:r>
            <a:r>
              <a:rPr lang="en-US" dirty="0" smtClean="0"/>
              <a:t>  – 1 in 7.5 to 8.5 years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934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Maps include soil water holding capacity factor and can be found in Clarke et al. 2012: Impacts of Climate Change on Land-based sectors and Adaptation Options – </a:t>
            </a:r>
            <a:r>
              <a:rPr lang="en-US" i="1" dirty="0" smtClean="0"/>
              <a:t>Stakeholder Report </a:t>
            </a:r>
            <a:endParaRPr lang="en-NZ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19</a:t>
            </a:fld>
            <a:endParaRPr lang="en-NZ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1484784"/>
            <a:ext cx="864095" cy="322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791"/>
            <a:ext cx="3384376" cy="3666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556792"/>
            <a:ext cx="367240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val 19"/>
          <p:cNvSpPr/>
          <p:nvPr/>
        </p:nvSpPr>
        <p:spPr>
          <a:xfrm>
            <a:off x="1115616" y="2852936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Oval 20"/>
          <p:cNvSpPr/>
          <p:nvPr/>
        </p:nvSpPr>
        <p:spPr>
          <a:xfrm>
            <a:off x="5724128" y="2708920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220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76872"/>
            <a:ext cx="8964488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Headlines in the Farmers Weekly? </a:t>
            </a:r>
            <a:endParaRPr lang="en-NZ" sz="4800" dirty="0"/>
          </a:p>
        </p:txBody>
      </p:sp>
      <p:pic>
        <p:nvPicPr>
          <p:cNvPr id="6" name="Picture 5" descr="FW Sediment reduce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98500">
            <a:off x="22161" y="357110"/>
            <a:ext cx="4249319" cy="6155892"/>
          </a:xfrm>
          <a:prstGeom prst="rect">
            <a:avLst/>
          </a:prstGeom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20079">
            <a:off x="1013494" y="1291638"/>
            <a:ext cx="1109141" cy="5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W Water clashes reduce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45418">
            <a:off x="1739187" y="357419"/>
            <a:ext cx="4425633" cy="63270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2</a:t>
            </a:fld>
            <a:endParaRPr lang="en-N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65419">
            <a:off x="3126666" y="372897"/>
            <a:ext cx="44958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W Dairy 1 man 500 cows manw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673883">
            <a:off x="4383913" y="150289"/>
            <a:ext cx="4697910" cy="66640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that translate to the farm?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</a:t>
            </a:r>
            <a:r>
              <a:rPr lang="en-US" dirty="0" err="1" smtClean="0"/>
              <a:t>modelling</a:t>
            </a:r>
            <a:r>
              <a:rPr lang="en-US" dirty="0" smtClean="0"/>
              <a:t> by </a:t>
            </a:r>
            <a:r>
              <a:rPr lang="en-US" dirty="0" err="1" smtClean="0"/>
              <a:t>AgResearch</a:t>
            </a:r>
            <a:r>
              <a:rPr lang="en-US" dirty="0" smtClean="0"/>
              <a:t> using NIWA projected data</a:t>
            </a:r>
          </a:p>
          <a:p>
            <a:r>
              <a:rPr lang="en-US" dirty="0" smtClean="0"/>
              <a:t>The key message is increased variability in DM production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20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498455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184" y="1052736"/>
            <a:ext cx="4258816" cy="1584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Production curve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b="1" dirty="0" smtClean="0">
                <a:solidFill>
                  <a:schemeClr val="bg1">
                    <a:lumMod val="85000"/>
                  </a:schemeClr>
                </a:solidFill>
              </a:rPr>
              <a:t>Grey = 1990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>
                <a:solidFill>
                  <a:srgbClr val="00B050"/>
                </a:solidFill>
              </a:rPr>
              <a:t>Green = 2040</a:t>
            </a:r>
            <a:endParaRPr lang="en-NZ" sz="3600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76056" y="4365104"/>
            <a:ext cx="4258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Variability Index</a:t>
            </a:r>
            <a:endParaRPr kumimoji="0" lang="en-NZ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2915818" y="2780928"/>
            <a:ext cx="5544614" cy="1800200"/>
            <a:chOff x="2915818" y="2780928"/>
            <a:chExt cx="5544614" cy="1800200"/>
          </a:xfrm>
        </p:grpSpPr>
        <p:sp>
          <p:nvSpPr>
            <p:cNvPr id="5" name="Oval 4"/>
            <p:cNvSpPr/>
            <p:nvPr/>
          </p:nvSpPr>
          <p:spPr>
            <a:xfrm rot="16200000">
              <a:off x="2699793" y="3429001"/>
              <a:ext cx="1368152" cy="9361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36096" y="2780928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More variability Feb-Mar</a:t>
              </a:r>
              <a:endParaRPr lang="en-NZ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21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8367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Bell curve for DM production (rules of thumb) </a:t>
            </a:r>
            <a:endParaRPr lang="en-NZ" sz="36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79512" y="4758408"/>
            <a:ext cx="8229600" cy="20995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Pasture curve is quite steep</a:t>
            </a:r>
          </a:p>
          <a:p>
            <a:pPr lvl="1"/>
            <a:r>
              <a:rPr lang="en-US" sz="2400" dirty="0" smtClean="0"/>
              <a:t>6 years in 10 you’ll get close to average DM production</a:t>
            </a:r>
          </a:p>
          <a:p>
            <a:pPr lvl="1"/>
            <a:r>
              <a:rPr lang="en-US" sz="2400" dirty="0" smtClean="0"/>
              <a:t>2 years in 10 you’ll get significantly less than average</a:t>
            </a:r>
          </a:p>
          <a:p>
            <a:pPr lvl="1"/>
            <a:r>
              <a:rPr lang="en-US" sz="2400" dirty="0" smtClean="0"/>
              <a:t>2 years in 10 you’ll get significantly more than average</a:t>
            </a:r>
            <a:endParaRPr lang="en-N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268760"/>
            <a:ext cx="532818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Callout 1 4"/>
          <p:cNvSpPr/>
          <p:nvPr/>
        </p:nvSpPr>
        <p:spPr>
          <a:xfrm>
            <a:off x="5580112" y="764704"/>
            <a:ext cx="2411760" cy="648072"/>
          </a:xfrm>
          <a:prstGeom prst="borderCallout1">
            <a:avLst>
              <a:gd name="adj1" fmla="val 27218"/>
              <a:gd name="adj2" fmla="val 257"/>
              <a:gd name="adj3" fmla="val 106737"/>
              <a:gd name="adj4" fmla="val -12244"/>
            </a:avLst>
          </a:prstGeom>
          <a:solidFill>
            <a:srgbClr val="FFFF00"/>
          </a:solidFill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Average or most common </a:t>
            </a:r>
            <a:r>
              <a:rPr lang="en-US" sz="1600" dirty="0" err="1" smtClean="0">
                <a:solidFill>
                  <a:schemeClr val="tx1"/>
                </a:solidFill>
                <a:latin typeface="Calibri" pitchFamily="34" charset="0"/>
              </a:rPr>
              <a:t>kgDM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/ha/yr  for period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843808" y="1124744"/>
            <a:ext cx="0" cy="3456384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465313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Pasture production (</a:t>
            </a:r>
            <a:r>
              <a:rPr lang="en-US" sz="1600" dirty="0" err="1" smtClean="0"/>
              <a:t>kgDM</a:t>
            </a:r>
            <a:r>
              <a:rPr lang="en-US" sz="1600" dirty="0" smtClean="0"/>
              <a:t>/ha/yr)</a:t>
            </a:r>
            <a:endParaRPr lang="en-NZ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134076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Freq</a:t>
            </a:r>
            <a:endParaRPr lang="en-NZ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22</a:t>
            </a:fld>
            <a:endParaRPr lang="en-NZ"/>
          </a:p>
        </p:txBody>
      </p:sp>
      <p:sp>
        <p:nvSpPr>
          <p:cNvPr id="14" name="Freeform 13"/>
          <p:cNvSpPr/>
          <p:nvPr/>
        </p:nvSpPr>
        <p:spPr>
          <a:xfrm>
            <a:off x="2123728" y="2348880"/>
            <a:ext cx="6413157" cy="2261287"/>
          </a:xfrm>
          <a:custGeom>
            <a:avLst/>
            <a:gdLst>
              <a:gd name="connsiteX0" fmla="*/ 0 w 6413157"/>
              <a:gd name="connsiteY0" fmla="*/ 2261287 h 2261287"/>
              <a:gd name="connsiteX1" fmla="*/ 210065 w 6413157"/>
              <a:gd name="connsiteY1" fmla="*/ 2248930 h 2261287"/>
              <a:gd name="connsiteX2" fmla="*/ 543698 w 6413157"/>
              <a:gd name="connsiteY2" fmla="*/ 2150076 h 2261287"/>
              <a:gd name="connsiteX3" fmla="*/ 926757 w 6413157"/>
              <a:gd name="connsiteY3" fmla="*/ 1989438 h 2261287"/>
              <a:gd name="connsiteX4" fmla="*/ 1383957 w 6413157"/>
              <a:gd name="connsiteY4" fmla="*/ 1705233 h 2261287"/>
              <a:gd name="connsiteX5" fmla="*/ 1804087 w 6413157"/>
              <a:gd name="connsiteY5" fmla="*/ 1334530 h 2261287"/>
              <a:gd name="connsiteX6" fmla="*/ 2273644 w 6413157"/>
              <a:gd name="connsiteY6" fmla="*/ 691979 h 2261287"/>
              <a:gd name="connsiteX7" fmla="*/ 2829698 w 6413157"/>
              <a:gd name="connsiteY7" fmla="*/ 111211 h 2261287"/>
              <a:gd name="connsiteX8" fmla="*/ 3188044 w 6413157"/>
              <a:gd name="connsiteY8" fmla="*/ 24714 h 2261287"/>
              <a:gd name="connsiteX9" fmla="*/ 3385752 w 6413157"/>
              <a:gd name="connsiteY9" fmla="*/ 74141 h 2261287"/>
              <a:gd name="connsiteX10" fmla="*/ 3608173 w 6413157"/>
              <a:gd name="connsiteY10" fmla="*/ 197708 h 2261287"/>
              <a:gd name="connsiteX11" fmla="*/ 4003590 w 6413157"/>
              <a:gd name="connsiteY11" fmla="*/ 667265 h 2261287"/>
              <a:gd name="connsiteX12" fmla="*/ 4658498 w 6413157"/>
              <a:gd name="connsiteY12" fmla="*/ 1458098 h 2261287"/>
              <a:gd name="connsiteX13" fmla="*/ 5140411 w 6413157"/>
              <a:gd name="connsiteY13" fmla="*/ 1890584 h 2261287"/>
              <a:gd name="connsiteX14" fmla="*/ 5585255 w 6413157"/>
              <a:gd name="connsiteY14" fmla="*/ 2075935 h 2261287"/>
              <a:gd name="connsiteX15" fmla="*/ 6005384 w 6413157"/>
              <a:gd name="connsiteY15" fmla="*/ 2211860 h 2261287"/>
              <a:gd name="connsiteX16" fmla="*/ 6166022 w 6413157"/>
              <a:gd name="connsiteY16" fmla="*/ 2236573 h 2261287"/>
              <a:gd name="connsiteX17" fmla="*/ 6413157 w 6413157"/>
              <a:gd name="connsiteY17" fmla="*/ 2248930 h 226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13157" h="2261287">
                <a:moveTo>
                  <a:pt x="0" y="2261287"/>
                </a:moveTo>
                <a:lnTo>
                  <a:pt x="210065" y="2248930"/>
                </a:lnTo>
                <a:cubicBezTo>
                  <a:pt x="300681" y="2230395"/>
                  <a:pt x="424249" y="2193325"/>
                  <a:pt x="543698" y="2150076"/>
                </a:cubicBezTo>
                <a:cubicBezTo>
                  <a:pt x="663147" y="2106827"/>
                  <a:pt x="786714" y="2063578"/>
                  <a:pt x="926757" y="1989438"/>
                </a:cubicBezTo>
                <a:cubicBezTo>
                  <a:pt x="1066800" y="1915298"/>
                  <a:pt x="1237735" y="1814384"/>
                  <a:pt x="1383957" y="1705233"/>
                </a:cubicBezTo>
                <a:cubicBezTo>
                  <a:pt x="1530179" y="1596082"/>
                  <a:pt x="1655806" y="1503406"/>
                  <a:pt x="1804087" y="1334530"/>
                </a:cubicBezTo>
                <a:cubicBezTo>
                  <a:pt x="1952368" y="1165654"/>
                  <a:pt x="2102709" y="895866"/>
                  <a:pt x="2273644" y="691979"/>
                </a:cubicBezTo>
                <a:cubicBezTo>
                  <a:pt x="2444579" y="488093"/>
                  <a:pt x="2677298" y="222422"/>
                  <a:pt x="2829698" y="111211"/>
                </a:cubicBezTo>
                <a:cubicBezTo>
                  <a:pt x="2982098" y="0"/>
                  <a:pt x="3095368" y="30892"/>
                  <a:pt x="3188044" y="24714"/>
                </a:cubicBezTo>
                <a:cubicBezTo>
                  <a:pt x="3280720" y="18536"/>
                  <a:pt x="3315731" y="45309"/>
                  <a:pt x="3385752" y="74141"/>
                </a:cubicBezTo>
                <a:cubicBezTo>
                  <a:pt x="3455773" y="102973"/>
                  <a:pt x="3505200" y="98854"/>
                  <a:pt x="3608173" y="197708"/>
                </a:cubicBezTo>
                <a:cubicBezTo>
                  <a:pt x="3711146" y="296562"/>
                  <a:pt x="4003590" y="667265"/>
                  <a:pt x="4003590" y="667265"/>
                </a:cubicBezTo>
                <a:cubicBezTo>
                  <a:pt x="4178644" y="877330"/>
                  <a:pt x="4469028" y="1254212"/>
                  <a:pt x="4658498" y="1458098"/>
                </a:cubicBezTo>
                <a:cubicBezTo>
                  <a:pt x="4847968" y="1661984"/>
                  <a:pt x="4985952" y="1787611"/>
                  <a:pt x="5140411" y="1890584"/>
                </a:cubicBezTo>
                <a:cubicBezTo>
                  <a:pt x="5294870" y="1993557"/>
                  <a:pt x="5441093" y="2022389"/>
                  <a:pt x="5585255" y="2075935"/>
                </a:cubicBezTo>
                <a:cubicBezTo>
                  <a:pt x="5729417" y="2129481"/>
                  <a:pt x="5908590" y="2185087"/>
                  <a:pt x="6005384" y="2211860"/>
                </a:cubicBezTo>
                <a:cubicBezTo>
                  <a:pt x="6102178" y="2238633"/>
                  <a:pt x="6098060" y="2230395"/>
                  <a:pt x="6166022" y="2236573"/>
                </a:cubicBezTo>
                <a:cubicBezTo>
                  <a:pt x="6233984" y="2242751"/>
                  <a:pt x="6323570" y="2245840"/>
                  <a:pt x="6413157" y="224893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Line Callout 1 10"/>
          <p:cNvSpPr/>
          <p:nvPr/>
        </p:nvSpPr>
        <p:spPr>
          <a:xfrm>
            <a:off x="5724128" y="1700808"/>
            <a:ext cx="2808312" cy="648072"/>
          </a:xfrm>
          <a:prstGeom prst="borderCallout1">
            <a:avLst>
              <a:gd name="adj1" fmla="val 27218"/>
              <a:gd name="adj2" fmla="val 257"/>
              <a:gd name="adj3" fmla="val 106737"/>
              <a:gd name="adj4" fmla="val -15318"/>
            </a:avLst>
          </a:prstGeom>
          <a:solidFill>
            <a:srgbClr val="FFFF00"/>
          </a:solidFill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Estimate of what CC impact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73216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Distribution of annual production in next 30 years is likely to get squashed flatter relative to last 30 years </a:t>
            </a:r>
            <a:endParaRPr lang="en-N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77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$50,000/yr loss for 2 years in a row</a:t>
            </a:r>
          </a:p>
          <a:p>
            <a:r>
              <a:rPr lang="en-US" b="1" dirty="0" smtClean="0"/>
              <a:t>Frequency from 1 in 17 years to 1 in 8 years</a:t>
            </a:r>
          </a:p>
          <a:p>
            <a:pPr lvl="1"/>
            <a:r>
              <a:rPr lang="en-US" b="1" dirty="0" smtClean="0"/>
              <a:t>Reflect in </a:t>
            </a:r>
            <a:r>
              <a:rPr lang="en-US" b="1" dirty="0" err="1" smtClean="0"/>
              <a:t>cashflow</a:t>
            </a:r>
            <a:r>
              <a:rPr lang="en-US" b="1" dirty="0" smtClean="0"/>
              <a:t> budgets </a:t>
            </a:r>
          </a:p>
          <a:p>
            <a:pPr lvl="1"/>
            <a:r>
              <a:rPr lang="en-US" b="1" dirty="0" smtClean="0"/>
              <a:t>Strategic adaptation for survival. </a:t>
            </a:r>
          </a:p>
          <a:p>
            <a:r>
              <a:rPr lang="en-US" b="1" dirty="0" smtClean="0"/>
              <a:t>Use 5 year average values for product prices </a:t>
            </a:r>
          </a:p>
          <a:p>
            <a:r>
              <a:rPr lang="en-US" b="1" dirty="0" smtClean="0"/>
              <a:t>Improve flexibility of resource use / productivity</a:t>
            </a:r>
            <a:endParaRPr lang="en-NZ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23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75967">
            <a:off x="2418651" y="503756"/>
            <a:ext cx="4439676" cy="5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Sustainable Land Management and Climate Change (SLMACC) Report</a:t>
            </a:r>
            <a:endParaRPr lang="en-NZ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8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Examples of useful information and ideas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3645024"/>
            <a:ext cx="3384376" cy="1944216"/>
          </a:xfrm>
        </p:spPr>
        <p:txBody>
          <a:bodyPr>
            <a:normAutofit/>
          </a:bodyPr>
          <a:lstStyle/>
          <a:p>
            <a:r>
              <a:rPr lang="en-US" dirty="0" smtClean="0"/>
              <a:t>Pgs 8-9 Sectors and levels of adaptation </a:t>
            </a:r>
          </a:p>
          <a:p>
            <a:endParaRPr lang="en-N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72125"/>
            <a:ext cx="64103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1472" y="0"/>
            <a:ext cx="4752528" cy="68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08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40466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Q What transformational adaptations would reduce the impacts of a drought?</a:t>
            </a:r>
          </a:p>
          <a:p>
            <a:pPr lvl="1"/>
            <a:r>
              <a:rPr lang="en-US" dirty="0" smtClean="0"/>
              <a:t>A pg 33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0485" y="0"/>
            <a:ext cx="67535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09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Rainfall?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Capture  high river flows</a:t>
            </a:r>
          </a:p>
          <a:p>
            <a:r>
              <a:rPr lang="en-US" dirty="0" smtClean="0"/>
              <a:t>Higher risk of</a:t>
            </a:r>
          </a:p>
          <a:p>
            <a:pPr lvl="1"/>
            <a:r>
              <a:rPr lang="en-US" dirty="0" smtClean="0"/>
              <a:t>Erosion</a:t>
            </a:r>
          </a:p>
          <a:p>
            <a:pPr lvl="1"/>
            <a:r>
              <a:rPr lang="en-US" dirty="0" smtClean="0"/>
              <a:t>Nutrient runoff </a:t>
            </a:r>
          </a:p>
          <a:p>
            <a:pPr lvl="1"/>
            <a:r>
              <a:rPr lang="en-US" dirty="0" smtClean="0"/>
              <a:t>Sedimentation</a:t>
            </a:r>
          </a:p>
          <a:p>
            <a:r>
              <a:rPr lang="en-US" dirty="0" smtClean="0"/>
              <a:t>Greater risk soil damage</a:t>
            </a:r>
          </a:p>
          <a:p>
            <a:r>
              <a:rPr lang="en-US" dirty="0" smtClean="0"/>
              <a:t>Increase in stock deaths</a:t>
            </a:r>
          </a:p>
          <a:p>
            <a:r>
              <a:rPr lang="en-US" dirty="0" smtClean="0"/>
              <a:t>Increased crop losses</a:t>
            </a: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 t="13105"/>
          <a:stretch>
            <a:fillRect/>
          </a:stretch>
        </p:blipFill>
        <p:spPr bwMode="auto">
          <a:xfrm>
            <a:off x="6372200" y="1340767"/>
            <a:ext cx="2376264" cy="267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4077072"/>
            <a:ext cx="2304256" cy="273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27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 – how confident?</a:t>
            </a:r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808"/>
            <a:ext cx="8748463" cy="380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093296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 Clarke et al. 2012: Impacts of Climate Change on Land-based sectors and Adaptation Options – Stakeholder Report</a:t>
            </a:r>
            <a:endParaRPr lang="en-NZ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28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grpSp>
          <p:nvGrpSpPr>
            <p:cNvPr id="4" name="Group 5"/>
            <p:cNvGrpSpPr/>
            <p:nvPr/>
          </p:nvGrpSpPr>
          <p:grpSpPr>
            <a:xfrm>
              <a:off x="0" y="0"/>
              <a:ext cx="9145588" cy="6858000"/>
              <a:chOff x="0" y="0"/>
              <a:chExt cx="9145588" cy="6858000"/>
            </a:xfrm>
          </p:grpSpPr>
          <p:pic>
            <p:nvPicPr>
              <p:cNvPr id="7" name="Picture 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5588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l="2698" t="9008" r="2872" b="9922"/>
              <a:stretch>
                <a:fillRect/>
              </a:stretch>
            </p:blipFill>
            <p:spPr bwMode="auto">
              <a:xfrm>
                <a:off x="2339752" y="6021288"/>
                <a:ext cx="2592288" cy="666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004048" y="5949280"/>
                <a:ext cx="1008112" cy="828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138292" y="6021288"/>
                <a:ext cx="3005708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99792" cy="62068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NZ" b="1" cap="all" dirty="0" err="1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  <a:endParaRPr lang="en-NZ" sz="2400" b="1" cap="al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NZ" sz="2800" b="1" cap="all" dirty="0" smtClean="0">
                <a:solidFill>
                  <a:schemeClr val="bg1">
                    <a:lumMod val="85000"/>
                  </a:schemeClr>
                </a:solidFill>
              </a:rPr>
              <a:t>Risk and probability</a:t>
            </a:r>
          </a:p>
          <a:p>
            <a:r>
              <a:rPr lang="en-NZ" sz="2800" b="1" cap="all" dirty="0" smtClean="0">
                <a:solidFill>
                  <a:schemeClr val="bg1">
                    <a:lumMod val="85000"/>
                  </a:schemeClr>
                </a:solidFill>
              </a:rPr>
              <a:t>Farm Business resilience</a:t>
            </a:r>
          </a:p>
          <a:p>
            <a:r>
              <a:rPr lang="en-US" sz="2800" b="1" cap="all" dirty="0" smtClean="0">
                <a:solidFill>
                  <a:schemeClr val="bg1">
                    <a:lumMod val="85000"/>
                  </a:schemeClr>
                </a:solidFill>
              </a:rPr>
              <a:t>Sustainable land Management Report</a:t>
            </a:r>
            <a:endParaRPr lang="en-NZ" sz="2800" b="1" cap="al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NZ" sz="3600" b="1" cap="all" dirty="0" smtClean="0"/>
              <a:t>On-line Tools</a:t>
            </a:r>
          </a:p>
          <a:p>
            <a:r>
              <a:rPr lang="en-NZ" sz="2800" b="1" cap="all" dirty="0" smtClean="0">
                <a:solidFill>
                  <a:schemeClr val="bg1">
                    <a:lumMod val="85000"/>
                  </a:schemeClr>
                </a:solidFill>
              </a:rPr>
              <a:t>Science Sound Bites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29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73448" y="3140968"/>
            <a:ext cx="4970551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4896544" cy="41044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Changes are afoot, the key to thriving will be planning for the future, not the past </a:t>
            </a:r>
            <a:endParaRPr lang="en-NZ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3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based data portals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Climate Smart Farmers and NIWA Virtual Climate Station Network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NIWA 3 month outlook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Water balance – irrigation scheduling (</a:t>
            </a:r>
            <a:r>
              <a:rPr lang="en-US" dirty="0" err="1" smtClean="0"/>
              <a:t>AquaTrac</a:t>
            </a:r>
            <a:r>
              <a:rPr lang="en-US" dirty="0" smtClean="0"/>
              <a:t>, FAR)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National Land Resource Centre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S-map (user friendly, but not widely applicable)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Adaptation toolbox (MPI website, case studies, work flow)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Landuse</a:t>
            </a:r>
            <a:r>
              <a:rPr lang="en-US" dirty="0" smtClean="0"/>
              <a:t> capability (not user friendly, too coarse for farms)</a:t>
            </a:r>
          </a:p>
          <a:p>
            <a:endParaRPr lang="en-US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30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00" y="33514"/>
            <a:ext cx="7965646" cy="68244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31</a:t>
            </a:fld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4" y="0"/>
            <a:ext cx="8493726" cy="68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32</a:t>
            </a:fld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42" y="116633"/>
            <a:ext cx="6774638" cy="650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grpSp>
          <p:nvGrpSpPr>
            <p:cNvPr id="4" name="Group 5"/>
            <p:cNvGrpSpPr/>
            <p:nvPr/>
          </p:nvGrpSpPr>
          <p:grpSpPr>
            <a:xfrm>
              <a:off x="0" y="0"/>
              <a:ext cx="9145588" cy="6858000"/>
              <a:chOff x="0" y="0"/>
              <a:chExt cx="9145588" cy="6858000"/>
            </a:xfrm>
          </p:grpSpPr>
          <p:pic>
            <p:nvPicPr>
              <p:cNvPr id="7" name="Picture 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5588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l="2698" t="9008" r="2872" b="9922"/>
              <a:stretch>
                <a:fillRect/>
              </a:stretch>
            </p:blipFill>
            <p:spPr bwMode="auto">
              <a:xfrm>
                <a:off x="2339752" y="6021288"/>
                <a:ext cx="2592288" cy="666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004048" y="5949280"/>
                <a:ext cx="1008112" cy="828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138292" y="6021288"/>
                <a:ext cx="3005708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99792" cy="62068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NZ" b="1" cap="all" dirty="0" err="1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  <a:endParaRPr lang="en-NZ" sz="2400" b="1" cap="al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NZ" sz="2800" b="1" cap="all" dirty="0" smtClean="0">
                <a:solidFill>
                  <a:schemeClr val="bg1">
                    <a:lumMod val="85000"/>
                  </a:schemeClr>
                </a:solidFill>
              </a:rPr>
              <a:t>Risk and probability</a:t>
            </a:r>
          </a:p>
          <a:p>
            <a:r>
              <a:rPr lang="en-NZ" sz="2800" b="1" cap="all" dirty="0" smtClean="0">
                <a:solidFill>
                  <a:schemeClr val="bg1">
                    <a:lumMod val="85000"/>
                  </a:schemeClr>
                </a:solidFill>
              </a:rPr>
              <a:t>Farm Business resilience</a:t>
            </a:r>
          </a:p>
          <a:p>
            <a:r>
              <a:rPr lang="en-US" sz="2800" b="1" cap="all" dirty="0" smtClean="0">
                <a:solidFill>
                  <a:schemeClr val="bg1">
                    <a:lumMod val="85000"/>
                  </a:schemeClr>
                </a:solidFill>
              </a:rPr>
              <a:t>Sustainable land Management Report</a:t>
            </a:r>
            <a:endParaRPr lang="en-NZ" sz="2800" b="1" cap="al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NZ" sz="2800" b="1" cap="all" dirty="0" smtClean="0">
                <a:solidFill>
                  <a:schemeClr val="bg1">
                    <a:lumMod val="85000"/>
                  </a:schemeClr>
                </a:solidFill>
              </a:rPr>
              <a:t>On-line Tools</a:t>
            </a:r>
          </a:p>
          <a:p>
            <a:r>
              <a:rPr lang="en-NZ" sz="3600" b="1" cap="all" dirty="0" smtClean="0"/>
              <a:t>Science Sound Bites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33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Sound Bites </a:t>
            </a:r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r>
              <a:rPr lang="en-US" dirty="0" smtClean="0"/>
              <a:t>Update: current research on GHG mitigation</a:t>
            </a:r>
          </a:p>
          <a:p>
            <a:endParaRPr lang="en-US" sz="2000" dirty="0" smtClean="0"/>
          </a:p>
          <a:p>
            <a:r>
              <a:rPr lang="en-US" dirty="0" smtClean="0"/>
              <a:t>Who:</a:t>
            </a:r>
          </a:p>
          <a:p>
            <a:pPr lvl="1"/>
            <a:r>
              <a:rPr lang="en-US" dirty="0" smtClean="0"/>
              <a:t>Pastoral Greenhouse gas Research consortium (</a:t>
            </a:r>
            <a:r>
              <a:rPr lang="en-US" dirty="0" err="1" smtClean="0"/>
              <a:t>PGgRc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NZ Agricultural Greenhouse Gas Research Centre </a:t>
            </a:r>
            <a:endParaRPr lang="en-NZ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34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doing this?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</a:t>
            </a:r>
          </a:p>
          <a:p>
            <a:pPr lvl="2"/>
            <a:r>
              <a:rPr lang="en-US" dirty="0" smtClean="0"/>
              <a:t>Resource-use efficiency</a:t>
            </a:r>
          </a:p>
          <a:p>
            <a:pPr lvl="2"/>
            <a:r>
              <a:rPr lang="en-US" dirty="0" smtClean="0"/>
              <a:t>profitability and sustainability</a:t>
            </a:r>
          </a:p>
          <a:p>
            <a:r>
              <a:rPr lang="en-US" dirty="0" smtClean="0"/>
              <a:t>Provide long-term solutions</a:t>
            </a:r>
          </a:p>
          <a:p>
            <a:r>
              <a:rPr lang="en-US" dirty="0" smtClean="0"/>
              <a:t>Options for farmers</a:t>
            </a:r>
          </a:p>
          <a:p>
            <a:pPr lvl="2"/>
            <a:r>
              <a:rPr lang="en-US" dirty="0" smtClean="0"/>
              <a:t>future pressure on GHG emissions</a:t>
            </a:r>
          </a:p>
          <a:p>
            <a:pPr lvl="2"/>
            <a:r>
              <a:rPr lang="en-US" dirty="0" smtClean="0"/>
              <a:t>Market access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35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areas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Methane  (CH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r>
              <a:rPr lang="en-US" dirty="0" smtClean="0"/>
              <a:t>Nitrous Oxide  (N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</a:p>
          <a:p>
            <a:r>
              <a:rPr lang="en-US" dirty="0" smtClean="0"/>
              <a:t>Soil carbon</a:t>
            </a:r>
          </a:p>
          <a:p>
            <a:r>
              <a:rPr lang="en-US" dirty="0" smtClean="0"/>
              <a:t>Farm Systems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36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Exciting progress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3"/>
            <a:ext cx="8229600" cy="3096344"/>
          </a:xfrm>
        </p:spPr>
        <p:txBody>
          <a:bodyPr/>
          <a:lstStyle/>
          <a:p>
            <a:r>
              <a:rPr lang="en-NZ" dirty="0" smtClean="0"/>
              <a:t>Selected sheep for high and low ch4</a:t>
            </a:r>
          </a:p>
          <a:p>
            <a:r>
              <a:rPr lang="en-NZ" dirty="0" smtClean="0"/>
              <a:t>CH4 antibodies in test tube</a:t>
            </a:r>
          </a:p>
          <a:p>
            <a:r>
              <a:rPr lang="en-NZ" dirty="0" smtClean="0"/>
              <a:t>25% less CH4 from sheep fed brassica</a:t>
            </a:r>
          </a:p>
          <a:p>
            <a:r>
              <a:rPr lang="en-NZ" dirty="0" smtClean="0"/>
              <a:t>Soil carbon is challenging….</a:t>
            </a:r>
          </a:p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37</a:t>
            </a:fld>
            <a:endParaRPr lang="en-N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1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grpSp>
          <p:nvGrpSpPr>
            <p:cNvPr id="4" name="Group 5"/>
            <p:cNvGrpSpPr/>
            <p:nvPr/>
          </p:nvGrpSpPr>
          <p:grpSpPr>
            <a:xfrm>
              <a:off x="0" y="0"/>
              <a:ext cx="9145588" cy="6858000"/>
              <a:chOff x="0" y="0"/>
              <a:chExt cx="9145588" cy="6858000"/>
            </a:xfrm>
          </p:grpSpPr>
          <p:pic>
            <p:nvPicPr>
              <p:cNvPr id="7" name="Picture 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5588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l="2698" t="9008" r="2872" b="9922"/>
              <a:stretch>
                <a:fillRect/>
              </a:stretch>
            </p:blipFill>
            <p:spPr bwMode="auto">
              <a:xfrm>
                <a:off x="2339752" y="6021288"/>
                <a:ext cx="2592288" cy="666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004048" y="5949280"/>
                <a:ext cx="1008112" cy="828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138292" y="6021288"/>
                <a:ext cx="3005708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99792" cy="62068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361459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NZ" b="1" cap="all" dirty="0" err="1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  <a:endParaRPr lang="en-NZ" sz="2400" b="1" cap="al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NZ" sz="2800" b="1" cap="all" dirty="0" smtClean="0">
                <a:solidFill>
                  <a:schemeClr val="bg1">
                    <a:lumMod val="85000"/>
                  </a:schemeClr>
                </a:solidFill>
              </a:rPr>
              <a:t>Risk and probability</a:t>
            </a:r>
          </a:p>
          <a:p>
            <a:r>
              <a:rPr lang="en-NZ" sz="2800" b="1" cap="all" dirty="0" smtClean="0">
                <a:solidFill>
                  <a:schemeClr val="bg1">
                    <a:lumMod val="85000"/>
                  </a:schemeClr>
                </a:solidFill>
              </a:rPr>
              <a:t>Farm Business resilience</a:t>
            </a:r>
          </a:p>
          <a:p>
            <a:r>
              <a:rPr lang="en-US" sz="2800" b="1" cap="all" dirty="0" smtClean="0">
                <a:solidFill>
                  <a:schemeClr val="bg1">
                    <a:lumMod val="85000"/>
                  </a:schemeClr>
                </a:solidFill>
              </a:rPr>
              <a:t>Sustainable land Management Report</a:t>
            </a:r>
            <a:endParaRPr lang="en-NZ" sz="2800" b="1" cap="al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NZ" sz="2800" b="1" cap="all" dirty="0" smtClean="0">
                <a:solidFill>
                  <a:schemeClr val="bg1">
                    <a:lumMod val="85000"/>
                  </a:schemeClr>
                </a:solidFill>
              </a:rPr>
              <a:t>On-line Tools</a:t>
            </a:r>
          </a:p>
          <a:p>
            <a:r>
              <a:rPr lang="en-NZ" sz="2800" b="1" cap="all" dirty="0" smtClean="0">
                <a:solidFill>
                  <a:schemeClr val="bg1">
                    <a:lumMod val="85000"/>
                  </a:schemeClr>
                </a:solidFill>
              </a:rPr>
              <a:t>Science Sound Bites</a:t>
            </a:r>
          </a:p>
          <a:p>
            <a:r>
              <a:rPr lang="en-NZ" sz="3600" b="1" cap="all" dirty="0" smtClean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38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challenges for farmers, growers, foresters and rural communities </a:t>
            </a:r>
          </a:p>
          <a:p>
            <a:r>
              <a:rPr lang="en-US" dirty="0" smtClean="0"/>
              <a:t>There is now enough information to understand what the impacts might be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39</a:t>
            </a:fld>
            <a:endParaRPr lang="en-N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3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Agricultural Industry: </a:t>
            </a:r>
          </a:p>
          <a:p>
            <a:pPr lvl="1"/>
            <a:r>
              <a:rPr lang="en-US" dirty="0" smtClean="0"/>
              <a:t>Got to start thinking about a changing climate</a:t>
            </a:r>
          </a:p>
          <a:p>
            <a:pPr lvl="1"/>
            <a:r>
              <a:rPr lang="en-US" dirty="0" smtClean="0"/>
              <a:t>This issue is as important as any other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4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en-US" sz="6700" dirty="0" smtClean="0"/>
              <a:t>Thank you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40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145588" cy="6858000"/>
              <a:chOff x="0" y="0"/>
              <a:chExt cx="9145588" cy="6858000"/>
            </a:xfrm>
          </p:grpSpPr>
          <p:pic>
            <p:nvPicPr>
              <p:cNvPr id="7" name="Picture 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5588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l="2698" t="9008" r="2872" b="9922"/>
              <a:stretch>
                <a:fillRect/>
              </a:stretch>
            </p:blipFill>
            <p:spPr bwMode="auto">
              <a:xfrm>
                <a:off x="2339752" y="6021288"/>
                <a:ext cx="2592288" cy="666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004048" y="5949280"/>
                <a:ext cx="1008112" cy="828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138292" y="6021288"/>
                <a:ext cx="3005708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99792" cy="6206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NZ" sz="3200" b="1" cap="all" dirty="0" smtClean="0"/>
              <a:t>Background </a:t>
            </a:r>
            <a:endParaRPr lang="en-NZ" b="1" cap="all" dirty="0" smtClean="0"/>
          </a:p>
          <a:p>
            <a:r>
              <a:rPr lang="en-NZ" b="1" cap="all" dirty="0" smtClean="0"/>
              <a:t>Risk and probability</a:t>
            </a:r>
          </a:p>
          <a:p>
            <a:r>
              <a:rPr lang="en-NZ" b="1" cap="all" dirty="0" smtClean="0"/>
              <a:t>Farm Business resilience</a:t>
            </a:r>
          </a:p>
          <a:p>
            <a:r>
              <a:rPr lang="en-US" b="1" cap="all" dirty="0" smtClean="0"/>
              <a:t>Sustainable Land management Report</a:t>
            </a:r>
            <a:endParaRPr lang="en-NZ" b="1" cap="all" dirty="0" smtClean="0"/>
          </a:p>
          <a:p>
            <a:r>
              <a:rPr lang="en-NZ" b="1" cap="all" dirty="0" smtClean="0"/>
              <a:t>On-line Tools</a:t>
            </a:r>
          </a:p>
          <a:p>
            <a:r>
              <a:rPr lang="en-NZ" b="1" cap="all" dirty="0" smtClean="0"/>
              <a:t>Science Sound Bites</a:t>
            </a:r>
          </a:p>
          <a:p>
            <a:r>
              <a:rPr lang="en-NZ" b="1" cap="all" dirty="0" smtClean="0"/>
              <a:t>SUMMARY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5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145588" cy="6858000"/>
              <a:chOff x="0" y="0"/>
              <a:chExt cx="9145588" cy="6858000"/>
            </a:xfrm>
          </p:grpSpPr>
          <p:pic>
            <p:nvPicPr>
              <p:cNvPr id="7" name="Picture 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5588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l="2698" t="9008" r="2872" b="9922"/>
              <a:stretch>
                <a:fillRect/>
              </a:stretch>
            </p:blipFill>
            <p:spPr bwMode="auto">
              <a:xfrm>
                <a:off x="2339752" y="6021288"/>
                <a:ext cx="2592288" cy="666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5004048" y="5949280"/>
                <a:ext cx="1008112" cy="828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138292" y="6021288"/>
                <a:ext cx="3005708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99792" cy="62068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NZ" sz="4000" b="1" cap="all" dirty="0" err="1" smtClean="0"/>
              <a:t>BackGround</a:t>
            </a:r>
            <a:endParaRPr lang="en-NZ" sz="3600" b="1" cap="all" dirty="0" smtClean="0"/>
          </a:p>
          <a:p>
            <a:r>
              <a:rPr lang="en-NZ" sz="3000" b="1" cap="all" dirty="0" smtClean="0">
                <a:solidFill>
                  <a:schemeClr val="bg1">
                    <a:lumMod val="85000"/>
                  </a:schemeClr>
                </a:solidFill>
              </a:rPr>
              <a:t>Risk and probability</a:t>
            </a:r>
          </a:p>
          <a:p>
            <a:r>
              <a:rPr lang="en-NZ" sz="3000" b="1" cap="all" dirty="0" smtClean="0">
                <a:solidFill>
                  <a:schemeClr val="bg1">
                    <a:lumMod val="85000"/>
                  </a:schemeClr>
                </a:solidFill>
              </a:rPr>
              <a:t>Farm Business resilience</a:t>
            </a:r>
          </a:p>
          <a:p>
            <a:r>
              <a:rPr lang="en-US" sz="3000" b="1" cap="all" dirty="0" smtClean="0">
                <a:solidFill>
                  <a:schemeClr val="bg1">
                    <a:lumMod val="85000"/>
                  </a:schemeClr>
                </a:solidFill>
              </a:rPr>
              <a:t>Sustainable land Management Report</a:t>
            </a:r>
            <a:endParaRPr lang="en-NZ" sz="3000" b="1" cap="all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NZ" sz="3000" b="1" cap="all" dirty="0" smtClean="0">
                <a:solidFill>
                  <a:schemeClr val="bg1">
                    <a:lumMod val="85000"/>
                  </a:schemeClr>
                </a:solidFill>
              </a:rPr>
              <a:t>On-line Tools</a:t>
            </a:r>
          </a:p>
          <a:p>
            <a:r>
              <a:rPr lang="en-NZ" sz="3000" b="1" cap="all" dirty="0" smtClean="0">
                <a:solidFill>
                  <a:schemeClr val="bg1">
                    <a:lumMod val="85000"/>
                  </a:schemeClr>
                </a:solidFill>
              </a:rPr>
              <a:t>Science Sound Bites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6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dirty="0" smtClean="0"/>
              <a:t>$1.2 Trillion</a:t>
            </a:r>
            <a:endParaRPr lang="en-NZ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365104"/>
            <a:ext cx="8229600" cy="1828799"/>
          </a:xfrm>
        </p:spPr>
        <p:txBody>
          <a:bodyPr>
            <a:normAutofit/>
          </a:bodyPr>
          <a:lstStyle/>
          <a:p>
            <a:r>
              <a:rPr lang="en-US" dirty="0" smtClean="0"/>
              <a:t>Climate change cost to the insurance industry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8</a:t>
            </a:fld>
            <a:endParaRPr lang="en-N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53" t="2208" r="4456"/>
          <a:stretch/>
        </p:blipFill>
        <p:spPr>
          <a:xfrm>
            <a:off x="0" y="116631"/>
            <a:ext cx="9144000" cy="67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NZ is in a relatively good position (</a:t>
            </a:r>
            <a:r>
              <a:rPr lang="en-US" dirty="0" err="1" smtClean="0"/>
              <a:t>cf</a:t>
            </a:r>
            <a:r>
              <a:rPr lang="en-US" dirty="0" smtClean="0"/>
              <a:t> Aus for example) because of our temperate, maritime climate.  </a:t>
            </a:r>
          </a:p>
          <a:p>
            <a:r>
              <a:rPr lang="en-US" b="1" dirty="0" smtClean="0"/>
              <a:t>The biggest threat is the expected higher level of variability which production systems will need to cope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7D9C-FE03-4383-8C7C-7B3A70E7D46D}" type="slidenum">
              <a:rPr lang="en-NZ" smtClean="0"/>
              <a:pPr/>
              <a:t>9</a:t>
            </a:fld>
            <a:endParaRPr lang="en-NZ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LUIDIAENABLED" val="False"/>
  <p:tag name="CHARTCOLORS" val="1"/>
  <p:tag name="EXPANDSHOWBAR" val="True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19112</TotalTime>
  <Words>1274</Words>
  <Application>Microsoft Office PowerPoint</Application>
  <PresentationFormat>On-screen Show (4:3)</PresentationFormat>
  <Paragraphs>239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Arial Black</vt:lpstr>
      <vt:lpstr>Calibri</vt:lpstr>
      <vt:lpstr>Office Theme</vt:lpstr>
      <vt:lpstr>Agriculture in a changing climate</vt:lpstr>
      <vt:lpstr>Headlines in the Farmers Weekly? </vt:lpstr>
      <vt:lpstr>Changes are afoot, the key to thriving will be planning for the future, not the past </vt:lpstr>
      <vt:lpstr>Key messages</vt:lpstr>
      <vt:lpstr>Outline</vt:lpstr>
      <vt:lpstr>PowerPoint Presentation</vt:lpstr>
      <vt:lpstr>$1.2 Trillion</vt:lpstr>
      <vt:lpstr>PowerPoint Presentation</vt:lpstr>
      <vt:lpstr>Big Picture</vt:lpstr>
      <vt:lpstr>PowerPoint Presentation</vt:lpstr>
      <vt:lpstr>% Change in seasonal DM production</vt:lpstr>
      <vt:lpstr>Impacts</vt:lpstr>
      <vt:lpstr>Effects and Impacts Summaries by Region</vt:lpstr>
      <vt:lpstr>PowerPoint Presentation</vt:lpstr>
      <vt:lpstr>What risk?</vt:lpstr>
      <vt:lpstr>The risks</vt:lpstr>
      <vt:lpstr>Risk determined by...</vt:lpstr>
      <vt:lpstr>PowerPoint Presentation</vt:lpstr>
      <vt:lpstr>PowerPoint Presentation</vt:lpstr>
      <vt:lpstr>How does that translate to the farm?</vt:lpstr>
      <vt:lpstr>Production curve Grey = 1990 Green = 2040</vt:lpstr>
      <vt:lpstr>Bell curve for DM production (rules of thumb) </vt:lpstr>
      <vt:lpstr>PowerPoint Presentation</vt:lpstr>
      <vt:lpstr>Sustainable Land Management and Climate Change (SLMACC) Report</vt:lpstr>
      <vt:lpstr>Some Examples of useful information and ideas</vt:lpstr>
      <vt:lpstr>PowerPoint Presentation</vt:lpstr>
      <vt:lpstr>What about Rainfall?</vt:lpstr>
      <vt:lpstr>Projections – how confident?</vt:lpstr>
      <vt:lpstr>PowerPoint Presentation</vt:lpstr>
      <vt:lpstr>Internet based data portals</vt:lpstr>
      <vt:lpstr>PowerPoint Presentation</vt:lpstr>
      <vt:lpstr>PowerPoint Presentation</vt:lpstr>
      <vt:lpstr>PowerPoint Presentation</vt:lpstr>
      <vt:lpstr>Science Sound Bites </vt:lpstr>
      <vt:lpstr>Why are they doing this?</vt:lpstr>
      <vt:lpstr>Work areas </vt:lpstr>
      <vt:lpstr>Exciting progress</vt:lpstr>
      <vt:lpstr>PowerPoint Presentation</vt:lpstr>
      <vt:lpstr>Key Message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Professionals in 2025: Surviving or Thriving?</dc:title>
  <dc:creator>John-Paul.Praat</dc:creator>
  <cp:lastModifiedBy>Kerry Allen</cp:lastModifiedBy>
  <cp:revision>232</cp:revision>
  <dcterms:created xsi:type="dcterms:W3CDTF">2013-02-27T23:35:22Z</dcterms:created>
  <dcterms:modified xsi:type="dcterms:W3CDTF">2016-08-03T01:04:51Z</dcterms:modified>
</cp:coreProperties>
</file>