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  <p:sldMasterId id="2147483648" r:id="rId6"/>
    <p:sldMasterId id="2147483660" r:id="rId7"/>
    <p:sldMasterId id="2147483674" r:id="rId8"/>
  </p:sldMasterIdLst>
  <p:notesMasterIdLst>
    <p:notesMasterId r:id="rId23"/>
  </p:notesMasterIdLst>
  <p:handoutMasterIdLst>
    <p:handoutMasterId r:id="rId24"/>
  </p:handoutMasterIdLst>
  <p:sldIdLst>
    <p:sldId id="259" r:id="rId9"/>
    <p:sldId id="277" r:id="rId10"/>
    <p:sldId id="290" r:id="rId11"/>
    <p:sldId id="282" r:id="rId12"/>
    <p:sldId id="279" r:id="rId13"/>
    <p:sldId id="280" r:id="rId14"/>
    <p:sldId id="283" r:id="rId15"/>
    <p:sldId id="284" r:id="rId16"/>
    <p:sldId id="292" r:id="rId17"/>
    <p:sldId id="293" r:id="rId18"/>
    <p:sldId id="294" r:id="rId19"/>
    <p:sldId id="289" r:id="rId20"/>
    <p:sldId id="288" r:id="rId21"/>
    <p:sldId id="29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AA42"/>
    <a:srgbClr val="C1D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26" autoAdjust="0"/>
    <p:restoredTop sz="94660"/>
  </p:normalViewPr>
  <p:slideViewPr>
    <p:cSldViewPr>
      <p:cViewPr varScale="1">
        <p:scale>
          <a:sx n="86" d="100"/>
          <a:sy n="86" d="100"/>
        </p:scale>
        <p:origin x="987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-2541"/>
    </p:cViewPr>
  </p:sorterViewPr>
  <p:notesViewPr>
    <p:cSldViewPr>
      <p:cViewPr varScale="1">
        <p:scale>
          <a:sx n="74" d="100"/>
          <a:sy n="74" d="100"/>
        </p:scale>
        <p:origin x="-26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aileya2\Documents\Teaching\MGMT%20201\Lectures\1.%20Production%20Function%20Self%20Assessment%20answe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aileya2\Documents\Teaching\MGMT%20201\Lectures\3.%20Cost%20Concepts%20Self%20Assessment%20answer%20pigs%20-%20TO%20AMEN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/>
              <a:t>Profit </a:t>
            </a:r>
            <a:r>
              <a:rPr lang="en-GB" dirty="0" smtClean="0"/>
              <a:t>Maximisation: Crop</a:t>
            </a:r>
            <a:endParaRPr lang="en-GB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'PF (Barley NZ)'!$C$84:$C$85</c:f>
              <c:strCache>
                <c:ptCount val="2"/>
                <c:pt idx="0">
                  <c:v>Total cost</c:v>
                </c:pt>
                <c:pt idx="1">
                  <c:v>(Px.X)</c:v>
                </c:pt>
              </c:strCache>
            </c:strRef>
          </c:tx>
          <c:xVal>
            <c:numRef>
              <c:f>'PF (Barley NZ)'!$A$86:$A$96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'PF (Barley NZ)'!$C$86:$C$96</c:f>
              <c:numCache>
                <c:formatCode>General</c:formatCode>
                <c:ptCount val="11"/>
                <c:pt idx="0">
                  <c:v>0</c:v>
                </c:pt>
                <c:pt idx="1">
                  <c:v>80</c:v>
                </c:pt>
                <c:pt idx="2">
                  <c:v>160</c:v>
                </c:pt>
                <c:pt idx="3">
                  <c:v>240</c:v>
                </c:pt>
                <c:pt idx="4">
                  <c:v>320</c:v>
                </c:pt>
                <c:pt idx="5">
                  <c:v>400</c:v>
                </c:pt>
                <c:pt idx="6">
                  <c:v>480</c:v>
                </c:pt>
                <c:pt idx="7">
                  <c:v>560</c:v>
                </c:pt>
                <c:pt idx="8">
                  <c:v>640</c:v>
                </c:pt>
                <c:pt idx="9">
                  <c:v>720</c:v>
                </c:pt>
                <c:pt idx="10">
                  <c:v>800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EEB-46E3-9551-A3148D6ADCE3}"/>
            </c:ext>
          </c:extLst>
        </c:ser>
        <c:ser>
          <c:idx val="1"/>
          <c:order val="1"/>
          <c:tx>
            <c:strRef>
              <c:f>'PF (Barley NZ)'!$D$84:$D$85</c:f>
              <c:strCache>
                <c:ptCount val="2"/>
                <c:pt idx="0">
                  <c:v>Total rev.</c:v>
                </c:pt>
                <c:pt idx="1">
                  <c:v>(Py.Y)</c:v>
                </c:pt>
              </c:strCache>
            </c:strRef>
          </c:tx>
          <c:xVal>
            <c:numRef>
              <c:f>'PF (Barley NZ)'!$A$86:$A$96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'PF (Barley NZ)'!$D$86:$D$96</c:f>
              <c:numCache>
                <c:formatCode>General</c:formatCode>
                <c:ptCount val="11"/>
                <c:pt idx="0">
                  <c:v>0</c:v>
                </c:pt>
                <c:pt idx="1">
                  <c:v>300</c:v>
                </c:pt>
                <c:pt idx="2">
                  <c:v>660</c:v>
                </c:pt>
                <c:pt idx="3">
                  <c:v>1040</c:v>
                </c:pt>
                <c:pt idx="4">
                  <c:v>1400</c:v>
                </c:pt>
                <c:pt idx="5">
                  <c:v>1560</c:v>
                </c:pt>
                <c:pt idx="6">
                  <c:v>1639.9999999999998</c:v>
                </c:pt>
                <c:pt idx="7">
                  <c:v>1680</c:v>
                </c:pt>
                <c:pt idx="8">
                  <c:v>1700</c:v>
                </c:pt>
                <c:pt idx="9">
                  <c:v>1639.9999999999998</c:v>
                </c:pt>
                <c:pt idx="10">
                  <c:v>1480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EEB-46E3-9551-A3148D6ADC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250168"/>
        <c:axId val="182253304"/>
      </c:scatterChart>
      <c:valAx>
        <c:axId val="1822501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Fertiliser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2253304"/>
        <c:crosses val="autoZero"/>
        <c:crossBetween val="midCat"/>
      </c:valAx>
      <c:valAx>
        <c:axId val="1822533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 smtClean="0"/>
                  <a:t>$</a:t>
                </a:r>
                <a:endParaRPr lang="en-GB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225016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Average </a:t>
            </a:r>
            <a:r>
              <a:rPr lang="en-US" dirty="0" smtClean="0"/>
              <a:t>Costs: Pork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217220205985343"/>
          <c:y val="0.21419547659687641"/>
          <c:w val="0.54008119468207239"/>
          <c:h val="0.5278954695269548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Pigs!$H$1</c:f>
              <c:strCache>
                <c:ptCount val="1"/>
                <c:pt idx="0">
                  <c:v>AFC</c:v>
                </c:pt>
              </c:strCache>
            </c:strRef>
          </c:tx>
          <c:xVal>
            <c:numRef>
              <c:f>Pigs!$B$2:$B$12</c:f>
              <c:numCache>
                <c:formatCode>General</c:formatCode>
                <c:ptCount val="11"/>
                <c:pt idx="0">
                  <c:v>0</c:v>
                </c:pt>
                <c:pt idx="1">
                  <c:v>216</c:v>
                </c:pt>
                <c:pt idx="2">
                  <c:v>444</c:v>
                </c:pt>
                <c:pt idx="3">
                  <c:v>675</c:v>
                </c:pt>
                <c:pt idx="4">
                  <c:v>885</c:v>
                </c:pt>
                <c:pt idx="5">
                  <c:v>1080</c:v>
                </c:pt>
                <c:pt idx="6">
                  <c:v>1260</c:v>
                </c:pt>
                <c:pt idx="7">
                  <c:v>1425</c:v>
                </c:pt>
                <c:pt idx="8">
                  <c:v>1575</c:v>
                </c:pt>
                <c:pt idx="9">
                  <c:v>1710</c:v>
                </c:pt>
                <c:pt idx="10">
                  <c:v>1830</c:v>
                </c:pt>
              </c:numCache>
            </c:numRef>
          </c:xVal>
          <c:yVal>
            <c:numRef>
              <c:f>Pigs!$H$2:$H$12</c:f>
              <c:numCache>
                <c:formatCode>0.00</c:formatCode>
                <c:ptCount val="11"/>
                <c:pt idx="1">
                  <c:v>46.296296296296298</c:v>
                </c:pt>
                <c:pt idx="2">
                  <c:v>22.522522522522522</c:v>
                </c:pt>
                <c:pt idx="3">
                  <c:v>14.814814814814815</c:v>
                </c:pt>
                <c:pt idx="4">
                  <c:v>11.299435028248588</c:v>
                </c:pt>
                <c:pt idx="5">
                  <c:v>9.2592592592592595</c:v>
                </c:pt>
                <c:pt idx="6">
                  <c:v>7.9365079365079367</c:v>
                </c:pt>
                <c:pt idx="7">
                  <c:v>7.0175438596491224</c:v>
                </c:pt>
                <c:pt idx="8">
                  <c:v>6.3492063492063489</c:v>
                </c:pt>
                <c:pt idx="9">
                  <c:v>5.8479532163742691</c:v>
                </c:pt>
                <c:pt idx="10">
                  <c:v>5.4644808743169397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3AC-4859-A983-09F2CE50B6A6}"/>
            </c:ext>
          </c:extLst>
        </c:ser>
        <c:ser>
          <c:idx val="1"/>
          <c:order val="1"/>
          <c:tx>
            <c:strRef>
              <c:f>Pigs!$I$1</c:f>
              <c:strCache>
                <c:ptCount val="1"/>
                <c:pt idx="0">
                  <c:v>AVC</c:v>
                </c:pt>
              </c:strCache>
            </c:strRef>
          </c:tx>
          <c:xVal>
            <c:numRef>
              <c:f>Pigs!$B$2:$B$12</c:f>
              <c:numCache>
                <c:formatCode>General</c:formatCode>
                <c:ptCount val="11"/>
                <c:pt idx="0">
                  <c:v>0</c:v>
                </c:pt>
                <c:pt idx="1">
                  <c:v>216</c:v>
                </c:pt>
                <c:pt idx="2">
                  <c:v>444</c:v>
                </c:pt>
                <c:pt idx="3">
                  <c:v>675</c:v>
                </c:pt>
                <c:pt idx="4">
                  <c:v>885</c:v>
                </c:pt>
                <c:pt idx="5">
                  <c:v>1080</c:v>
                </c:pt>
                <c:pt idx="6">
                  <c:v>1260</c:v>
                </c:pt>
                <c:pt idx="7">
                  <c:v>1425</c:v>
                </c:pt>
                <c:pt idx="8">
                  <c:v>1575</c:v>
                </c:pt>
                <c:pt idx="9">
                  <c:v>1710</c:v>
                </c:pt>
                <c:pt idx="10">
                  <c:v>1830</c:v>
                </c:pt>
              </c:numCache>
            </c:numRef>
          </c:xVal>
          <c:yVal>
            <c:numRef>
              <c:f>Pigs!$I$2:$I$12</c:f>
              <c:numCache>
                <c:formatCode>0.00</c:formatCode>
                <c:ptCount val="11"/>
                <c:pt idx="1">
                  <c:v>76.851851851851848</c:v>
                </c:pt>
                <c:pt idx="2">
                  <c:v>74.77477477477477</c:v>
                </c:pt>
                <c:pt idx="3">
                  <c:v>73.777777777777771</c:v>
                </c:pt>
                <c:pt idx="4">
                  <c:v>75.028248587570616</c:v>
                </c:pt>
                <c:pt idx="5">
                  <c:v>76.851851851851848</c:v>
                </c:pt>
                <c:pt idx="6">
                  <c:v>79.047619047619051</c:v>
                </c:pt>
                <c:pt idx="7">
                  <c:v>81.543859649122808</c:v>
                </c:pt>
                <c:pt idx="8">
                  <c:v>84.317460317460316</c:v>
                </c:pt>
                <c:pt idx="9">
                  <c:v>87.368421052631575</c:v>
                </c:pt>
                <c:pt idx="10">
                  <c:v>90.710382513661202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3AC-4859-A983-09F2CE50B6A6}"/>
            </c:ext>
          </c:extLst>
        </c:ser>
        <c:ser>
          <c:idx val="2"/>
          <c:order val="2"/>
          <c:tx>
            <c:strRef>
              <c:f>Pigs!$J$1</c:f>
              <c:strCache>
                <c:ptCount val="1"/>
                <c:pt idx="0">
                  <c:v>ATC</c:v>
                </c:pt>
              </c:strCache>
            </c:strRef>
          </c:tx>
          <c:xVal>
            <c:numRef>
              <c:f>Pigs!$B$2:$B$12</c:f>
              <c:numCache>
                <c:formatCode>General</c:formatCode>
                <c:ptCount val="11"/>
                <c:pt idx="0">
                  <c:v>0</c:v>
                </c:pt>
                <c:pt idx="1">
                  <c:v>216</c:v>
                </c:pt>
                <c:pt idx="2">
                  <c:v>444</c:v>
                </c:pt>
                <c:pt idx="3">
                  <c:v>675</c:v>
                </c:pt>
                <c:pt idx="4">
                  <c:v>885</c:v>
                </c:pt>
                <c:pt idx="5">
                  <c:v>1080</c:v>
                </c:pt>
                <c:pt idx="6">
                  <c:v>1260</c:v>
                </c:pt>
                <c:pt idx="7">
                  <c:v>1425</c:v>
                </c:pt>
                <c:pt idx="8">
                  <c:v>1575</c:v>
                </c:pt>
                <c:pt idx="9">
                  <c:v>1710</c:v>
                </c:pt>
                <c:pt idx="10">
                  <c:v>1830</c:v>
                </c:pt>
              </c:numCache>
            </c:numRef>
          </c:xVal>
          <c:yVal>
            <c:numRef>
              <c:f>Pigs!$J$2:$J$12</c:f>
              <c:numCache>
                <c:formatCode>0.00</c:formatCode>
                <c:ptCount val="11"/>
                <c:pt idx="1">
                  <c:v>123.14814814814815</c:v>
                </c:pt>
                <c:pt idx="2">
                  <c:v>97.297297297297291</c:v>
                </c:pt>
                <c:pt idx="3">
                  <c:v>88.592592592592581</c:v>
                </c:pt>
                <c:pt idx="4">
                  <c:v>86.327683615819211</c:v>
                </c:pt>
                <c:pt idx="5">
                  <c:v>86.111111111111114</c:v>
                </c:pt>
                <c:pt idx="6">
                  <c:v>86.984126984126988</c:v>
                </c:pt>
                <c:pt idx="7">
                  <c:v>88.561403508771932</c:v>
                </c:pt>
                <c:pt idx="8">
                  <c:v>90.666666666666671</c:v>
                </c:pt>
                <c:pt idx="9">
                  <c:v>93.21637426900584</c:v>
                </c:pt>
                <c:pt idx="10">
                  <c:v>96.174863387978135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3AC-4859-A983-09F2CE50B6A6}"/>
            </c:ext>
          </c:extLst>
        </c:ser>
        <c:ser>
          <c:idx val="3"/>
          <c:order val="3"/>
          <c:tx>
            <c:strRef>
              <c:f>Pigs!$K$1</c:f>
              <c:strCache>
                <c:ptCount val="1"/>
                <c:pt idx="0">
                  <c:v>MC</c:v>
                </c:pt>
              </c:strCache>
            </c:strRef>
          </c:tx>
          <c:xVal>
            <c:numRef>
              <c:f>Pigs!$B$2:$B$12</c:f>
              <c:numCache>
                <c:formatCode>General</c:formatCode>
                <c:ptCount val="11"/>
                <c:pt idx="0">
                  <c:v>0</c:v>
                </c:pt>
                <c:pt idx="1">
                  <c:v>216</c:v>
                </c:pt>
                <c:pt idx="2">
                  <c:v>444</c:v>
                </c:pt>
                <c:pt idx="3">
                  <c:v>675</c:v>
                </c:pt>
                <c:pt idx="4">
                  <c:v>885</c:v>
                </c:pt>
                <c:pt idx="5">
                  <c:v>1080</c:v>
                </c:pt>
                <c:pt idx="6">
                  <c:v>1260</c:v>
                </c:pt>
                <c:pt idx="7">
                  <c:v>1425</c:v>
                </c:pt>
                <c:pt idx="8">
                  <c:v>1575</c:v>
                </c:pt>
                <c:pt idx="9">
                  <c:v>1710</c:v>
                </c:pt>
                <c:pt idx="10">
                  <c:v>1830</c:v>
                </c:pt>
              </c:numCache>
            </c:numRef>
          </c:xVal>
          <c:yVal>
            <c:numRef>
              <c:f>Pigs!$K$2:$K$12</c:f>
              <c:numCache>
                <c:formatCode>0.00</c:formatCode>
                <c:ptCount val="11"/>
                <c:pt idx="1">
                  <c:v>76.851851851851848</c:v>
                </c:pt>
                <c:pt idx="2">
                  <c:v>72.807017543859644</c:v>
                </c:pt>
                <c:pt idx="3">
                  <c:v>71.861471861471856</c:v>
                </c:pt>
                <c:pt idx="4">
                  <c:v>79.047619047619051</c:v>
                </c:pt>
                <c:pt idx="5">
                  <c:v>85.128205128205124</c:v>
                </c:pt>
                <c:pt idx="6">
                  <c:v>92.222222222222229</c:v>
                </c:pt>
                <c:pt idx="7">
                  <c:v>100.60606060606061</c:v>
                </c:pt>
                <c:pt idx="8">
                  <c:v>110.66666666666667</c:v>
                </c:pt>
                <c:pt idx="9">
                  <c:v>122.96296296296296</c:v>
                </c:pt>
                <c:pt idx="10">
                  <c:v>138.33333333333334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13AC-4859-A983-09F2CE50B6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254088"/>
        <c:axId val="182254480"/>
      </c:scatterChart>
      <c:valAx>
        <c:axId val="1822540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Piglets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2254480"/>
        <c:crosses val="autoZero"/>
        <c:crossBetween val="midCat"/>
      </c:valAx>
      <c:valAx>
        <c:axId val="182254480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$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18225408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5B20CE-35F4-D54C-ADB0-3BC0F52CEF6D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FE0BDAEB-D676-2245-9B8A-AC551280F3B3}">
      <dgm:prSet phldrT="[Text]"/>
      <dgm:spPr/>
      <dgm:t>
        <a:bodyPr/>
        <a:lstStyle/>
        <a:p>
          <a:r>
            <a:rPr lang="en-US"/>
            <a:t>Input Supplies</a:t>
          </a:r>
        </a:p>
      </dgm:t>
    </dgm:pt>
    <dgm:pt modelId="{FFCFFB95-BD7D-914D-B114-946A84885CFF}" type="parTrans" cxnId="{311620BC-BC61-4842-A5DD-F0DD0CBB4DDE}">
      <dgm:prSet/>
      <dgm:spPr/>
      <dgm:t>
        <a:bodyPr/>
        <a:lstStyle/>
        <a:p>
          <a:endParaRPr lang="en-US"/>
        </a:p>
      </dgm:t>
    </dgm:pt>
    <dgm:pt modelId="{522BD620-1DC9-6B44-B4BF-8206A60C4764}" type="sibTrans" cxnId="{311620BC-BC61-4842-A5DD-F0DD0CBB4DDE}">
      <dgm:prSet/>
      <dgm:spPr/>
      <dgm:t>
        <a:bodyPr/>
        <a:lstStyle/>
        <a:p>
          <a:endParaRPr lang="en-US"/>
        </a:p>
      </dgm:t>
    </dgm:pt>
    <dgm:pt modelId="{1979B263-200F-4E49-9D4E-CCF8BCF35F08}">
      <dgm:prSet phldrT="[Text]"/>
      <dgm:spPr/>
      <dgm:t>
        <a:bodyPr/>
        <a:lstStyle/>
        <a:p>
          <a:r>
            <a:rPr lang="en-US"/>
            <a:t>On farm production</a:t>
          </a:r>
        </a:p>
      </dgm:t>
    </dgm:pt>
    <dgm:pt modelId="{2259260A-B5B4-3A44-BC7D-38BFE25BB305}" type="parTrans" cxnId="{6EE50AC3-9C90-6246-B99F-3D9E2999C313}">
      <dgm:prSet/>
      <dgm:spPr/>
      <dgm:t>
        <a:bodyPr/>
        <a:lstStyle/>
        <a:p>
          <a:endParaRPr lang="en-US"/>
        </a:p>
      </dgm:t>
    </dgm:pt>
    <dgm:pt modelId="{FD6BE3CF-1A6F-4848-98C5-B261ABA54984}" type="sibTrans" cxnId="{6EE50AC3-9C90-6246-B99F-3D9E2999C313}">
      <dgm:prSet/>
      <dgm:spPr/>
      <dgm:t>
        <a:bodyPr/>
        <a:lstStyle/>
        <a:p>
          <a:endParaRPr lang="en-US"/>
        </a:p>
      </dgm:t>
    </dgm:pt>
    <dgm:pt modelId="{96E2BEB1-5EB5-9D47-A084-FB8EC9AE7B0B}">
      <dgm:prSet phldrT="[Text]"/>
      <dgm:spPr/>
      <dgm:t>
        <a:bodyPr/>
        <a:lstStyle/>
        <a:p>
          <a:r>
            <a:rPr lang="en-US" dirty="0"/>
            <a:t>Processing</a:t>
          </a:r>
        </a:p>
      </dgm:t>
    </dgm:pt>
    <dgm:pt modelId="{A846FCFB-8AE7-3F48-9FE5-E9AFC57267C1}" type="parTrans" cxnId="{AE0452D4-A837-FA49-A64D-661F3639E8DE}">
      <dgm:prSet/>
      <dgm:spPr/>
      <dgm:t>
        <a:bodyPr/>
        <a:lstStyle/>
        <a:p>
          <a:endParaRPr lang="en-US"/>
        </a:p>
      </dgm:t>
    </dgm:pt>
    <dgm:pt modelId="{1FBCA051-F666-614E-BE19-FCEE5B780502}" type="sibTrans" cxnId="{AE0452D4-A837-FA49-A64D-661F3639E8DE}">
      <dgm:prSet/>
      <dgm:spPr/>
      <dgm:t>
        <a:bodyPr/>
        <a:lstStyle/>
        <a:p>
          <a:endParaRPr lang="en-US"/>
        </a:p>
      </dgm:t>
    </dgm:pt>
    <dgm:pt modelId="{C9CF68FE-819D-1744-A610-4FAD16B7BE66}">
      <dgm:prSet/>
      <dgm:spPr/>
      <dgm:t>
        <a:bodyPr/>
        <a:lstStyle/>
        <a:p>
          <a:r>
            <a:rPr lang="en-US"/>
            <a:t>Distribution</a:t>
          </a:r>
        </a:p>
      </dgm:t>
    </dgm:pt>
    <dgm:pt modelId="{C6E2633D-DC70-D94A-8CBA-7DCE19F3D62E}" type="parTrans" cxnId="{9BE766AF-5198-614F-9D84-80F02446EBAE}">
      <dgm:prSet/>
      <dgm:spPr/>
      <dgm:t>
        <a:bodyPr/>
        <a:lstStyle/>
        <a:p>
          <a:endParaRPr lang="en-US"/>
        </a:p>
      </dgm:t>
    </dgm:pt>
    <dgm:pt modelId="{A6B9D50C-7002-4445-8F5A-5DA17C74399E}" type="sibTrans" cxnId="{9BE766AF-5198-614F-9D84-80F02446EBAE}">
      <dgm:prSet/>
      <dgm:spPr/>
      <dgm:t>
        <a:bodyPr/>
        <a:lstStyle/>
        <a:p>
          <a:endParaRPr lang="en-US"/>
        </a:p>
      </dgm:t>
    </dgm:pt>
    <dgm:pt modelId="{ED88DCA3-BA22-3345-8A8C-C90F195460B7}">
      <dgm:prSet/>
      <dgm:spPr/>
      <dgm:t>
        <a:bodyPr/>
        <a:lstStyle/>
        <a:p>
          <a:r>
            <a:rPr lang="en-US"/>
            <a:t>Retailer</a:t>
          </a:r>
        </a:p>
      </dgm:t>
    </dgm:pt>
    <dgm:pt modelId="{5CAA3833-7170-E744-9AC0-B0DEAF81A262}" type="parTrans" cxnId="{DC7F2658-09BE-364C-A049-EC0613A5CA06}">
      <dgm:prSet/>
      <dgm:spPr/>
      <dgm:t>
        <a:bodyPr/>
        <a:lstStyle/>
        <a:p>
          <a:endParaRPr lang="en-US"/>
        </a:p>
      </dgm:t>
    </dgm:pt>
    <dgm:pt modelId="{07A09FB5-801C-F74E-9605-37275319D0C1}" type="sibTrans" cxnId="{DC7F2658-09BE-364C-A049-EC0613A5CA06}">
      <dgm:prSet/>
      <dgm:spPr/>
      <dgm:t>
        <a:bodyPr/>
        <a:lstStyle/>
        <a:p>
          <a:endParaRPr lang="en-US"/>
        </a:p>
      </dgm:t>
    </dgm:pt>
    <dgm:pt modelId="{B0A39236-63C4-5343-8EF3-A59219439F2F}">
      <dgm:prSet/>
      <dgm:spPr/>
      <dgm:t>
        <a:bodyPr/>
        <a:lstStyle/>
        <a:p>
          <a:r>
            <a:rPr lang="en-US"/>
            <a:t>Consumer</a:t>
          </a:r>
        </a:p>
      </dgm:t>
    </dgm:pt>
    <dgm:pt modelId="{6D2D8FFA-9DD9-3A43-9812-7E0D56C09B27}" type="parTrans" cxnId="{C49BA8BF-CE61-6344-8190-45592CF9E244}">
      <dgm:prSet/>
      <dgm:spPr/>
      <dgm:t>
        <a:bodyPr/>
        <a:lstStyle/>
        <a:p>
          <a:endParaRPr lang="en-US"/>
        </a:p>
      </dgm:t>
    </dgm:pt>
    <dgm:pt modelId="{3AA73B1C-1E1B-AE46-9E55-5D2E0E2E20A7}" type="sibTrans" cxnId="{C49BA8BF-CE61-6344-8190-45592CF9E244}">
      <dgm:prSet/>
      <dgm:spPr/>
      <dgm:t>
        <a:bodyPr/>
        <a:lstStyle/>
        <a:p>
          <a:endParaRPr lang="en-US"/>
        </a:p>
      </dgm:t>
    </dgm:pt>
    <dgm:pt modelId="{BF172419-41F9-5A4B-A10B-F909EE65C52D}" type="pres">
      <dgm:prSet presAssocID="{F65B20CE-35F4-D54C-ADB0-3BC0F52CEF6D}" presName="Name0" presStyleCnt="0">
        <dgm:presLayoutVars>
          <dgm:dir/>
          <dgm:resizeHandles val="exact"/>
        </dgm:presLayoutVars>
      </dgm:prSet>
      <dgm:spPr/>
    </dgm:pt>
    <dgm:pt modelId="{431DD461-E8E8-6B4D-B4B2-1488D17A7319}" type="pres">
      <dgm:prSet presAssocID="{FE0BDAEB-D676-2245-9B8A-AC551280F3B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74159F-68CC-7844-8F01-C809F3AC6F87}" type="pres">
      <dgm:prSet presAssocID="{522BD620-1DC9-6B44-B4BF-8206A60C4764}" presName="sibTrans" presStyleLbl="sibTrans2D1" presStyleIdx="0" presStyleCnt="5"/>
      <dgm:spPr/>
      <dgm:t>
        <a:bodyPr/>
        <a:lstStyle/>
        <a:p>
          <a:endParaRPr lang="en-NZ"/>
        </a:p>
      </dgm:t>
    </dgm:pt>
    <dgm:pt modelId="{979450BA-81C7-D54D-BA18-705C44520C84}" type="pres">
      <dgm:prSet presAssocID="{522BD620-1DC9-6B44-B4BF-8206A60C4764}" presName="connectorText" presStyleLbl="sibTrans2D1" presStyleIdx="0" presStyleCnt="5"/>
      <dgm:spPr/>
      <dgm:t>
        <a:bodyPr/>
        <a:lstStyle/>
        <a:p>
          <a:endParaRPr lang="en-NZ"/>
        </a:p>
      </dgm:t>
    </dgm:pt>
    <dgm:pt modelId="{CE6F9774-FE80-0D4E-823C-198F0D4CA99E}" type="pres">
      <dgm:prSet presAssocID="{1979B263-200F-4E49-9D4E-CCF8BCF35F0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3B9EB7-AF0E-454C-A459-7FD82367D30A}" type="pres">
      <dgm:prSet presAssocID="{FD6BE3CF-1A6F-4848-98C5-B261ABA54984}" presName="sibTrans" presStyleLbl="sibTrans2D1" presStyleIdx="1" presStyleCnt="5"/>
      <dgm:spPr/>
      <dgm:t>
        <a:bodyPr/>
        <a:lstStyle/>
        <a:p>
          <a:endParaRPr lang="en-NZ"/>
        </a:p>
      </dgm:t>
    </dgm:pt>
    <dgm:pt modelId="{68E664A5-16BA-124C-A76D-C31062B27290}" type="pres">
      <dgm:prSet presAssocID="{FD6BE3CF-1A6F-4848-98C5-B261ABA54984}" presName="connectorText" presStyleLbl="sibTrans2D1" presStyleIdx="1" presStyleCnt="5"/>
      <dgm:spPr/>
      <dgm:t>
        <a:bodyPr/>
        <a:lstStyle/>
        <a:p>
          <a:endParaRPr lang="en-NZ"/>
        </a:p>
      </dgm:t>
    </dgm:pt>
    <dgm:pt modelId="{60D5276C-DBC8-6446-A636-4D01BA5BF468}" type="pres">
      <dgm:prSet presAssocID="{96E2BEB1-5EB5-9D47-A084-FB8EC9AE7B0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1F3464-0F55-474B-AA55-6AC1690D5A75}" type="pres">
      <dgm:prSet presAssocID="{1FBCA051-F666-614E-BE19-FCEE5B780502}" presName="sibTrans" presStyleLbl="sibTrans2D1" presStyleIdx="2" presStyleCnt="5"/>
      <dgm:spPr/>
      <dgm:t>
        <a:bodyPr/>
        <a:lstStyle/>
        <a:p>
          <a:endParaRPr lang="en-NZ"/>
        </a:p>
      </dgm:t>
    </dgm:pt>
    <dgm:pt modelId="{B776E07E-69B6-AB42-A59B-50CF0C01D562}" type="pres">
      <dgm:prSet presAssocID="{1FBCA051-F666-614E-BE19-FCEE5B780502}" presName="connectorText" presStyleLbl="sibTrans2D1" presStyleIdx="2" presStyleCnt="5"/>
      <dgm:spPr/>
      <dgm:t>
        <a:bodyPr/>
        <a:lstStyle/>
        <a:p>
          <a:endParaRPr lang="en-NZ"/>
        </a:p>
      </dgm:t>
    </dgm:pt>
    <dgm:pt modelId="{E17E9914-953D-BC45-9A28-EF7831B8FDB0}" type="pres">
      <dgm:prSet presAssocID="{C9CF68FE-819D-1744-A610-4FAD16B7BE6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C0041047-364A-6D48-AA33-6EAB3C81E4DF}" type="pres">
      <dgm:prSet presAssocID="{A6B9D50C-7002-4445-8F5A-5DA17C74399E}" presName="sibTrans" presStyleLbl="sibTrans2D1" presStyleIdx="3" presStyleCnt="5"/>
      <dgm:spPr/>
      <dgm:t>
        <a:bodyPr/>
        <a:lstStyle/>
        <a:p>
          <a:endParaRPr lang="en-NZ"/>
        </a:p>
      </dgm:t>
    </dgm:pt>
    <dgm:pt modelId="{0544BE99-7328-EE48-86E1-D12FDFAAB466}" type="pres">
      <dgm:prSet presAssocID="{A6B9D50C-7002-4445-8F5A-5DA17C74399E}" presName="connectorText" presStyleLbl="sibTrans2D1" presStyleIdx="3" presStyleCnt="5"/>
      <dgm:spPr/>
      <dgm:t>
        <a:bodyPr/>
        <a:lstStyle/>
        <a:p>
          <a:endParaRPr lang="en-NZ"/>
        </a:p>
      </dgm:t>
    </dgm:pt>
    <dgm:pt modelId="{C6DEA5F5-7A04-D24E-B70F-04A316C0AC98}" type="pres">
      <dgm:prSet presAssocID="{ED88DCA3-BA22-3345-8A8C-C90F195460B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B0ABCC6D-0B38-B64B-96B6-D821B0F86FDB}" type="pres">
      <dgm:prSet presAssocID="{07A09FB5-801C-F74E-9605-37275319D0C1}" presName="sibTrans" presStyleLbl="sibTrans2D1" presStyleIdx="4" presStyleCnt="5"/>
      <dgm:spPr/>
      <dgm:t>
        <a:bodyPr/>
        <a:lstStyle/>
        <a:p>
          <a:endParaRPr lang="en-NZ"/>
        </a:p>
      </dgm:t>
    </dgm:pt>
    <dgm:pt modelId="{B25F0A35-1049-FB4C-B26F-6B9381BE4621}" type="pres">
      <dgm:prSet presAssocID="{07A09FB5-801C-F74E-9605-37275319D0C1}" presName="connectorText" presStyleLbl="sibTrans2D1" presStyleIdx="4" presStyleCnt="5"/>
      <dgm:spPr/>
      <dgm:t>
        <a:bodyPr/>
        <a:lstStyle/>
        <a:p>
          <a:endParaRPr lang="en-NZ"/>
        </a:p>
      </dgm:t>
    </dgm:pt>
    <dgm:pt modelId="{BC38D4C1-5967-6A47-BD4A-AC3AF24CE71C}" type="pres">
      <dgm:prSet presAssocID="{B0A39236-63C4-5343-8EF3-A59219439F2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0FD3C4E4-9071-4C06-9870-D9255344F515}" type="presOf" srcId="{07A09FB5-801C-F74E-9605-37275319D0C1}" destId="{B25F0A35-1049-FB4C-B26F-6B9381BE4621}" srcOrd="1" destOrd="0" presId="urn:microsoft.com/office/officeart/2005/8/layout/process1"/>
    <dgm:cxn modelId="{AE0452D4-A837-FA49-A64D-661F3639E8DE}" srcId="{F65B20CE-35F4-D54C-ADB0-3BC0F52CEF6D}" destId="{96E2BEB1-5EB5-9D47-A084-FB8EC9AE7B0B}" srcOrd="2" destOrd="0" parTransId="{A846FCFB-8AE7-3F48-9FE5-E9AFC57267C1}" sibTransId="{1FBCA051-F666-614E-BE19-FCEE5B780502}"/>
    <dgm:cxn modelId="{329E0E92-212D-4EFB-971F-43D6B6CE598F}" type="presOf" srcId="{B0A39236-63C4-5343-8EF3-A59219439F2F}" destId="{BC38D4C1-5967-6A47-BD4A-AC3AF24CE71C}" srcOrd="0" destOrd="0" presId="urn:microsoft.com/office/officeart/2005/8/layout/process1"/>
    <dgm:cxn modelId="{DC7F2658-09BE-364C-A049-EC0613A5CA06}" srcId="{F65B20CE-35F4-D54C-ADB0-3BC0F52CEF6D}" destId="{ED88DCA3-BA22-3345-8A8C-C90F195460B7}" srcOrd="4" destOrd="0" parTransId="{5CAA3833-7170-E744-9AC0-B0DEAF81A262}" sibTransId="{07A09FB5-801C-F74E-9605-37275319D0C1}"/>
    <dgm:cxn modelId="{4714D89A-6D46-4237-9C93-1B9EFA006C94}" type="presOf" srcId="{1FBCA051-F666-614E-BE19-FCEE5B780502}" destId="{DB1F3464-0F55-474B-AA55-6AC1690D5A75}" srcOrd="0" destOrd="0" presId="urn:microsoft.com/office/officeart/2005/8/layout/process1"/>
    <dgm:cxn modelId="{CE5544CE-4FF4-43C3-A253-66107F1A308C}" type="presOf" srcId="{A6B9D50C-7002-4445-8F5A-5DA17C74399E}" destId="{0544BE99-7328-EE48-86E1-D12FDFAAB466}" srcOrd="1" destOrd="0" presId="urn:microsoft.com/office/officeart/2005/8/layout/process1"/>
    <dgm:cxn modelId="{E9980BAF-FE02-45E7-B304-E8AF0694BAD6}" type="presOf" srcId="{FD6BE3CF-1A6F-4848-98C5-B261ABA54984}" destId="{C43B9EB7-AF0E-454C-A459-7FD82367D30A}" srcOrd="0" destOrd="0" presId="urn:microsoft.com/office/officeart/2005/8/layout/process1"/>
    <dgm:cxn modelId="{87D4824E-AC9D-4CBF-8B9B-4031ECD79AA0}" type="presOf" srcId="{F65B20CE-35F4-D54C-ADB0-3BC0F52CEF6D}" destId="{BF172419-41F9-5A4B-A10B-F909EE65C52D}" srcOrd="0" destOrd="0" presId="urn:microsoft.com/office/officeart/2005/8/layout/process1"/>
    <dgm:cxn modelId="{36ECB57D-AF5A-4EA1-A18D-448F56EA55B9}" type="presOf" srcId="{522BD620-1DC9-6B44-B4BF-8206A60C4764}" destId="{7B74159F-68CC-7844-8F01-C809F3AC6F87}" srcOrd="0" destOrd="0" presId="urn:microsoft.com/office/officeart/2005/8/layout/process1"/>
    <dgm:cxn modelId="{91B49D2B-B2FC-413B-B23B-983358AD71BE}" type="presOf" srcId="{FD6BE3CF-1A6F-4848-98C5-B261ABA54984}" destId="{68E664A5-16BA-124C-A76D-C31062B27290}" srcOrd="1" destOrd="0" presId="urn:microsoft.com/office/officeart/2005/8/layout/process1"/>
    <dgm:cxn modelId="{D1AB1B4D-EC1C-4A9F-AFF3-5905658D15ED}" type="presOf" srcId="{A6B9D50C-7002-4445-8F5A-5DA17C74399E}" destId="{C0041047-364A-6D48-AA33-6EAB3C81E4DF}" srcOrd="0" destOrd="0" presId="urn:microsoft.com/office/officeart/2005/8/layout/process1"/>
    <dgm:cxn modelId="{C49BA8BF-CE61-6344-8190-45592CF9E244}" srcId="{F65B20CE-35F4-D54C-ADB0-3BC0F52CEF6D}" destId="{B0A39236-63C4-5343-8EF3-A59219439F2F}" srcOrd="5" destOrd="0" parTransId="{6D2D8FFA-9DD9-3A43-9812-7E0D56C09B27}" sibTransId="{3AA73B1C-1E1B-AE46-9E55-5D2E0E2E20A7}"/>
    <dgm:cxn modelId="{810F60F4-4B64-4203-8877-7C34CF8AFFFA}" type="presOf" srcId="{96E2BEB1-5EB5-9D47-A084-FB8EC9AE7B0B}" destId="{60D5276C-DBC8-6446-A636-4D01BA5BF468}" srcOrd="0" destOrd="0" presId="urn:microsoft.com/office/officeart/2005/8/layout/process1"/>
    <dgm:cxn modelId="{1AF621DD-9C4A-45AB-A7CE-8BC758D74ED3}" type="presOf" srcId="{ED88DCA3-BA22-3345-8A8C-C90F195460B7}" destId="{C6DEA5F5-7A04-D24E-B70F-04A316C0AC98}" srcOrd="0" destOrd="0" presId="urn:microsoft.com/office/officeart/2005/8/layout/process1"/>
    <dgm:cxn modelId="{1A47315F-DBB4-43B0-9274-4A5E3E94B0E9}" type="presOf" srcId="{07A09FB5-801C-F74E-9605-37275319D0C1}" destId="{B0ABCC6D-0B38-B64B-96B6-D821B0F86FDB}" srcOrd="0" destOrd="0" presId="urn:microsoft.com/office/officeart/2005/8/layout/process1"/>
    <dgm:cxn modelId="{277326AF-DE56-48CA-8B63-BB02B211DC62}" type="presOf" srcId="{FE0BDAEB-D676-2245-9B8A-AC551280F3B3}" destId="{431DD461-E8E8-6B4D-B4B2-1488D17A7319}" srcOrd="0" destOrd="0" presId="urn:microsoft.com/office/officeart/2005/8/layout/process1"/>
    <dgm:cxn modelId="{8A76FB06-6044-4BF0-A1A3-799BEC032E06}" type="presOf" srcId="{1FBCA051-F666-614E-BE19-FCEE5B780502}" destId="{B776E07E-69B6-AB42-A59B-50CF0C01D562}" srcOrd="1" destOrd="0" presId="urn:microsoft.com/office/officeart/2005/8/layout/process1"/>
    <dgm:cxn modelId="{311620BC-BC61-4842-A5DD-F0DD0CBB4DDE}" srcId="{F65B20CE-35F4-D54C-ADB0-3BC0F52CEF6D}" destId="{FE0BDAEB-D676-2245-9B8A-AC551280F3B3}" srcOrd="0" destOrd="0" parTransId="{FFCFFB95-BD7D-914D-B114-946A84885CFF}" sibTransId="{522BD620-1DC9-6B44-B4BF-8206A60C4764}"/>
    <dgm:cxn modelId="{53555C9E-A5EC-4CBB-A0F7-C2F09DD27995}" type="presOf" srcId="{C9CF68FE-819D-1744-A610-4FAD16B7BE66}" destId="{E17E9914-953D-BC45-9A28-EF7831B8FDB0}" srcOrd="0" destOrd="0" presId="urn:microsoft.com/office/officeart/2005/8/layout/process1"/>
    <dgm:cxn modelId="{1E4242E8-DC6D-497C-9C51-AEBB8912D8CE}" type="presOf" srcId="{1979B263-200F-4E49-9D4E-CCF8BCF35F08}" destId="{CE6F9774-FE80-0D4E-823C-198F0D4CA99E}" srcOrd="0" destOrd="0" presId="urn:microsoft.com/office/officeart/2005/8/layout/process1"/>
    <dgm:cxn modelId="{6EE50AC3-9C90-6246-B99F-3D9E2999C313}" srcId="{F65B20CE-35F4-D54C-ADB0-3BC0F52CEF6D}" destId="{1979B263-200F-4E49-9D4E-CCF8BCF35F08}" srcOrd="1" destOrd="0" parTransId="{2259260A-B5B4-3A44-BC7D-38BFE25BB305}" sibTransId="{FD6BE3CF-1A6F-4848-98C5-B261ABA54984}"/>
    <dgm:cxn modelId="{F05B29AD-F26D-4C95-84A8-C3D17028B52A}" type="presOf" srcId="{522BD620-1DC9-6B44-B4BF-8206A60C4764}" destId="{979450BA-81C7-D54D-BA18-705C44520C84}" srcOrd="1" destOrd="0" presId="urn:microsoft.com/office/officeart/2005/8/layout/process1"/>
    <dgm:cxn modelId="{9BE766AF-5198-614F-9D84-80F02446EBAE}" srcId="{F65B20CE-35F4-D54C-ADB0-3BC0F52CEF6D}" destId="{C9CF68FE-819D-1744-A610-4FAD16B7BE66}" srcOrd="3" destOrd="0" parTransId="{C6E2633D-DC70-D94A-8CBA-7DCE19F3D62E}" sibTransId="{A6B9D50C-7002-4445-8F5A-5DA17C74399E}"/>
    <dgm:cxn modelId="{B59BE255-969B-4B27-AF41-93398E513835}" type="presParOf" srcId="{BF172419-41F9-5A4B-A10B-F909EE65C52D}" destId="{431DD461-E8E8-6B4D-B4B2-1488D17A7319}" srcOrd="0" destOrd="0" presId="urn:microsoft.com/office/officeart/2005/8/layout/process1"/>
    <dgm:cxn modelId="{FB87E1EF-C8A7-4090-971E-D645E090415B}" type="presParOf" srcId="{BF172419-41F9-5A4B-A10B-F909EE65C52D}" destId="{7B74159F-68CC-7844-8F01-C809F3AC6F87}" srcOrd="1" destOrd="0" presId="urn:microsoft.com/office/officeart/2005/8/layout/process1"/>
    <dgm:cxn modelId="{52AA8B2F-8009-4A57-BBD7-D216750F6E8E}" type="presParOf" srcId="{7B74159F-68CC-7844-8F01-C809F3AC6F87}" destId="{979450BA-81C7-D54D-BA18-705C44520C84}" srcOrd="0" destOrd="0" presId="urn:microsoft.com/office/officeart/2005/8/layout/process1"/>
    <dgm:cxn modelId="{5E53FF74-A867-411D-8217-81F20D62AA53}" type="presParOf" srcId="{BF172419-41F9-5A4B-A10B-F909EE65C52D}" destId="{CE6F9774-FE80-0D4E-823C-198F0D4CA99E}" srcOrd="2" destOrd="0" presId="urn:microsoft.com/office/officeart/2005/8/layout/process1"/>
    <dgm:cxn modelId="{2AC6CC30-3B79-4052-85AA-AD06B02BEB1F}" type="presParOf" srcId="{BF172419-41F9-5A4B-A10B-F909EE65C52D}" destId="{C43B9EB7-AF0E-454C-A459-7FD82367D30A}" srcOrd="3" destOrd="0" presId="urn:microsoft.com/office/officeart/2005/8/layout/process1"/>
    <dgm:cxn modelId="{A3FE6017-9B09-414F-81A2-1BEA35F52227}" type="presParOf" srcId="{C43B9EB7-AF0E-454C-A459-7FD82367D30A}" destId="{68E664A5-16BA-124C-A76D-C31062B27290}" srcOrd="0" destOrd="0" presId="urn:microsoft.com/office/officeart/2005/8/layout/process1"/>
    <dgm:cxn modelId="{57419AD0-7F69-42A1-8635-571CC3785DB9}" type="presParOf" srcId="{BF172419-41F9-5A4B-A10B-F909EE65C52D}" destId="{60D5276C-DBC8-6446-A636-4D01BA5BF468}" srcOrd="4" destOrd="0" presId="urn:microsoft.com/office/officeart/2005/8/layout/process1"/>
    <dgm:cxn modelId="{89E98E79-2E60-40A1-829A-93BB05931BE3}" type="presParOf" srcId="{BF172419-41F9-5A4B-A10B-F909EE65C52D}" destId="{DB1F3464-0F55-474B-AA55-6AC1690D5A75}" srcOrd="5" destOrd="0" presId="urn:microsoft.com/office/officeart/2005/8/layout/process1"/>
    <dgm:cxn modelId="{1ACF969F-5EFB-4509-A5DD-A669C238177C}" type="presParOf" srcId="{DB1F3464-0F55-474B-AA55-6AC1690D5A75}" destId="{B776E07E-69B6-AB42-A59B-50CF0C01D562}" srcOrd="0" destOrd="0" presId="urn:microsoft.com/office/officeart/2005/8/layout/process1"/>
    <dgm:cxn modelId="{65C28596-08FD-466C-87F8-4E594CB8A3FE}" type="presParOf" srcId="{BF172419-41F9-5A4B-A10B-F909EE65C52D}" destId="{E17E9914-953D-BC45-9A28-EF7831B8FDB0}" srcOrd="6" destOrd="0" presId="urn:microsoft.com/office/officeart/2005/8/layout/process1"/>
    <dgm:cxn modelId="{26B971FC-99EF-4062-83D9-3D40E64C0D7C}" type="presParOf" srcId="{BF172419-41F9-5A4B-A10B-F909EE65C52D}" destId="{C0041047-364A-6D48-AA33-6EAB3C81E4DF}" srcOrd="7" destOrd="0" presId="urn:microsoft.com/office/officeart/2005/8/layout/process1"/>
    <dgm:cxn modelId="{48962C7F-2258-41CF-B74E-AAAFFA78FF2E}" type="presParOf" srcId="{C0041047-364A-6D48-AA33-6EAB3C81E4DF}" destId="{0544BE99-7328-EE48-86E1-D12FDFAAB466}" srcOrd="0" destOrd="0" presId="urn:microsoft.com/office/officeart/2005/8/layout/process1"/>
    <dgm:cxn modelId="{D4FBF79B-7E6E-4A12-BBDA-629EE55115FC}" type="presParOf" srcId="{BF172419-41F9-5A4B-A10B-F909EE65C52D}" destId="{C6DEA5F5-7A04-D24E-B70F-04A316C0AC98}" srcOrd="8" destOrd="0" presId="urn:microsoft.com/office/officeart/2005/8/layout/process1"/>
    <dgm:cxn modelId="{3A107312-5E5E-4EC0-868B-5ECF4971F1F2}" type="presParOf" srcId="{BF172419-41F9-5A4B-A10B-F909EE65C52D}" destId="{B0ABCC6D-0B38-B64B-96B6-D821B0F86FDB}" srcOrd="9" destOrd="0" presId="urn:microsoft.com/office/officeart/2005/8/layout/process1"/>
    <dgm:cxn modelId="{BAFEB3A1-1110-4AC1-8FCA-48B16F9EA086}" type="presParOf" srcId="{B0ABCC6D-0B38-B64B-96B6-D821B0F86FDB}" destId="{B25F0A35-1049-FB4C-B26F-6B9381BE4621}" srcOrd="0" destOrd="0" presId="urn:microsoft.com/office/officeart/2005/8/layout/process1"/>
    <dgm:cxn modelId="{90F17850-6940-498B-BE6F-D3A517A5EB8E}" type="presParOf" srcId="{BF172419-41F9-5A4B-A10B-F909EE65C52D}" destId="{BC38D4C1-5967-6A47-BD4A-AC3AF24CE71C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FBD196-E800-3740-B94B-8EABD619A021}" type="doc">
      <dgm:prSet loTypeId="urn:microsoft.com/office/officeart/2008/layout/Radial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D19715-1579-7D4E-BE8F-A00DDA7888B1}">
      <dgm:prSet phldrT="[Text]" custT="1"/>
      <dgm:spPr>
        <a:gradFill rotWithShape="0">
          <a:gsLst>
            <a:gs pos="0">
              <a:schemeClr val="accent3">
                <a:lumMod val="75000"/>
              </a:schemeClr>
            </a:gs>
            <a:gs pos="80000">
              <a:schemeClr val="accent3">
                <a:lumMod val="75000"/>
              </a:schemeClr>
            </a:gs>
            <a:gs pos="100000">
              <a:schemeClr val="accent3"/>
            </a:gs>
          </a:gsLst>
        </a:gra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Bachelor </a:t>
          </a:r>
          <a:r>
            <a:rPr lang="en-US" sz="2000" b="1" dirty="0" smtClean="0">
              <a:solidFill>
                <a:schemeClr val="tx1"/>
              </a:solidFill>
            </a:rPr>
            <a:t>of Agribusiness </a:t>
          </a:r>
          <a:r>
            <a:rPr lang="en-US" sz="2000" b="1" dirty="0">
              <a:solidFill>
                <a:schemeClr val="tx1"/>
              </a:solidFill>
            </a:rPr>
            <a:t>and Food </a:t>
          </a:r>
          <a:r>
            <a:rPr lang="en-US" sz="2000" b="1" dirty="0" smtClean="0">
              <a:solidFill>
                <a:schemeClr val="tx1"/>
              </a:solidFill>
            </a:rPr>
            <a:t>Marketing</a:t>
          </a:r>
          <a:endParaRPr lang="en-US" sz="2000" b="1" dirty="0">
            <a:solidFill>
              <a:schemeClr val="tx1"/>
            </a:solidFill>
          </a:endParaRPr>
        </a:p>
      </dgm:t>
    </dgm:pt>
    <dgm:pt modelId="{9A99673E-90F6-FF4F-8EC7-C54EBDE54D3E}" type="parTrans" cxnId="{C8A4B679-B8EB-964D-B8D2-37E7F8C27657}">
      <dgm:prSet/>
      <dgm:spPr/>
      <dgm:t>
        <a:bodyPr/>
        <a:lstStyle/>
        <a:p>
          <a:endParaRPr lang="en-US" sz="1400"/>
        </a:p>
      </dgm:t>
    </dgm:pt>
    <dgm:pt modelId="{639E13DB-5257-8E42-A9CA-2E7BB3BFC29F}" type="sibTrans" cxnId="{C8A4B679-B8EB-964D-B8D2-37E7F8C27657}">
      <dgm:prSet/>
      <dgm:spPr/>
      <dgm:t>
        <a:bodyPr/>
        <a:lstStyle/>
        <a:p>
          <a:endParaRPr lang="en-US" sz="1400"/>
        </a:p>
      </dgm:t>
    </dgm:pt>
    <dgm:pt modelId="{CA58EB03-39C9-A641-B510-DD520C130AFA}">
      <dgm:prSet phldrT="[Text]" custT="1"/>
      <dgm:spPr/>
      <dgm:t>
        <a:bodyPr/>
        <a:lstStyle/>
        <a:p>
          <a:r>
            <a:rPr lang="en-NZ" sz="1400" dirty="0"/>
            <a:t>Management of Plant and Animal Production Systems</a:t>
          </a:r>
          <a:r>
            <a:rPr lang="en-US" sz="1400" dirty="0"/>
            <a:t> </a:t>
          </a:r>
        </a:p>
      </dgm:t>
    </dgm:pt>
    <dgm:pt modelId="{7A9B1922-39D8-064A-A259-176FEB80B428}" type="parTrans" cxnId="{D9EC078D-56CF-784B-B9F7-104C28D6CE03}">
      <dgm:prSet/>
      <dgm:spPr/>
      <dgm:t>
        <a:bodyPr/>
        <a:lstStyle/>
        <a:p>
          <a:endParaRPr lang="en-US" sz="1400"/>
        </a:p>
      </dgm:t>
    </dgm:pt>
    <dgm:pt modelId="{93A9E735-891B-C044-B45F-D531725BA069}" type="sibTrans" cxnId="{D9EC078D-56CF-784B-B9F7-104C28D6CE03}">
      <dgm:prSet/>
      <dgm:spPr/>
      <dgm:t>
        <a:bodyPr/>
        <a:lstStyle/>
        <a:p>
          <a:endParaRPr lang="en-US" sz="1400"/>
        </a:p>
      </dgm:t>
    </dgm:pt>
    <dgm:pt modelId="{4F26ECAC-6B4D-D74F-A299-5FE37248E23C}">
      <dgm:prSet phldrT="[Text]" custT="1"/>
      <dgm:spPr/>
      <dgm:t>
        <a:bodyPr/>
        <a:lstStyle/>
        <a:p>
          <a:r>
            <a:rPr lang="en-US" sz="1400" dirty="0"/>
            <a:t>Agribusiness Management</a:t>
          </a:r>
        </a:p>
      </dgm:t>
    </dgm:pt>
    <dgm:pt modelId="{3CF2E844-2991-A14E-A88E-2637BE23E8A9}" type="parTrans" cxnId="{E76720FB-1593-C84C-B8CC-B8CBBAC9F076}">
      <dgm:prSet/>
      <dgm:spPr/>
      <dgm:t>
        <a:bodyPr/>
        <a:lstStyle/>
        <a:p>
          <a:endParaRPr lang="en-US" sz="1400"/>
        </a:p>
      </dgm:t>
    </dgm:pt>
    <dgm:pt modelId="{60888811-1BB7-E54B-8B25-5051992168F5}" type="sibTrans" cxnId="{E76720FB-1593-C84C-B8CC-B8CBBAC9F076}">
      <dgm:prSet/>
      <dgm:spPr/>
      <dgm:t>
        <a:bodyPr/>
        <a:lstStyle/>
        <a:p>
          <a:endParaRPr lang="en-US" sz="1400"/>
        </a:p>
      </dgm:t>
    </dgm:pt>
    <dgm:pt modelId="{FF469830-7D3A-954C-B2E5-1C14CB3CCC55}">
      <dgm:prSet phldrT="[Text]" custT="1"/>
      <dgm:spPr/>
      <dgm:t>
        <a:bodyPr/>
        <a:lstStyle/>
        <a:p>
          <a:r>
            <a:rPr lang="en-US" sz="1400" dirty="0"/>
            <a:t>Food </a:t>
          </a:r>
          <a:r>
            <a:rPr lang="en-US" sz="1400" dirty="0" smtClean="0"/>
            <a:t>Processing, </a:t>
          </a:r>
          <a:r>
            <a:rPr lang="en-US" sz="1400" dirty="0"/>
            <a:t>Quality and Innovation </a:t>
          </a:r>
        </a:p>
      </dgm:t>
    </dgm:pt>
    <dgm:pt modelId="{3504198F-BFD1-8840-9C8E-43064085582D}" type="parTrans" cxnId="{01A978C5-CBB8-204F-A933-901D45B445A0}">
      <dgm:prSet/>
      <dgm:spPr/>
      <dgm:t>
        <a:bodyPr/>
        <a:lstStyle/>
        <a:p>
          <a:endParaRPr lang="en-US" sz="1400"/>
        </a:p>
      </dgm:t>
    </dgm:pt>
    <dgm:pt modelId="{88F36250-A2F5-894C-AC06-31E38D88FBD6}" type="sibTrans" cxnId="{01A978C5-CBB8-204F-A933-901D45B445A0}">
      <dgm:prSet/>
      <dgm:spPr/>
      <dgm:t>
        <a:bodyPr/>
        <a:lstStyle/>
        <a:p>
          <a:endParaRPr lang="en-US" sz="1400"/>
        </a:p>
      </dgm:t>
    </dgm:pt>
    <dgm:pt modelId="{5ADC52DB-8550-BE41-A387-A4671E5E40BA}">
      <dgm:prSet custT="1"/>
      <dgm:spPr/>
      <dgm:t>
        <a:bodyPr/>
        <a:lstStyle/>
        <a:p>
          <a:r>
            <a:rPr lang="en-US" sz="1400" dirty="0"/>
            <a:t>Economics, Finance and Law</a:t>
          </a:r>
        </a:p>
      </dgm:t>
    </dgm:pt>
    <dgm:pt modelId="{7B291512-44B7-7A48-83AC-43FF57E7689D}" type="parTrans" cxnId="{EFAB8E49-79F5-F541-A1C0-C74688623853}">
      <dgm:prSet/>
      <dgm:spPr/>
      <dgm:t>
        <a:bodyPr/>
        <a:lstStyle/>
        <a:p>
          <a:endParaRPr lang="en-US" sz="1400"/>
        </a:p>
      </dgm:t>
    </dgm:pt>
    <dgm:pt modelId="{0F8A9B52-BEFA-A149-8B33-0A4CFB672A36}" type="sibTrans" cxnId="{EFAB8E49-79F5-F541-A1C0-C74688623853}">
      <dgm:prSet/>
      <dgm:spPr/>
      <dgm:t>
        <a:bodyPr/>
        <a:lstStyle/>
        <a:p>
          <a:endParaRPr lang="en-US" sz="1400"/>
        </a:p>
      </dgm:t>
    </dgm:pt>
    <dgm:pt modelId="{135CD741-CCAE-4643-A828-795B4C4A1834}">
      <dgm:prSet custT="1"/>
      <dgm:spPr/>
      <dgm:t>
        <a:bodyPr/>
        <a:lstStyle/>
        <a:p>
          <a:r>
            <a:rPr lang="en-US" sz="1400" dirty="0"/>
            <a:t>Agri-Food Marketing</a:t>
          </a:r>
        </a:p>
      </dgm:t>
    </dgm:pt>
    <dgm:pt modelId="{435B074E-9F0E-EC4D-ABD7-347ACB210FF9}" type="parTrans" cxnId="{D27E02E9-3917-6543-A384-E489AE2CE8CD}">
      <dgm:prSet/>
      <dgm:spPr/>
      <dgm:t>
        <a:bodyPr/>
        <a:lstStyle/>
        <a:p>
          <a:endParaRPr lang="en-US" sz="1400"/>
        </a:p>
      </dgm:t>
    </dgm:pt>
    <dgm:pt modelId="{50A6C5A8-CB65-4044-A663-BF7334691432}" type="sibTrans" cxnId="{D27E02E9-3917-6543-A384-E489AE2CE8CD}">
      <dgm:prSet/>
      <dgm:spPr/>
      <dgm:t>
        <a:bodyPr/>
        <a:lstStyle/>
        <a:p>
          <a:endParaRPr lang="en-US" sz="1400"/>
        </a:p>
      </dgm:t>
    </dgm:pt>
    <dgm:pt modelId="{B55910CE-E7BD-3B4E-BA82-1E914C994FA9}">
      <dgm:prSet custT="1"/>
      <dgm:spPr/>
      <dgm:t>
        <a:bodyPr/>
        <a:lstStyle/>
        <a:p>
          <a:r>
            <a:rPr lang="en-US" sz="1400" dirty="0"/>
            <a:t>Supply Chain Management</a:t>
          </a:r>
        </a:p>
      </dgm:t>
    </dgm:pt>
    <dgm:pt modelId="{1ACF6972-E67B-364D-8359-D4280268886D}" type="parTrans" cxnId="{23039D0C-0B18-1E4D-B610-3B51F8402A3E}">
      <dgm:prSet/>
      <dgm:spPr/>
      <dgm:t>
        <a:bodyPr/>
        <a:lstStyle/>
        <a:p>
          <a:endParaRPr lang="en-US" sz="1400"/>
        </a:p>
      </dgm:t>
    </dgm:pt>
    <dgm:pt modelId="{F617FE92-141D-C147-8346-9F168BAA8006}" type="sibTrans" cxnId="{23039D0C-0B18-1E4D-B610-3B51F8402A3E}">
      <dgm:prSet/>
      <dgm:spPr/>
      <dgm:t>
        <a:bodyPr/>
        <a:lstStyle/>
        <a:p>
          <a:endParaRPr lang="en-US" sz="1400"/>
        </a:p>
      </dgm:t>
    </dgm:pt>
    <dgm:pt modelId="{E228E64F-679D-F34D-B92D-45E82D6D45AE}">
      <dgm:prSet custT="1"/>
      <dgm:spPr/>
      <dgm:t>
        <a:bodyPr/>
        <a:lstStyle/>
        <a:p>
          <a:r>
            <a:rPr lang="en-US" sz="1400" dirty="0"/>
            <a:t>International Trade and Global Business</a:t>
          </a:r>
        </a:p>
      </dgm:t>
    </dgm:pt>
    <dgm:pt modelId="{728FE7BF-6F6D-054F-AA5C-FE1F4AE1A564}" type="parTrans" cxnId="{AA2ADD5D-4318-A146-9AE4-AB1873D4D82B}">
      <dgm:prSet/>
      <dgm:spPr/>
      <dgm:t>
        <a:bodyPr/>
        <a:lstStyle/>
        <a:p>
          <a:endParaRPr lang="en-US" sz="1400"/>
        </a:p>
      </dgm:t>
    </dgm:pt>
    <dgm:pt modelId="{68CAA861-9AE0-8A4B-BA56-EE5D7FF63C57}" type="sibTrans" cxnId="{AA2ADD5D-4318-A146-9AE4-AB1873D4D82B}">
      <dgm:prSet/>
      <dgm:spPr/>
      <dgm:t>
        <a:bodyPr/>
        <a:lstStyle/>
        <a:p>
          <a:endParaRPr lang="en-US" sz="1400"/>
        </a:p>
      </dgm:t>
    </dgm:pt>
    <dgm:pt modelId="{0EEB44C2-76F2-BC41-8CE4-D984B35AEFAB}" type="pres">
      <dgm:prSet presAssocID="{86FBD196-E800-3740-B94B-8EABD619A02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NZ"/>
        </a:p>
      </dgm:t>
    </dgm:pt>
    <dgm:pt modelId="{5D3D876D-8930-654C-845D-341AD11784D7}" type="pres">
      <dgm:prSet presAssocID="{C5D19715-1579-7D4E-BE8F-A00DDA7888B1}" presName="singleCycle" presStyleCnt="0"/>
      <dgm:spPr/>
    </dgm:pt>
    <dgm:pt modelId="{2807E2AF-C9C3-5146-B60D-CE12267E0332}" type="pres">
      <dgm:prSet presAssocID="{C5D19715-1579-7D4E-BE8F-A00DDA7888B1}" presName="singleCenter" presStyleLbl="node1" presStyleIdx="0" presStyleCnt="8" custScaleX="221512" custScaleY="84207" custLinFactNeighborX="396" custLinFactNeighborY="4148">
        <dgm:presLayoutVars>
          <dgm:chMax val="7"/>
          <dgm:chPref val="7"/>
        </dgm:presLayoutVars>
      </dgm:prSet>
      <dgm:spPr/>
      <dgm:t>
        <a:bodyPr/>
        <a:lstStyle/>
        <a:p>
          <a:endParaRPr lang="en-NZ"/>
        </a:p>
      </dgm:t>
    </dgm:pt>
    <dgm:pt modelId="{B50EE1DE-BCA1-334D-BEF0-DEE9302C11E8}" type="pres">
      <dgm:prSet presAssocID="{7A9B1922-39D8-064A-A259-176FEB80B428}" presName="Name56" presStyleLbl="parChTrans1D2" presStyleIdx="0" presStyleCnt="7"/>
      <dgm:spPr/>
      <dgm:t>
        <a:bodyPr/>
        <a:lstStyle/>
        <a:p>
          <a:endParaRPr lang="en-NZ"/>
        </a:p>
      </dgm:t>
    </dgm:pt>
    <dgm:pt modelId="{646C87A7-FE8E-5F4E-BC14-F9B4C1B73689}" type="pres">
      <dgm:prSet presAssocID="{CA58EB03-39C9-A641-B510-DD520C130AFA}" presName="text0" presStyleLbl="node1" presStyleIdx="1" presStyleCnt="8" custScaleX="203198" custScaleY="84998" custRadScaleRad="85567" custRadScaleInc="-4208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DB1C7679-4786-974D-B143-56977248E70B}" type="pres">
      <dgm:prSet presAssocID="{3CF2E844-2991-A14E-A88E-2637BE23E8A9}" presName="Name56" presStyleLbl="parChTrans1D2" presStyleIdx="1" presStyleCnt="7"/>
      <dgm:spPr/>
      <dgm:t>
        <a:bodyPr/>
        <a:lstStyle/>
        <a:p>
          <a:endParaRPr lang="en-NZ"/>
        </a:p>
      </dgm:t>
    </dgm:pt>
    <dgm:pt modelId="{47DE385B-ABB9-C148-BB76-60D9A4696129}" type="pres">
      <dgm:prSet presAssocID="{4F26ECAC-6B4D-D74F-A299-5FE37248E23C}" presName="text0" presStyleLbl="node1" presStyleIdx="2" presStyleCnt="8" custScaleX="178506" custScaleY="81063" custRadScaleRad="120866" custRadScaleInc="42652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88BDE9B3-C147-6941-B0AB-A07C5FBF9E97}" type="pres">
      <dgm:prSet presAssocID="{3504198F-BFD1-8840-9C8E-43064085582D}" presName="Name56" presStyleLbl="parChTrans1D2" presStyleIdx="2" presStyleCnt="7"/>
      <dgm:spPr/>
      <dgm:t>
        <a:bodyPr/>
        <a:lstStyle/>
        <a:p>
          <a:endParaRPr lang="en-NZ"/>
        </a:p>
      </dgm:t>
    </dgm:pt>
    <dgm:pt modelId="{1E50B8FA-0720-304A-808C-E44661D0E8F4}" type="pres">
      <dgm:prSet presAssocID="{FF469830-7D3A-954C-B2E5-1C14CB3CCC55}" presName="text0" presStyleLbl="node1" presStyleIdx="3" presStyleCnt="8" custScaleX="185929" custScaleY="79033" custRadScaleRad="149673" custRadScaleInc="-28168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6F84D8B1-E460-9E4D-9EEE-E297D8871B6C}" type="pres">
      <dgm:prSet presAssocID="{7B291512-44B7-7A48-83AC-43FF57E7689D}" presName="Name56" presStyleLbl="parChTrans1D2" presStyleIdx="3" presStyleCnt="7"/>
      <dgm:spPr/>
      <dgm:t>
        <a:bodyPr/>
        <a:lstStyle/>
        <a:p>
          <a:endParaRPr lang="en-NZ"/>
        </a:p>
      </dgm:t>
    </dgm:pt>
    <dgm:pt modelId="{9135A690-A44E-F54F-AB7D-256E565BBC2B}" type="pres">
      <dgm:prSet presAssocID="{5ADC52DB-8550-BE41-A387-A4671E5E40BA}" presName="text0" presStyleLbl="node1" presStyleIdx="4" presStyleCnt="8" custScaleX="178636" custScaleY="60941" custRadScaleRad="92080" custRadScaleInc="-29708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F2ECE9EE-79BA-8B4C-AE21-DBF8AFD6B0C2}" type="pres">
      <dgm:prSet presAssocID="{435B074E-9F0E-EC4D-ABD7-347ACB210FF9}" presName="Name56" presStyleLbl="parChTrans1D2" presStyleIdx="4" presStyleCnt="7"/>
      <dgm:spPr/>
      <dgm:t>
        <a:bodyPr/>
        <a:lstStyle/>
        <a:p>
          <a:endParaRPr lang="en-NZ"/>
        </a:p>
      </dgm:t>
    </dgm:pt>
    <dgm:pt modelId="{EA67908F-24CF-6240-AB61-2AC58598F25A}" type="pres">
      <dgm:prSet presAssocID="{135CD741-CCAE-4643-A828-795B4C4A1834}" presName="text0" presStyleLbl="node1" presStyleIdx="5" presStyleCnt="8" custScaleX="136029" custScaleY="60941" custRadScaleRad="101951" custRadScaleInc="62292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4D75B32B-3608-B240-8EEB-5AD0422A9A58}" type="pres">
      <dgm:prSet presAssocID="{1ACF6972-E67B-364D-8359-D4280268886D}" presName="Name56" presStyleLbl="parChTrans1D2" presStyleIdx="5" presStyleCnt="7"/>
      <dgm:spPr/>
      <dgm:t>
        <a:bodyPr/>
        <a:lstStyle/>
        <a:p>
          <a:endParaRPr lang="en-NZ"/>
        </a:p>
      </dgm:t>
    </dgm:pt>
    <dgm:pt modelId="{5131F7C6-42E2-5A40-9AE0-906E262FAFB3}" type="pres">
      <dgm:prSet presAssocID="{B55910CE-E7BD-3B4E-BA82-1E914C994FA9}" presName="text0" presStyleLbl="node1" presStyleIdx="6" presStyleCnt="8" custScaleX="168074" custScaleY="76494" custRadScaleRad="149607" custRadScaleInc="29090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131CD193-8A38-9C4F-A3AE-E42666D500B8}" type="pres">
      <dgm:prSet presAssocID="{728FE7BF-6F6D-054F-AA5C-FE1F4AE1A564}" presName="Name56" presStyleLbl="parChTrans1D2" presStyleIdx="6" presStyleCnt="7"/>
      <dgm:spPr/>
      <dgm:t>
        <a:bodyPr/>
        <a:lstStyle/>
        <a:p>
          <a:endParaRPr lang="en-NZ"/>
        </a:p>
      </dgm:t>
    </dgm:pt>
    <dgm:pt modelId="{780C2934-CA9A-A743-AB3A-CD27F511BD78}" type="pres">
      <dgm:prSet presAssocID="{E228E64F-679D-F34D-B92D-45E82D6D45AE}" presName="text0" presStyleLbl="node1" presStyleIdx="7" presStyleCnt="8" custScaleX="175557" custScaleY="79033" custRadScaleRad="115586" custRadScaleInc="-4241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3E9C249F-C485-D047-B7E3-74047EDAE0F4}" type="presOf" srcId="{B55910CE-E7BD-3B4E-BA82-1E914C994FA9}" destId="{5131F7C6-42E2-5A40-9AE0-906E262FAFB3}" srcOrd="0" destOrd="0" presId="urn:microsoft.com/office/officeart/2008/layout/RadialCluster"/>
    <dgm:cxn modelId="{34C107AF-A57B-9541-97C4-5A9694A5ACF7}" type="presOf" srcId="{1ACF6972-E67B-364D-8359-D4280268886D}" destId="{4D75B32B-3608-B240-8EEB-5AD0422A9A58}" srcOrd="0" destOrd="0" presId="urn:microsoft.com/office/officeart/2008/layout/RadialCluster"/>
    <dgm:cxn modelId="{A69EBF04-5B1F-4C41-B8DC-4DB1F872C71A}" type="presOf" srcId="{5ADC52DB-8550-BE41-A387-A4671E5E40BA}" destId="{9135A690-A44E-F54F-AB7D-256E565BBC2B}" srcOrd="0" destOrd="0" presId="urn:microsoft.com/office/officeart/2008/layout/RadialCluster"/>
    <dgm:cxn modelId="{AA2ADD5D-4318-A146-9AE4-AB1873D4D82B}" srcId="{C5D19715-1579-7D4E-BE8F-A00DDA7888B1}" destId="{E228E64F-679D-F34D-B92D-45E82D6D45AE}" srcOrd="6" destOrd="0" parTransId="{728FE7BF-6F6D-054F-AA5C-FE1F4AE1A564}" sibTransId="{68CAA861-9AE0-8A4B-BA56-EE5D7FF63C57}"/>
    <dgm:cxn modelId="{0664AD87-1540-B340-A82E-45173BB1C9C9}" type="presOf" srcId="{135CD741-CCAE-4643-A828-795B4C4A1834}" destId="{EA67908F-24CF-6240-AB61-2AC58598F25A}" srcOrd="0" destOrd="0" presId="urn:microsoft.com/office/officeart/2008/layout/RadialCluster"/>
    <dgm:cxn modelId="{3B012E3C-6ECF-C840-AC6A-E42E2ED6944D}" type="presOf" srcId="{7B291512-44B7-7A48-83AC-43FF57E7689D}" destId="{6F84D8B1-E460-9E4D-9EEE-E297D8871B6C}" srcOrd="0" destOrd="0" presId="urn:microsoft.com/office/officeart/2008/layout/RadialCluster"/>
    <dgm:cxn modelId="{C8A4B679-B8EB-964D-B8D2-37E7F8C27657}" srcId="{86FBD196-E800-3740-B94B-8EABD619A021}" destId="{C5D19715-1579-7D4E-BE8F-A00DDA7888B1}" srcOrd="0" destOrd="0" parTransId="{9A99673E-90F6-FF4F-8EC7-C54EBDE54D3E}" sibTransId="{639E13DB-5257-8E42-A9CA-2E7BB3BFC29F}"/>
    <dgm:cxn modelId="{1099ACDD-907F-C44E-BEDA-C64C2B65834A}" type="presOf" srcId="{C5D19715-1579-7D4E-BE8F-A00DDA7888B1}" destId="{2807E2AF-C9C3-5146-B60D-CE12267E0332}" srcOrd="0" destOrd="0" presId="urn:microsoft.com/office/officeart/2008/layout/RadialCluster"/>
    <dgm:cxn modelId="{4E800CF1-7FC2-BE4C-B687-0E3B0D2478C6}" type="presOf" srcId="{E228E64F-679D-F34D-B92D-45E82D6D45AE}" destId="{780C2934-CA9A-A743-AB3A-CD27F511BD78}" srcOrd="0" destOrd="0" presId="urn:microsoft.com/office/officeart/2008/layout/RadialCluster"/>
    <dgm:cxn modelId="{EFAB8E49-79F5-F541-A1C0-C74688623853}" srcId="{C5D19715-1579-7D4E-BE8F-A00DDA7888B1}" destId="{5ADC52DB-8550-BE41-A387-A4671E5E40BA}" srcOrd="3" destOrd="0" parTransId="{7B291512-44B7-7A48-83AC-43FF57E7689D}" sibTransId="{0F8A9B52-BEFA-A149-8B33-0A4CFB672A36}"/>
    <dgm:cxn modelId="{D9EC078D-56CF-784B-B9F7-104C28D6CE03}" srcId="{C5D19715-1579-7D4E-BE8F-A00DDA7888B1}" destId="{CA58EB03-39C9-A641-B510-DD520C130AFA}" srcOrd="0" destOrd="0" parTransId="{7A9B1922-39D8-064A-A259-176FEB80B428}" sibTransId="{93A9E735-891B-C044-B45F-D531725BA069}"/>
    <dgm:cxn modelId="{01A978C5-CBB8-204F-A933-901D45B445A0}" srcId="{C5D19715-1579-7D4E-BE8F-A00DDA7888B1}" destId="{FF469830-7D3A-954C-B2E5-1C14CB3CCC55}" srcOrd="2" destOrd="0" parTransId="{3504198F-BFD1-8840-9C8E-43064085582D}" sibTransId="{88F36250-A2F5-894C-AC06-31E38D88FBD6}"/>
    <dgm:cxn modelId="{23039D0C-0B18-1E4D-B610-3B51F8402A3E}" srcId="{C5D19715-1579-7D4E-BE8F-A00DDA7888B1}" destId="{B55910CE-E7BD-3B4E-BA82-1E914C994FA9}" srcOrd="5" destOrd="0" parTransId="{1ACF6972-E67B-364D-8359-D4280268886D}" sibTransId="{F617FE92-141D-C147-8346-9F168BAA8006}"/>
    <dgm:cxn modelId="{8244AF20-261C-4C4F-B991-49D224D2D406}" type="presOf" srcId="{7A9B1922-39D8-064A-A259-176FEB80B428}" destId="{B50EE1DE-BCA1-334D-BEF0-DEE9302C11E8}" srcOrd="0" destOrd="0" presId="urn:microsoft.com/office/officeart/2008/layout/RadialCluster"/>
    <dgm:cxn modelId="{FC3F5C59-E2CB-3140-8F1A-1A31517B9406}" type="presOf" srcId="{FF469830-7D3A-954C-B2E5-1C14CB3CCC55}" destId="{1E50B8FA-0720-304A-808C-E44661D0E8F4}" srcOrd="0" destOrd="0" presId="urn:microsoft.com/office/officeart/2008/layout/RadialCluster"/>
    <dgm:cxn modelId="{64E5D328-E693-514C-844D-2B7F57DC196C}" type="presOf" srcId="{3CF2E844-2991-A14E-A88E-2637BE23E8A9}" destId="{DB1C7679-4786-974D-B143-56977248E70B}" srcOrd="0" destOrd="0" presId="urn:microsoft.com/office/officeart/2008/layout/RadialCluster"/>
    <dgm:cxn modelId="{3CBDC6C7-C554-0843-AB4A-CF115E215B83}" type="presOf" srcId="{CA58EB03-39C9-A641-B510-DD520C130AFA}" destId="{646C87A7-FE8E-5F4E-BC14-F9B4C1B73689}" srcOrd="0" destOrd="0" presId="urn:microsoft.com/office/officeart/2008/layout/RadialCluster"/>
    <dgm:cxn modelId="{4BBD8CCC-9EB8-B944-A46B-C6535B43BF89}" type="presOf" srcId="{3504198F-BFD1-8840-9C8E-43064085582D}" destId="{88BDE9B3-C147-6941-B0AB-A07C5FBF9E97}" srcOrd="0" destOrd="0" presId="urn:microsoft.com/office/officeart/2008/layout/RadialCluster"/>
    <dgm:cxn modelId="{27718C31-42B5-0249-92DB-45E43E0D1A4C}" type="presOf" srcId="{728FE7BF-6F6D-054F-AA5C-FE1F4AE1A564}" destId="{131CD193-8A38-9C4F-A3AE-E42666D500B8}" srcOrd="0" destOrd="0" presId="urn:microsoft.com/office/officeart/2008/layout/RadialCluster"/>
    <dgm:cxn modelId="{7DD9DC5F-94DA-BF4E-A4FA-2899AA9AD8AF}" type="presOf" srcId="{4F26ECAC-6B4D-D74F-A299-5FE37248E23C}" destId="{47DE385B-ABB9-C148-BB76-60D9A4696129}" srcOrd="0" destOrd="0" presId="urn:microsoft.com/office/officeart/2008/layout/RadialCluster"/>
    <dgm:cxn modelId="{E76720FB-1593-C84C-B8CC-B8CBBAC9F076}" srcId="{C5D19715-1579-7D4E-BE8F-A00DDA7888B1}" destId="{4F26ECAC-6B4D-D74F-A299-5FE37248E23C}" srcOrd="1" destOrd="0" parTransId="{3CF2E844-2991-A14E-A88E-2637BE23E8A9}" sibTransId="{60888811-1BB7-E54B-8B25-5051992168F5}"/>
    <dgm:cxn modelId="{2B3C4C7D-CA2A-7544-A2B5-E338817627B9}" type="presOf" srcId="{435B074E-9F0E-EC4D-ABD7-347ACB210FF9}" destId="{F2ECE9EE-79BA-8B4C-AE21-DBF8AFD6B0C2}" srcOrd="0" destOrd="0" presId="urn:microsoft.com/office/officeart/2008/layout/RadialCluster"/>
    <dgm:cxn modelId="{D27E02E9-3917-6543-A384-E489AE2CE8CD}" srcId="{C5D19715-1579-7D4E-BE8F-A00DDA7888B1}" destId="{135CD741-CCAE-4643-A828-795B4C4A1834}" srcOrd="4" destOrd="0" parTransId="{435B074E-9F0E-EC4D-ABD7-347ACB210FF9}" sibTransId="{50A6C5A8-CB65-4044-A663-BF7334691432}"/>
    <dgm:cxn modelId="{8422586A-79A6-7749-9E52-C6EBB08D2306}" type="presOf" srcId="{86FBD196-E800-3740-B94B-8EABD619A021}" destId="{0EEB44C2-76F2-BC41-8CE4-D984B35AEFAB}" srcOrd="0" destOrd="0" presId="urn:microsoft.com/office/officeart/2008/layout/RadialCluster"/>
    <dgm:cxn modelId="{5D34B861-4BB7-074A-BD89-EBAF7D1BB42A}" type="presParOf" srcId="{0EEB44C2-76F2-BC41-8CE4-D984B35AEFAB}" destId="{5D3D876D-8930-654C-845D-341AD11784D7}" srcOrd="0" destOrd="0" presId="urn:microsoft.com/office/officeart/2008/layout/RadialCluster"/>
    <dgm:cxn modelId="{10C4A526-D2D4-2849-BB18-F71F32B0FACC}" type="presParOf" srcId="{5D3D876D-8930-654C-845D-341AD11784D7}" destId="{2807E2AF-C9C3-5146-B60D-CE12267E0332}" srcOrd="0" destOrd="0" presId="urn:microsoft.com/office/officeart/2008/layout/RadialCluster"/>
    <dgm:cxn modelId="{8B8DCCD8-2A96-7948-A23D-DC8EE8BB83DB}" type="presParOf" srcId="{5D3D876D-8930-654C-845D-341AD11784D7}" destId="{B50EE1DE-BCA1-334D-BEF0-DEE9302C11E8}" srcOrd="1" destOrd="0" presId="urn:microsoft.com/office/officeart/2008/layout/RadialCluster"/>
    <dgm:cxn modelId="{68E54778-5A97-6544-8A77-BD8D39660BC8}" type="presParOf" srcId="{5D3D876D-8930-654C-845D-341AD11784D7}" destId="{646C87A7-FE8E-5F4E-BC14-F9B4C1B73689}" srcOrd="2" destOrd="0" presId="urn:microsoft.com/office/officeart/2008/layout/RadialCluster"/>
    <dgm:cxn modelId="{A9501D14-A8A5-0E46-B7AF-A4214A537CEA}" type="presParOf" srcId="{5D3D876D-8930-654C-845D-341AD11784D7}" destId="{DB1C7679-4786-974D-B143-56977248E70B}" srcOrd="3" destOrd="0" presId="urn:microsoft.com/office/officeart/2008/layout/RadialCluster"/>
    <dgm:cxn modelId="{94905741-6D55-D141-B953-1C4AC5432AB9}" type="presParOf" srcId="{5D3D876D-8930-654C-845D-341AD11784D7}" destId="{47DE385B-ABB9-C148-BB76-60D9A4696129}" srcOrd="4" destOrd="0" presId="urn:microsoft.com/office/officeart/2008/layout/RadialCluster"/>
    <dgm:cxn modelId="{6A42E974-9A67-FA49-9CD6-EE930DE1EE1D}" type="presParOf" srcId="{5D3D876D-8930-654C-845D-341AD11784D7}" destId="{88BDE9B3-C147-6941-B0AB-A07C5FBF9E97}" srcOrd="5" destOrd="0" presId="urn:microsoft.com/office/officeart/2008/layout/RadialCluster"/>
    <dgm:cxn modelId="{474ED85E-CFE0-F245-82B3-707C31BF9B47}" type="presParOf" srcId="{5D3D876D-8930-654C-845D-341AD11784D7}" destId="{1E50B8FA-0720-304A-808C-E44661D0E8F4}" srcOrd="6" destOrd="0" presId="urn:microsoft.com/office/officeart/2008/layout/RadialCluster"/>
    <dgm:cxn modelId="{AC92B550-3959-0748-80E0-DE31FBDB070A}" type="presParOf" srcId="{5D3D876D-8930-654C-845D-341AD11784D7}" destId="{6F84D8B1-E460-9E4D-9EEE-E297D8871B6C}" srcOrd="7" destOrd="0" presId="urn:microsoft.com/office/officeart/2008/layout/RadialCluster"/>
    <dgm:cxn modelId="{E038E257-B082-8441-8568-2E4F669F35F6}" type="presParOf" srcId="{5D3D876D-8930-654C-845D-341AD11784D7}" destId="{9135A690-A44E-F54F-AB7D-256E565BBC2B}" srcOrd="8" destOrd="0" presId="urn:microsoft.com/office/officeart/2008/layout/RadialCluster"/>
    <dgm:cxn modelId="{2451E546-DED9-4543-A0E6-364DA6777733}" type="presParOf" srcId="{5D3D876D-8930-654C-845D-341AD11784D7}" destId="{F2ECE9EE-79BA-8B4C-AE21-DBF8AFD6B0C2}" srcOrd="9" destOrd="0" presId="urn:microsoft.com/office/officeart/2008/layout/RadialCluster"/>
    <dgm:cxn modelId="{F9CC5FC1-F080-CE45-BF69-724CF38800D8}" type="presParOf" srcId="{5D3D876D-8930-654C-845D-341AD11784D7}" destId="{EA67908F-24CF-6240-AB61-2AC58598F25A}" srcOrd="10" destOrd="0" presId="urn:microsoft.com/office/officeart/2008/layout/RadialCluster"/>
    <dgm:cxn modelId="{90C60EDD-4A9C-E04D-BB00-3790A7784BA1}" type="presParOf" srcId="{5D3D876D-8930-654C-845D-341AD11784D7}" destId="{4D75B32B-3608-B240-8EEB-5AD0422A9A58}" srcOrd="11" destOrd="0" presId="urn:microsoft.com/office/officeart/2008/layout/RadialCluster"/>
    <dgm:cxn modelId="{674BD054-AA2F-8545-B156-78BE1711E9B0}" type="presParOf" srcId="{5D3D876D-8930-654C-845D-341AD11784D7}" destId="{5131F7C6-42E2-5A40-9AE0-906E262FAFB3}" srcOrd="12" destOrd="0" presId="urn:microsoft.com/office/officeart/2008/layout/RadialCluster"/>
    <dgm:cxn modelId="{95E43F14-3C5C-114B-B740-FA79B30C212C}" type="presParOf" srcId="{5D3D876D-8930-654C-845D-341AD11784D7}" destId="{131CD193-8A38-9C4F-A3AE-E42666D500B8}" srcOrd="13" destOrd="0" presId="urn:microsoft.com/office/officeart/2008/layout/RadialCluster"/>
    <dgm:cxn modelId="{9221CBDF-486A-904C-916E-0ED7AA9F742B}" type="presParOf" srcId="{5D3D876D-8930-654C-845D-341AD11784D7}" destId="{780C2934-CA9A-A743-AB3A-CD27F511BD78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11308D-7F10-4676-B12A-43D4B7414D7A}" type="doc">
      <dgm:prSet loTypeId="urn:microsoft.com/office/officeart/2005/8/layout/radial1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AE312FFC-213E-4DD1-8871-5BC462F1FDEF}">
      <dgm:prSet phldrT="[Text]" custT="1"/>
      <dgm:spPr>
        <a:solidFill>
          <a:srgbClr val="0070C0"/>
        </a:solidFill>
        <a:effectLst>
          <a:glow rad="228600">
            <a:srgbClr val="FF0000">
              <a:alpha val="40000"/>
            </a:srgb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ross"/>
          <a:bevelB w="165100" h="254000"/>
        </a:sp3d>
      </dgm:spPr>
      <dgm:t>
        <a:bodyPr/>
        <a:lstStyle/>
        <a:p>
          <a:r>
            <a:rPr lang="en-NZ" sz="1350" b="1" dirty="0" smtClean="0"/>
            <a:t>Supply Chain Management</a:t>
          </a:r>
          <a:endParaRPr lang="en-NZ" sz="1350" b="1" dirty="0"/>
        </a:p>
      </dgm:t>
    </dgm:pt>
    <dgm:pt modelId="{293D3CD2-B3EF-43D5-983D-6322B14E33AC}" type="parTrans" cxnId="{7593C24D-DA83-49DB-B2CF-6C683FACE7F4}">
      <dgm:prSet/>
      <dgm:spPr/>
      <dgm:t>
        <a:bodyPr/>
        <a:lstStyle/>
        <a:p>
          <a:endParaRPr lang="en-NZ"/>
        </a:p>
      </dgm:t>
    </dgm:pt>
    <dgm:pt modelId="{BB31DA8C-7C8B-4483-AB5F-D3EDC25C4B8E}" type="sibTrans" cxnId="{7593C24D-DA83-49DB-B2CF-6C683FACE7F4}">
      <dgm:prSet/>
      <dgm:spPr/>
      <dgm:t>
        <a:bodyPr/>
        <a:lstStyle/>
        <a:p>
          <a:endParaRPr lang="en-NZ"/>
        </a:p>
      </dgm:t>
    </dgm:pt>
    <dgm:pt modelId="{CD7F9FDF-E785-4363-85F4-256305AAE521}">
      <dgm:prSet phldrT="[Text]" custT="1"/>
      <dgm:spPr/>
      <dgm:t>
        <a:bodyPr/>
        <a:lstStyle/>
        <a:p>
          <a:r>
            <a:rPr lang="en-NZ" sz="1000" b="1" dirty="0" smtClean="0">
              <a:solidFill>
                <a:schemeClr val="bg1"/>
              </a:solidFill>
            </a:rPr>
            <a:t>Supply Chain Strategy</a:t>
          </a:r>
          <a:endParaRPr lang="en-NZ" sz="1000" b="1" dirty="0">
            <a:solidFill>
              <a:schemeClr val="bg1"/>
            </a:solidFill>
          </a:endParaRPr>
        </a:p>
      </dgm:t>
    </dgm:pt>
    <dgm:pt modelId="{9CD71486-8CFC-4580-9E04-9798029B173F}" type="parTrans" cxnId="{33E76395-B43C-4A67-A82F-E4306E05DCDD}">
      <dgm:prSet/>
      <dgm:spPr/>
      <dgm:t>
        <a:bodyPr/>
        <a:lstStyle/>
        <a:p>
          <a:endParaRPr lang="en-NZ"/>
        </a:p>
      </dgm:t>
    </dgm:pt>
    <dgm:pt modelId="{48EDBE96-2F10-4127-972C-B748416EBA29}" type="sibTrans" cxnId="{33E76395-B43C-4A67-A82F-E4306E05DCDD}">
      <dgm:prSet/>
      <dgm:spPr/>
      <dgm:t>
        <a:bodyPr/>
        <a:lstStyle/>
        <a:p>
          <a:endParaRPr lang="en-NZ"/>
        </a:p>
      </dgm:t>
    </dgm:pt>
    <dgm:pt modelId="{D64A3164-2E51-4520-BD27-89E37EDC6DB7}">
      <dgm:prSet phldrT="[Text]" custT="1"/>
      <dgm:spPr/>
      <dgm:t>
        <a:bodyPr/>
        <a:lstStyle/>
        <a:p>
          <a:r>
            <a:rPr lang="en-NZ" sz="1000" b="1" dirty="0" smtClean="0">
              <a:solidFill>
                <a:schemeClr val="bg1"/>
              </a:solidFill>
            </a:rPr>
            <a:t>Production Operations</a:t>
          </a:r>
          <a:endParaRPr lang="en-NZ" sz="1000" b="1" dirty="0">
            <a:solidFill>
              <a:schemeClr val="bg1"/>
            </a:solidFill>
          </a:endParaRPr>
        </a:p>
      </dgm:t>
    </dgm:pt>
    <dgm:pt modelId="{E569AA7F-3648-491E-BF50-65C21294E4EC}" type="parTrans" cxnId="{331FBE4C-C46B-4921-9239-C704E21C9541}">
      <dgm:prSet/>
      <dgm:spPr/>
      <dgm:t>
        <a:bodyPr/>
        <a:lstStyle/>
        <a:p>
          <a:endParaRPr lang="en-NZ"/>
        </a:p>
      </dgm:t>
    </dgm:pt>
    <dgm:pt modelId="{F1B4F966-7A8E-45E7-9C5C-6BBC8BC42904}" type="sibTrans" cxnId="{331FBE4C-C46B-4921-9239-C704E21C9541}">
      <dgm:prSet/>
      <dgm:spPr/>
      <dgm:t>
        <a:bodyPr/>
        <a:lstStyle/>
        <a:p>
          <a:endParaRPr lang="en-NZ"/>
        </a:p>
      </dgm:t>
    </dgm:pt>
    <dgm:pt modelId="{539C5B79-814B-4996-A296-B4348A29886F}">
      <dgm:prSet phldrT="[Text]" custT="1"/>
      <dgm:spPr/>
      <dgm:t>
        <a:bodyPr/>
        <a:lstStyle/>
        <a:p>
          <a:r>
            <a:rPr lang="en-NZ" sz="1000" b="1" dirty="0" smtClean="0">
              <a:solidFill>
                <a:schemeClr val="bg1"/>
              </a:solidFill>
            </a:rPr>
            <a:t>Physical Flow</a:t>
          </a:r>
          <a:endParaRPr lang="en-NZ" sz="1000" b="1" dirty="0">
            <a:solidFill>
              <a:schemeClr val="bg1"/>
            </a:solidFill>
          </a:endParaRPr>
        </a:p>
      </dgm:t>
    </dgm:pt>
    <dgm:pt modelId="{92A72222-2EDD-4E98-BC1A-34F49D21B34B}" type="parTrans" cxnId="{4EFC47CE-9EEE-419C-8A7D-33F58C3FB545}">
      <dgm:prSet/>
      <dgm:spPr/>
      <dgm:t>
        <a:bodyPr/>
        <a:lstStyle/>
        <a:p>
          <a:endParaRPr lang="en-NZ"/>
        </a:p>
      </dgm:t>
    </dgm:pt>
    <dgm:pt modelId="{88BE512B-78F3-4F7B-8ABA-A348063D9290}" type="sibTrans" cxnId="{4EFC47CE-9EEE-419C-8A7D-33F58C3FB545}">
      <dgm:prSet/>
      <dgm:spPr/>
      <dgm:t>
        <a:bodyPr/>
        <a:lstStyle/>
        <a:p>
          <a:endParaRPr lang="en-NZ"/>
        </a:p>
      </dgm:t>
    </dgm:pt>
    <dgm:pt modelId="{607DE9F8-1DA6-4809-B75F-A25EF2A840A8}">
      <dgm:prSet phldrT="[Text]" custT="1"/>
      <dgm:spPr/>
      <dgm:t>
        <a:bodyPr/>
        <a:lstStyle/>
        <a:p>
          <a:r>
            <a:rPr lang="en-NZ" sz="1000" b="1" dirty="0" smtClean="0">
              <a:solidFill>
                <a:schemeClr val="bg1"/>
              </a:solidFill>
            </a:rPr>
            <a:t>Supply Chain Networks</a:t>
          </a:r>
          <a:endParaRPr lang="en-NZ" sz="1000" b="1" dirty="0">
            <a:solidFill>
              <a:schemeClr val="bg1"/>
            </a:solidFill>
          </a:endParaRPr>
        </a:p>
      </dgm:t>
    </dgm:pt>
    <dgm:pt modelId="{C8988F6B-D4DB-412E-BFF8-5A541677D156}" type="parTrans" cxnId="{FFA08217-841B-4123-84BF-B5A1BC4B7810}">
      <dgm:prSet/>
      <dgm:spPr/>
      <dgm:t>
        <a:bodyPr/>
        <a:lstStyle/>
        <a:p>
          <a:endParaRPr lang="en-NZ"/>
        </a:p>
      </dgm:t>
    </dgm:pt>
    <dgm:pt modelId="{F10AF400-1299-4EC9-925D-DBD61A16116C}" type="sibTrans" cxnId="{FFA08217-841B-4123-84BF-B5A1BC4B7810}">
      <dgm:prSet/>
      <dgm:spPr/>
      <dgm:t>
        <a:bodyPr/>
        <a:lstStyle/>
        <a:p>
          <a:endParaRPr lang="en-NZ"/>
        </a:p>
      </dgm:t>
    </dgm:pt>
    <dgm:pt modelId="{03ED4F61-F15E-41E2-90EB-2BC118567409}">
      <dgm:prSet phldrT="[Text]" custT="1"/>
      <dgm:spPr/>
      <dgm:t>
        <a:bodyPr/>
        <a:lstStyle/>
        <a:p>
          <a:r>
            <a:rPr lang="en-NZ" sz="900" b="1" dirty="0" smtClean="0">
              <a:solidFill>
                <a:schemeClr val="bg1"/>
              </a:solidFill>
            </a:rPr>
            <a:t>Performance Measures</a:t>
          </a:r>
          <a:endParaRPr lang="en-NZ" sz="900" b="1" dirty="0">
            <a:solidFill>
              <a:schemeClr val="bg1"/>
            </a:solidFill>
          </a:endParaRPr>
        </a:p>
      </dgm:t>
    </dgm:pt>
    <dgm:pt modelId="{C132922E-8CA3-4760-AAF4-26D49C895A49}" type="parTrans" cxnId="{9143831A-6BEB-4795-A143-E4AE643834C6}">
      <dgm:prSet/>
      <dgm:spPr/>
      <dgm:t>
        <a:bodyPr/>
        <a:lstStyle/>
        <a:p>
          <a:endParaRPr lang="en-NZ"/>
        </a:p>
      </dgm:t>
    </dgm:pt>
    <dgm:pt modelId="{3196271A-1022-46D2-8A82-09B0D15FA3E3}" type="sibTrans" cxnId="{9143831A-6BEB-4795-A143-E4AE643834C6}">
      <dgm:prSet/>
      <dgm:spPr/>
      <dgm:t>
        <a:bodyPr/>
        <a:lstStyle/>
        <a:p>
          <a:endParaRPr lang="en-NZ"/>
        </a:p>
      </dgm:t>
    </dgm:pt>
    <dgm:pt modelId="{5D91EAD8-C964-4EB4-AED9-10FC402D0AA5}">
      <dgm:prSet phldrT="[Text]" custT="1"/>
      <dgm:spPr/>
      <dgm:t>
        <a:bodyPr/>
        <a:lstStyle/>
        <a:p>
          <a:r>
            <a:rPr lang="en-NZ" sz="1000" b="1" dirty="0" smtClean="0">
              <a:solidFill>
                <a:schemeClr val="bg1"/>
              </a:solidFill>
            </a:rPr>
            <a:t>Logistics Operations</a:t>
          </a:r>
          <a:endParaRPr lang="en-NZ" sz="1000" b="1" dirty="0">
            <a:solidFill>
              <a:schemeClr val="bg1"/>
            </a:solidFill>
          </a:endParaRPr>
        </a:p>
      </dgm:t>
    </dgm:pt>
    <dgm:pt modelId="{F3011A22-6A2B-4031-981C-D2C12675B4D6}" type="parTrans" cxnId="{63A95F15-A61B-46F2-9A0C-98A676E2CE65}">
      <dgm:prSet/>
      <dgm:spPr/>
      <dgm:t>
        <a:bodyPr/>
        <a:lstStyle/>
        <a:p>
          <a:endParaRPr lang="en-NZ"/>
        </a:p>
      </dgm:t>
    </dgm:pt>
    <dgm:pt modelId="{086FFA60-0535-4D8C-9FF2-24107C98E56C}" type="sibTrans" cxnId="{63A95F15-A61B-46F2-9A0C-98A676E2CE65}">
      <dgm:prSet/>
      <dgm:spPr/>
      <dgm:t>
        <a:bodyPr/>
        <a:lstStyle/>
        <a:p>
          <a:endParaRPr lang="en-NZ"/>
        </a:p>
      </dgm:t>
    </dgm:pt>
    <dgm:pt modelId="{77E6DAE2-58B4-40AD-9B1E-A0F0ECC59C42}">
      <dgm:prSet phldrT="[Text]" custT="1"/>
      <dgm:spPr/>
      <dgm:t>
        <a:bodyPr/>
        <a:lstStyle/>
        <a:p>
          <a:r>
            <a:rPr lang="en-NZ" sz="1050" b="1" dirty="0" smtClean="0">
              <a:solidFill>
                <a:schemeClr val="bg1"/>
              </a:solidFill>
            </a:rPr>
            <a:t>Channel</a:t>
          </a:r>
          <a:br>
            <a:rPr lang="en-NZ" sz="1050" b="1" dirty="0" smtClean="0">
              <a:solidFill>
                <a:schemeClr val="bg1"/>
              </a:solidFill>
            </a:rPr>
          </a:br>
          <a:r>
            <a:rPr lang="en-NZ" sz="1000" b="1" dirty="0" smtClean="0">
              <a:solidFill>
                <a:schemeClr val="bg1"/>
              </a:solidFill>
            </a:rPr>
            <a:t>Integration</a:t>
          </a:r>
          <a:endParaRPr lang="en-NZ" sz="1000" b="1" dirty="0">
            <a:solidFill>
              <a:schemeClr val="bg1"/>
            </a:solidFill>
          </a:endParaRPr>
        </a:p>
      </dgm:t>
    </dgm:pt>
    <dgm:pt modelId="{90A20208-1EAF-46AE-BE32-D889B18478D7}" type="parTrans" cxnId="{BF54AF6B-1F55-4EF9-A328-9A5FEA2FC44C}">
      <dgm:prSet/>
      <dgm:spPr/>
      <dgm:t>
        <a:bodyPr/>
        <a:lstStyle/>
        <a:p>
          <a:endParaRPr lang="en-NZ"/>
        </a:p>
      </dgm:t>
    </dgm:pt>
    <dgm:pt modelId="{321401D2-AF62-4B6C-8864-CE20F3680B74}" type="sibTrans" cxnId="{BF54AF6B-1F55-4EF9-A328-9A5FEA2FC44C}">
      <dgm:prSet/>
      <dgm:spPr/>
      <dgm:t>
        <a:bodyPr/>
        <a:lstStyle/>
        <a:p>
          <a:endParaRPr lang="en-NZ"/>
        </a:p>
      </dgm:t>
    </dgm:pt>
    <dgm:pt modelId="{ED0B4996-BC08-4B7D-A37D-C70A1285992F}">
      <dgm:prSet phldrT="[Text]" custT="1"/>
      <dgm:spPr/>
      <dgm:t>
        <a:bodyPr/>
        <a:lstStyle/>
        <a:p>
          <a:r>
            <a:rPr lang="en-NZ" sz="1000" b="1" dirty="0" smtClean="0">
              <a:solidFill>
                <a:schemeClr val="bg1"/>
              </a:solidFill>
            </a:rPr>
            <a:t>Customer Satisfaction</a:t>
          </a:r>
          <a:endParaRPr lang="en-NZ" sz="1000" b="1" dirty="0">
            <a:solidFill>
              <a:schemeClr val="bg1"/>
            </a:solidFill>
          </a:endParaRPr>
        </a:p>
      </dgm:t>
    </dgm:pt>
    <dgm:pt modelId="{F3897772-0185-45FB-AC11-63F09C8EE89C}" type="parTrans" cxnId="{7A12A27B-A681-49C9-99C3-075256DFCE92}">
      <dgm:prSet/>
      <dgm:spPr/>
      <dgm:t>
        <a:bodyPr/>
        <a:lstStyle/>
        <a:p>
          <a:endParaRPr lang="en-NZ"/>
        </a:p>
      </dgm:t>
    </dgm:pt>
    <dgm:pt modelId="{F83E6FE6-E71E-465C-A046-5D59056525C7}" type="sibTrans" cxnId="{7A12A27B-A681-49C9-99C3-075256DFCE92}">
      <dgm:prSet/>
      <dgm:spPr/>
      <dgm:t>
        <a:bodyPr/>
        <a:lstStyle/>
        <a:p>
          <a:endParaRPr lang="en-NZ"/>
        </a:p>
      </dgm:t>
    </dgm:pt>
    <dgm:pt modelId="{995AE7FF-C34F-4D76-9B2A-B640E991E2BF}" type="pres">
      <dgm:prSet presAssocID="{8911308D-7F10-4676-B12A-43D4B7414D7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A14BA333-750E-4B2C-B61B-C50BBE91D694}" type="pres">
      <dgm:prSet presAssocID="{AE312FFC-213E-4DD1-8871-5BC462F1FDEF}" presName="centerShape" presStyleLbl="node0" presStyleIdx="0" presStyleCnt="1" custScaleX="170481" custScaleY="109253"/>
      <dgm:spPr/>
      <dgm:t>
        <a:bodyPr/>
        <a:lstStyle/>
        <a:p>
          <a:endParaRPr lang="en-NZ"/>
        </a:p>
      </dgm:t>
    </dgm:pt>
    <dgm:pt modelId="{786B20BC-1FA4-45A1-A4A9-830EC95B82B5}" type="pres">
      <dgm:prSet presAssocID="{9CD71486-8CFC-4580-9E04-9798029B173F}" presName="Name9" presStyleLbl="parChTrans1D2" presStyleIdx="0" presStyleCnt="8"/>
      <dgm:spPr/>
      <dgm:t>
        <a:bodyPr/>
        <a:lstStyle/>
        <a:p>
          <a:endParaRPr lang="en-NZ"/>
        </a:p>
      </dgm:t>
    </dgm:pt>
    <dgm:pt modelId="{81BA24A4-8420-4B3A-BB1C-461C0D40EB08}" type="pres">
      <dgm:prSet presAssocID="{9CD71486-8CFC-4580-9E04-9798029B173F}" presName="connTx" presStyleLbl="parChTrans1D2" presStyleIdx="0" presStyleCnt="8"/>
      <dgm:spPr/>
      <dgm:t>
        <a:bodyPr/>
        <a:lstStyle/>
        <a:p>
          <a:endParaRPr lang="en-NZ"/>
        </a:p>
      </dgm:t>
    </dgm:pt>
    <dgm:pt modelId="{1330C6FE-5780-4EA6-BC5A-D2527792BCF0}" type="pres">
      <dgm:prSet presAssocID="{CD7F9FDF-E785-4363-85F4-256305AAE521}" presName="node" presStyleLbl="node1" presStyleIdx="0" presStyleCnt="8" custScaleX="130587" custScaleY="76514" custRadScaleRad="100004" custRadScaleInc="-2240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F6F140D1-8361-41F7-B1C9-DA49DBB6573E}" type="pres">
      <dgm:prSet presAssocID="{E569AA7F-3648-491E-BF50-65C21294E4EC}" presName="Name9" presStyleLbl="parChTrans1D2" presStyleIdx="1" presStyleCnt="8"/>
      <dgm:spPr/>
      <dgm:t>
        <a:bodyPr/>
        <a:lstStyle/>
        <a:p>
          <a:endParaRPr lang="en-NZ"/>
        </a:p>
      </dgm:t>
    </dgm:pt>
    <dgm:pt modelId="{BD6DBCB2-4CF5-4CAD-BF51-A713B431100D}" type="pres">
      <dgm:prSet presAssocID="{E569AA7F-3648-491E-BF50-65C21294E4EC}" presName="connTx" presStyleLbl="parChTrans1D2" presStyleIdx="1" presStyleCnt="8"/>
      <dgm:spPr/>
      <dgm:t>
        <a:bodyPr/>
        <a:lstStyle/>
        <a:p>
          <a:endParaRPr lang="en-NZ"/>
        </a:p>
      </dgm:t>
    </dgm:pt>
    <dgm:pt modelId="{5A79C2B4-45A6-4C26-BD3B-3680422CA6A5}" type="pres">
      <dgm:prSet presAssocID="{D64A3164-2E51-4520-BD27-89E37EDC6DB7}" presName="node" presStyleLbl="node1" presStyleIdx="1" presStyleCnt="8" custScaleX="130587" custScaleY="76514" custRadScaleRad="99380" custRadScaleInc="-1594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CA9CCD85-9F57-4397-BA01-1D8E1F37C135}" type="pres">
      <dgm:prSet presAssocID="{92A72222-2EDD-4E98-BC1A-34F49D21B34B}" presName="Name9" presStyleLbl="parChTrans1D2" presStyleIdx="2" presStyleCnt="8"/>
      <dgm:spPr/>
      <dgm:t>
        <a:bodyPr/>
        <a:lstStyle/>
        <a:p>
          <a:endParaRPr lang="en-NZ"/>
        </a:p>
      </dgm:t>
    </dgm:pt>
    <dgm:pt modelId="{410DB982-16B3-41C3-8CB7-29D8F3F734BD}" type="pres">
      <dgm:prSet presAssocID="{92A72222-2EDD-4E98-BC1A-34F49D21B34B}" presName="connTx" presStyleLbl="parChTrans1D2" presStyleIdx="2" presStyleCnt="8"/>
      <dgm:spPr/>
      <dgm:t>
        <a:bodyPr/>
        <a:lstStyle/>
        <a:p>
          <a:endParaRPr lang="en-NZ"/>
        </a:p>
      </dgm:t>
    </dgm:pt>
    <dgm:pt modelId="{869350A8-6638-457B-834A-4B587F4178AC}" type="pres">
      <dgm:prSet presAssocID="{539C5B79-814B-4996-A296-B4348A29886F}" presName="node" presStyleLbl="node1" presStyleIdx="2" presStyleCnt="8" custScaleX="130587" custScaleY="76514" custRadScaleRad="99120" custRadScaleInc="0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8B80A439-26D8-410F-897D-007D02813C36}" type="pres">
      <dgm:prSet presAssocID="{C8988F6B-D4DB-412E-BFF8-5A541677D156}" presName="Name9" presStyleLbl="parChTrans1D2" presStyleIdx="3" presStyleCnt="8"/>
      <dgm:spPr/>
      <dgm:t>
        <a:bodyPr/>
        <a:lstStyle/>
        <a:p>
          <a:endParaRPr lang="en-NZ"/>
        </a:p>
      </dgm:t>
    </dgm:pt>
    <dgm:pt modelId="{F3E49B46-DEC4-4706-AA5D-F76F1F466621}" type="pres">
      <dgm:prSet presAssocID="{C8988F6B-D4DB-412E-BFF8-5A541677D156}" presName="connTx" presStyleLbl="parChTrans1D2" presStyleIdx="3" presStyleCnt="8"/>
      <dgm:spPr/>
      <dgm:t>
        <a:bodyPr/>
        <a:lstStyle/>
        <a:p>
          <a:endParaRPr lang="en-NZ"/>
        </a:p>
      </dgm:t>
    </dgm:pt>
    <dgm:pt modelId="{BDBA1191-3B49-4888-86EB-0C15E69A37B7}" type="pres">
      <dgm:prSet presAssocID="{607DE9F8-1DA6-4809-B75F-A25EF2A840A8}" presName="node" presStyleLbl="node1" presStyleIdx="3" presStyleCnt="8" custScaleX="130587" custScaleY="76514" custRadScaleRad="99380" custRadScaleInc="1594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D1ABD534-AE07-40C7-88CD-4AF839FDF2F7}" type="pres">
      <dgm:prSet presAssocID="{C132922E-8CA3-4760-AAF4-26D49C895A49}" presName="Name9" presStyleLbl="parChTrans1D2" presStyleIdx="4" presStyleCnt="8"/>
      <dgm:spPr/>
      <dgm:t>
        <a:bodyPr/>
        <a:lstStyle/>
        <a:p>
          <a:endParaRPr lang="en-NZ"/>
        </a:p>
      </dgm:t>
    </dgm:pt>
    <dgm:pt modelId="{C0ACADEF-9E2B-415A-BD79-6F53D6659C11}" type="pres">
      <dgm:prSet presAssocID="{C132922E-8CA3-4760-AAF4-26D49C895A49}" presName="connTx" presStyleLbl="parChTrans1D2" presStyleIdx="4" presStyleCnt="8"/>
      <dgm:spPr/>
      <dgm:t>
        <a:bodyPr/>
        <a:lstStyle/>
        <a:p>
          <a:endParaRPr lang="en-NZ"/>
        </a:p>
      </dgm:t>
    </dgm:pt>
    <dgm:pt modelId="{69700839-908F-4933-8E87-E70C74E29254}" type="pres">
      <dgm:prSet presAssocID="{03ED4F61-F15E-41E2-90EB-2BC118567409}" presName="node" presStyleLbl="node1" presStyleIdx="4" presStyleCnt="8" custScaleX="130587" custScaleY="76514" custRadScaleRad="100004" custRadScaleInc="2240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E2DC9404-72CA-465B-B20A-7AE4E929E6BE}" type="pres">
      <dgm:prSet presAssocID="{F3011A22-6A2B-4031-981C-D2C12675B4D6}" presName="Name9" presStyleLbl="parChTrans1D2" presStyleIdx="5" presStyleCnt="8"/>
      <dgm:spPr/>
      <dgm:t>
        <a:bodyPr/>
        <a:lstStyle/>
        <a:p>
          <a:endParaRPr lang="en-NZ"/>
        </a:p>
      </dgm:t>
    </dgm:pt>
    <dgm:pt modelId="{54440FEF-C99C-4BEB-A63B-1179E03B6749}" type="pres">
      <dgm:prSet presAssocID="{F3011A22-6A2B-4031-981C-D2C12675B4D6}" presName="connTx" presStyleLbl="parChTrans1D2" presStyleIdx="5" presStyleCnt="8"/>
      <dgm:spPr/>
      <dgm:t>
        <a:bodyPr/>
        <a:lstStyle/>
        <a:p>
          <a:endParaRPr lang="en-NZ"/>
        </a:p>
      </dgm:t>
    </dgm:pt>
    <dgm:pt modelId="{434191D0-78FC-4D61-A96A-E948C239E5CA}" type="pres">
      <dgm:prSet presAssocID="{5D91EAD8-C964-4EB4-AED9-10FC402D0AA5}" presName="node" presStyleLbl="node1" presStyleIdx="5" presStyleCnt="8" custScaleX="130587" custScaleY="76514" custRadScaleInc="0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B5EE76BF-2291-4D03-BF2E-2CD4CF409428}" type="pres">
      <dgm:prSet presAssocID="{90A20208-1EAF-46AE-BE32-D889B18478D7}" presName="Name9" presStyleLbl="parChTrans1D2" presStyleIdx="6" presStyleCnt="8"/>
      <dgm:spPr/>
      <dgm:t>
        <a:bodyPr/>
        <a:lstStyle/>
        <a:p>
          <a:endParaRPr lang="en-NZ"/>
        </a:p>
      </dgm:t>
    </dgm:pt>
    <dgm:pt modelId="{BCA098B3-554C-49ED-8EEB-2BA4E5BEB1D4}" type="pres">
      <dgm:prSet presAssocID="{90A20208-1EAF-46AE-BE32-D889B18478D7}" presName="connTx" presStyleLbl="parChTrans1D2" presStyleIdx="6" presStyleCnt="8"/>
      <dgm:spPr/>
      <dgm:t>
        <a:bodyPr/>
        <a:lstStyle/>
        <a:p>
          <a:endParaRPr lang="en-NZ"/>
        </a:p>
      </dgm:t>
    </dgm:pt>
    <dgm:pt modelId="{37C7C917-02C3-4F24-8244-050369F5C607}" type="pres">
      <dgm:prSet presAssocID="{77E6DAE2-58B4-40AD-9B1E-A0F0ECC59C42}" presName="node" presStyleLbl="node1" presStyleIdx="6" presStyleCnt="8" custScaleX="130587" custScaleY="76514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4F608848-8ABB-4686-ADAC-F3D52466D12D}" type="pres">
      <dgm:prSet presAssocID="{F3897772-0185-45FB-AC11-63F09C8EE89C}" presName="Name9" presStyleLbl="parChTrans1D2" presStyleIdx="7" presStyleCnt="8"/>
      <dgm:spPr/>
      <dgm:t>
        <a:bodyPr/>
        <a:lstStyle/>
        <a:p>
          <a:endParaRPr lang="en-NZ"/>
        </a:p>
      </dgm:t>
    </dgm:pt>
    <dgm:pt modelId="{CD48405B-5C74-4E5F-B83B-045C72B7B411}" type="pres">
      <dgm:prSet presAssocID="{F3897772-0185-45FB-AC11-63F09C8EE89C}" presName="connTx" presStyleLbl="parChTrans1D2" presStyleIdx="7" presStyleCnt="8"/>
      <dgm:spPr/>
      <dgm:t>
        <a:bodyPr/>
        <a:lstStyle/>
        <a:p>
          <a:endParaRPr lang="en-NZ"/>
        </a:p>
      </dgm:t>
    </dgm:pt>
    <dgm:pt modelId="{7F8443F0-4CD2-4159-AED8-78196466CB39}" type="pres">
      <dgm:prSet presAssocID="{ED0B4996-BC08-4B7D-A37D-C70A1285992F}" presName="node" presStyleLbl="node1" presStyleIdx="7" presStyleCnt="8" custScaleX="130587" custScaleY="71775" custRadScaleRad="100624" custRadScaleInc="-1574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F90C280B-CA01-42CC-8129-3FAFB8F707DB}" type="presOf" srcId="{607DE9F8-1DA6-4809-B75F-A25EF2A840A8}" destId="{BDBA1191-3B49-4888-86EB-0C15E69A37B7}" srcOrd="0" destOrd="0" presId="urn:microsoft.com/office/officeart/2005/8/layout/radial1"/>
    <dgm:cxn modelId="{BF54AF6B-1F55-4EF9-A328-9A5FEA2FC44C}" srcId="{AE312FFC-213E-4DD1-8871-5BC462F1FDEF}" destId="{77E6DAE2-58B4-40AD-9B1E-A0F0ECC59C42}" srcOrd="6" destOrd="0" parTransId="{90A20208-1EAF-46AE-BE32-D889B18478D7}" sibTransId="{321401D2-AF62-4B6C-8864-CE20F3680B74}"/>
    <dgm:cxn modelId="{280E748A-C2BA-4F41-BE08-B6B3E093E1AE}" type="presOf" srcId="{92A72222-2EDD-4E98-BC1A-34F49D21B34B}" destId="{CA9CCD85-9F57-4397-BA01-1D8E1F37C135}" srcOrd="0" destOrd="0" presId="urn:microsoft.com/office/officeart/2005/8/layout/radial1"/>
    <dgm:cxn modelId="{6CDE8EDB-F55B-4AE3-AA97-A8982CC1209B}" type="presOf" srcId="{9CD71486-8CFC-4580-9E04-9798029B173F}" destId="{81BA24A4-8420-4B3A-BB1C-461C0D40EB08}" srcOrd="1" destOrd="0" presId="urn:microsoft.com/office/officeart/2005/8/layout/radial1"/>
    <dgm:cxn modelId="{C90208FA-3F13-4D93-8A98-0952E9EC091C}" type="presOf" srcId="{90A20208-1EAF-46AE-BE32-D889B18478D7}" destId="{BCA098B3-554C-49ED-8EEB-2BA4E5BEB1D4}" srcOrd="1" destOrd="0" presId="urn:microsoft.com/office/officeart/2005/8/layout/radial1"/>
    <dgm:cxn modelId="{E8B33929-A95C-42F3-9A54-9E86641E0B7C}" type="presOf" srcId="{CD7F9FDF-E785-4363-85F4-256305AAE521}" destId="{1330C6FE-5780-4EA6-BC5A-D2527792BCF0}" srcOrd="0" destOrd="0" presId="urn:microsoft.com/office/officeart/2005/8/layout/radial1"/>
    <dgm:cxn modelId="{EB66E14C-AA16-40F0-A754-5DF8D1002987}" type="presOf" srcId="{ED0B4996-BC08-4B7D-A37D-C70A1285992F}" destId="{7F8443F0-4CD2-4159-AED8-78196466CB39}" srcOrd="0" destOrd="0" presId="urn:microsoft.com/office/officeart/2005/8/layout/radial1"/>
    <dgm:cxn modelId="{46CE781D-E3BB-4846-A2A0-C9F05A771B4E}" type="presOf" srcId="{C132922E-8CA3-4760-AAF4-26D49C895A49}" destId="{D1ABD534-AE07-40C7-88CD-4AF839FDF2F7}" srcOrd="0" destOrd="0" presId="urn:microsoft.com/office/officeart/2005/8/layout/radial1"/>
    <dgm:cxn modelId="{D491A0C6-FDC9-46B9-8FE8-F48CB299AB87}" type="presOf" srcId="{AE312FFC-213E-4DD1-8871-5BC462F1FDEF}" destId="{A14BA333-750E-4B2C-B61B-C50BBE91D694}" srcOrd="0" destOrd="0" presId="urn:microsoft.com/office/officeart/2005/8/layout/radial1"/>
    <dgm:cxn modelId="{331FBE4C-C46B-4921-9239-C704E21C9541}" srcId="{AE312FFC-213E-4DD1-8871-5BC462F1FDEF}" destId="{D64A3164-2E51-4520-BD27-89E37EDC6DB7}" srcOrd="1" destOrd="0" parTransId="{E569AA7F-3648-491E-BF50-65C21294E4EC}" sibTransId="{F1B4F966-7A8E-45E7-9C5C-6BBC8BC42904}"/>
    <dgm:cxn modelId="{63A95F15-A61B-46F2-9A0C-98A676E2CE65}" srcId="{AE312FFC-213E-4DD1-8871-5BC462F1FDEF}" destId="{5D91EAD8-C964-4EB4-AED9-10FC402D0AA5}" srcOrd="5" destOrd="0" parTransId="{F3011A22-6A2B-4031-981C-D2C12675B4D6}" sibTransId="{086FFA60-0535-4D8C-9FF2-24107C98E56C}"/>
    <dgm:cxn modelId="{4EFC47CE-9EEE-419C-8A7D-33F58C3FB545}" srcId="{AE312FFC-213E-4DD1-8871-5BC462F1FDEF}" destId="{539C5B79-814B-4996-A296-B4348A29886F}" srcOrd="2" destOrd="0" parTransId="{92A72222-2EDD-4E98-BC1A-34F49D21B34B}" sibTransId="{88BE512B-78F3-4F7B-8ABA-A348063D9290}"/>
    <dgm:cxn modelId="{8F60F97A-F39C-4D69-B97C-FB6AE8BDE118}" type="presOf" srcId="{C8988F6B-D4DB-412E-BFF8-5A541677D156}" destId="{F3E49B46-DEC4-4706-AA5D-F76F1F466621}" srcOrd="1" destOrd="0" presId="urn:microsoft.com/office/officeart/2005/8/layout/radial1"/>
    <dgm:cxn modelId="{01C89F27-3256-4B31-936E-EF5F6C0BF7AB}" type="presOf" srcId="{8911308D-7F10-4676-B12A-43D4B7414D7A}" destId="{995AE7FF-C34F-4D76-9B2A-B640E991E2BF}" srcOrd="0" destOrd="0" presId="urn:microsoft.com/office/officeart/2005/8/layout/radial1"/>
    <dgm:cxn modelId="{7593C24D-DA83-49DB-B2CF-6C683FACE7F4}" srcId="{8911308D-7F10-4676-B12A-43D4B7414D7A}" destId="{AE312FFC-213E-4DD1-8871-5BC462F1FDEF}" srcOrd="0" destOrd="0" parTransId="{293D3CD2-B3EF-43D5-983D-6322B14E33AC}" sibTransId="{BB31DA8C-7C8B-4483-AB5F-D3EDC25C4B8E}"/>
    <dgm:cxn modelId="{A671C490-FA60-422C-8BA6-E08E40EFEBE6}" type="presOf" srcId="{F3897772-0185-45FB-AC11-63F09C8EE89C}" destId="{CD48405B-5C74-4E5F-B83B-045C72B7B411}" srcOrd="1" destOrd="0" presId="urn:microsoft.com/office/officeart/2005/8/layout/radial1"/>
    <dgm:cxn modelId="{33E76395-B43C-4A67-A82F-E4306E05DCDD}" srcId="{AE312FFC-213E-4DD1-8871-5BC462F1FDEF}" destId="{CD7F9FDF-E785-4363-85F4-256305AAE521}" srcOrd="0" destOrd="0" parTransId="{9CD71486-8CFC-4580-9E04-9798029B173F}" sibTransId="{48EDBE96-2F10-4127-972C-B748416EBA29}"/>
    <dgm:cxn modelId="{8E522EEA-A4BB-4BA1-86E5-2C39DA7FF55F}" type="presOf" srcId="{92A72222-2EDD-4E98-BC1A-34F49D21B34B}" destId="{410DB982-16B3-41C3-8CB7-29D8F3F734BD}" srcOrd="1" destOrd="0" presId="urn:microsoft.com/office/officeart/2005/8/layout/radial1"/>
    <dgm:cxn modelId="{64DCAE7E-D288-4BDD-B3D2-5286F70FD3AF}" type="presOf" srcId="{5D91EAD8-C964-4EB4-AED9-10FC402D0AA5}" destId="{434191D0-78FC-4D61-A96A-E948C239E5CA}" srcOrd="0" destOrd="0" presId="urn:microsoft.com/office/officeart/2005/8/layout/radial1"/>
    <dgm:cxn modelId="{2131FADC-DABF-47DE-AC0E-F966BA709AD2}" type="presOf" srcId="{9CD71486-8CFC-4580-9E04-9798029B173F}" destId="{786B20BC-1FA4-45A1-A4A9-830EC95B82B5}" srcOrd="0" destOrd="0" presId="urn:microsoft.com/office/officeart/2005/8/layout/radial1"/>
    <dgm:cxn modelId="{960B619F-3831-4354-8E2C-0DBD43C2EC04}" type="presOf" srcId="{C132922E-8CA3-4760-AAF4-26D49C895A49}" destId="{C0ACADEF-9E2B-415A-BD79-6F53D6659C11}" srcOrd="1" destOrd="0" presId="urn:microsoft.com/office/officeart/2005/8/layout/radial1"/>
    <dgm:cxn modelId="{7A12A27B-A681-49C9-99C3-075256DFCE92}" srcId="{AE312FFC-213E-4DD1-8871-5BC462F1FDEF}" destId="{ED0B4996-BC08-4B7D-A37D-C70A1285992F}" srcOrd="7" destOrd="0" parTransId="{F3897772-0185-45FB-AC11-63F09C8EE89C}" sibTransId="{F83E6FE6-E71E-465C-A046-5D59056525C7}"/>
    <dgm:cxn modelId="{F65E0E8F-6185-4B19-8D92-B60BD2A858C6}" type="presOf" srcId="{539C5B79-814B-4996-A296-B4348A29886F}" destId="{869350A8-6638-457B-834A-4B587F4178AC}" srcOrd="0" destOrd="0" presId="urn:microsoft.com/office/officeart/2005/8/layout/radial1"/>
    <dgm:cxn modelId="{F9D76C2D-EBEC-43CD-B5E3-94E7CC04C0AB}" type="presOf" srcId="{77E6DAE2-58B4-40AD-9B1E-A0F0ECC59C42}" destId="{37C7C917-02C3-4F24-8244-050369F5C607}" srcOrd="0" destOrd="0" presId="urn:microsoft.com/office/officeart/2005/8/layout/radial1"/>
    <dgm:cxn modelId="{6AAF52CB-1B60-4BCF-85E4-E6F061E4F183}" type="presOf" srcId="{D64A3164-2E51-4520-BD27-89E37EDC6DB7}" destId="{5A79C2B4-45A6-4C26-BD3B-3680422CA6A5}" srcOrd="0" destOrd="0" presId="urn:microsoft.com/office/officeart/2005/8/layout/radial1"/>
    <dgm:cxn modelId="{C0DC9528-A44C-4B07-BD4E-5EF184CD8CFE}" type="presOf" srcId="{C8988F6B-D4DB-412E-BFF8-5A541677D156}" destId="{8B80A439-26D8-410F-897D-007D02813C36}" srcOrd="0" destOrd="0" presId="urn:microsoft.com/office/officeart/2005/8/layout/radial1"/>
    <dgm:cxn modelId="{48118FBA-A2F7-4DE1-89CA-B30DDF02C90E}" type="presOf" srcId="{F3897772-0185-45FB-AC11-63F09C8EE89C}" destId="{4F608848-8ABB-4686-ADAC-F3D52466D12D}" srcOrd="0" destOrd="0" presId="urn:microsoft.com/office/officeart/2005/8/layout/radial1"/>
    <dgm:cxn modelId="{DF6B5BFA-6CC7-43B6-AE13-C744B5178C0E}" type="presOf" srcId="{03ED4F61-F15E-41E2-90EB-2BC118567409}" destId="{69700839-908F-4933-8E87-E70C74E29254}" srcOrd="0" destOrd="0" presId="urn:microsoft.com/office/officeart/2005/8/layout/radial1"/>
    <dgm:cxn modelId="{272E3038-28F1-407F-916A-07ADB907D626}" type="presOf" srcId="{F3011A22-6A2B-4031-981C-D2C12675B4D6}" destId="{E2DC9404-72CA-465B-B20A-7AE4E929E6BE}" srcOrd="0" destOrd="0" presId="urn:microsoft.com/office/officeart/2005/8/layout/radial1"/>
    <dgm:cxn modelId="{82C7D5D5-4387-4DF5-9A25-B0D2CFB44766}" type="presOf" srcId="{E569AA7F-3648-491E-BF50-65C21294E4EC}" destId="{F6F140D1-8361-41F7-B1C9-DA49DBB6573E}" srcOrd="0" destOrd="0" presId="urn:microsoft.com/office/officeart/2005/8/layout/radial1"/>
    <dgm:cxn modelId="{15F0E61D-96DF-49D1-8EE0-FD43C78F6F37}" type="presOf" srcId="{90A20208-1EAF-46AE-BE32-D889B18478D7}" destId="{B5EE76BF-2291-4D03-BF2E-2CD4CF409428}" srcOrd="0" destOrd="0" presId="urn:microsoft.com/office/officeart/2005/8/layout/radial1"/>
    <dgm:cxn modelId="{9143831A-6BEB-4795-A143-E4AE643834C6}" srcId="{AE312FFC-213E-4DD1-8871-5BC462F1FDEF}" destId="{03ED4F61-F15E-41E2-90EB-2BC118567409}" srcOrd="4" destOrd="0" parTransId="{C132922E-8CA3-4760-AAF4-26D49C895A49}" sibTransId="{3196271A-1022-46D2-8A82-09B0D15FA3E3}"/>
    <dgm:cxn modelId="{FFA08217-841B-4123-84BF-B5A1BC4B7810}" srcId="{AE312FFC-213E-4DD1-8871-5BC462F1FDEF}" destId="{607DE9F8-1DA6-4809-B75F-A25EF2A840A8}" srcOrd="3" destOrd="0" parTransId="{C8988F6B-D4DB-412E-BFF8-5A541677D156}" sibTransId="{F10AF400-1299-4EC9-925D-DBD61A16116C}"/>
    <dgm:cxn modelId="{EBA7E94A-5526-48F3-BDFC-D107FF26C1FB}" type="presOf" srcId="{F3011A22-6A2B-4031-981C-D2C12675B4D6}" destId="{54440FEF-C99C-4BEB-A63B-1179E03B6749}" srcOrd="1" destOrd="0" presId="urn:microsoft.com/office/officeart/2005/8/layout/radial1"/>
    <dgm:cxn modelId="{0510485E-7E9B-4F5F-8FBE-A102867D2320}" type="presOf" srcId="{E569AA7F-3648-491E-BF50-65C21294E4EC}" destId="{BD6DBCB2-4CF5-4CAD-BF51-A713B431100D}" srcOrd="1" destOrd="0" presId="urn:microsoft.com/office/officeart/2005/8/layout/radial1"/>
    <dgm:cxn modelId="{A4675845-CC3B-4BCE-A7A9-EFCD21319930}" type="presParOf" srcId="{995AE7FF-C34F-4D76-9B2A-B640E991E2BF}" destId="{A14BA333-750E-4B2C-B61B-C50BBE91D694}" srcOrd="0" destOrd="0" presId="urn:microsoft.com/office/officeart/2005/8/layout/radial1"/>
    <dgm:cxn modelId="{46302FC7-218A-4EB5-B2F6-B0AFBA39F2AD}" type="presParOf" srcId="{995AE7FF-C34F-4D76-9B2A-B640E991E2BF}" destId="{786B20BC-1FA4-45A1-A4A9-830EC95B82B5}" srcOrd="1" destOrd="0" presId="urn:microsoft.com/office/officeart/2005/8/layout/radial1"/>
    <dgm:cxn modelId="{1E1B16CA-9DF5-40F2-9573-023CDE1E183A}" type="presParOf" srcId="{786B20BC-1FA4-45A1-A4A9-830EC95B82B5}" destId="{81BA24A4-8420-4B3A-BB1C-461C0D40EB08}" srcOrd="0" destOrd="0" presId="urn:microsoft.com/office/officeart/2005/8/layout/radial1"/>
    <dgm:cxn modelId="{959DA888-21C5-46DC-A451-8470321E97FC}" type="presParOf" srcId="{995AE7FF-C34F-4D76-9B2A-B640E991E2BF}" destId="{1330C6FE-5780-4EA6-BC5A-D2527792BCF0}" srcOrd="2" destOrd="0" presId="urn:microsoft.com/office/officeart/2005/8/layout/radial1"/>
    <dgm:cxn modelId="{99B45CAC-A92F-401E-8C27-206121C3FC3C}" type="presParOf" srcId="{995AE7FF-C34F-4D76-9B2A-B640E991E2BF}" destId="{F6F140D1-8361-41F7-B1C9-DA49DBB6573E}" srcOrd="3" destOrd="0" presId="urn:microsoft.com/office/officeart/2005/8/layout/radial1"/>
    <dgm:cxn modelId="{0AF1FA84-F70F-43ED-800B-081B4F82E238}" type="presParOf" srcId="{F6F140D1-8361-41F7-B1C9-DA49DBB6573E}" destId="{BD6DBCB2-4CF5-4CAD-BF51-A713B431100D}" srcOrd="0" destOrd="0" presId="urn:microsoft.com/office/officeart/2005/8/layout/radial1"/>
    <dgm:cxn modelId="{E86455BD-9932-4C5E-A97E-FF1B5EA42E43}" type="presParOf" srcId="{995AE7FF-C34F-4D76-9B2A-B640E991E2BF}" destId="{5A79C2B4-45A6-4C26-BD3B-3680422CA6A5}" srcOrd="4" destOrd="0" presId="urn:microsoft.com/office/officeart/2005/8/layout/radial1"/>
    <dgm:cxn modelId="{771DC322-DA8A-4CBE-B972-70F9C67C3832}" type="presParOf" srcId="{995AE7FF-C34F-4D76-9B2A-B640E991E2BF}" destId="{CA9CCD85-9F57-4397-BA01-1D8E1F37C135}" srcOrd="5" destOrd="0" presId="urn:microsoft.com/office/officeart/2005/8/layout/radial1"/>
    <dgm:cxn modelId="{C05ABBE3-4585-4937-B0C4-26CE97CA7F57}" type="presParOf" srcId="{CA9CCD85-9F57-4397-BA01-1D8E1F37C135}" destId="{410DB982-16B3-41C3-8CB7-29D8F3F734BD}" srcOrd="0" destOrd="0" presId="urn:microsoft.com/office/officeart/2005/8/layout/radial1"/>
    <dgm:cxn modelId="{AA32C01A-9BFC-4381-8561-1B9798E4DBC8}" type="presParOf" srcId="{995AE7FF-C34F-4D76-9B2A-B640E991E2BF}" destId="{869350A8-6638-457B-834A-4B587F4178AC}" srcOrd="6" destOrd="0" presId="urn:microsoft.com/office/officeart/2005/8/layout/radial1"/>
    <dgm:cxn modelId="{4A3C7232-A8F8-4A64-9860-826D9AF79565}" type="presParOf" srcId="{995AE7FF-C34F-4D76-9B2A-B640E991E2BF}" destId="{8B80A439-26D8-410F-897D-007D02813C36}" srcOrd="7" destOrd="0" presId="urn:microsoft.com/office/officeart/2005/8/layout/radial1"/>
    <dgm:cxn modelId="{812D377C-1002-462E-92AC-BD7DF352F69D}" type="presParOf" srcId="{8B80A439-26D8-410F-897D-007D02813C36}" destId="{F3E49B46-DEC4-4706-AA5D-F76F1F466621}" srcOrd="0" destOrd="0" presId="urn:microsoft.com/office/officeart/2005/8/layout/radial1"/>
    <dgm:cxn modelId="{23D854EF-6836-42C0-915C-92F99BD77C7D}" type="presParOf" srcId="{995AE7FF-C34F-4D76-9B2A-B640E991E2BF}" destId="{BDBA1191-3B49-4888-86EB-0C15E69A37B7}" srcOrd="8" destOrd="0" presId="urn:microsoft.com/office/officeart/2005/8/layout/radial1"/>
    <dgm:cxn modelId="{2F366F2D-300F-413E-8648-C37F38D1714C}" type="presParOf" srcId="{995AE7FF-C34F-4D76-9B2A-B640E991E2BF}" destId="{D1ABD534-AE07-40C7-88CD-4AF839FDF2F7}" srcOrd="9" destOrd="0" presId="urn:microsoft.com/office/officeart/2005/8/layout/radial1"/>
    <dgm:cxn modelId="{767A861E-3367-40A4-BF5C-3721C82CE52A}" type="presParOf" srcId="{D1ABD534-AE07-40C7-88CD-4AF839FDF2F7}" destId="{C0ACADEF-9E2B-415A-BD79-6F53D6659C11}" srcOrd="0" destOrd="0" presId="urn:microsoft.com/office/officeart/2005/8/layout/radial1"/>
    <dgm:cxn modelId="{78F76E86-1463-4E34-8950-FB134AEE4EDE}" type="presParOf" srcId="{995AE7FF-C34F-4D76-9B2A-B640E991E2BF}" destId="{69700839-908F-4933-8E87-E70C74E29254}" srcOrd="10" destOrd="0" presId="urn:microsoft.com/office/officeart/2005/8/layout/radial1"/>
    <dgm:cxn modelId="{1544E3A9-2647-4B75-BE18-7C92502A4F01}" type="presParOf" srcId="{995AE7FF-C34F-4D76-9B2A-B640E991E2BF}" destId="{E2DC9404-72CA-465B-B20A-7AE4E929E6BE}" srcOrd="11" destOrd="0" presId="urn:microsoft.com/office/officeart/2005/8/layout/radial1"/>
    <dgm:cxn modelId="{432713BC-982F-4751-B1B8-194AE09BC716}" type="presParOf" srcId="{E2DC9404-72CA-465B-B20A-7AE4E929E6BE}" destId="{54440FEF-C99C-4BEB-A63B-1179E03B6749}" srcOrd="0" destOrd="0" presId="urn:microsoft.com/office/officeart/2005/8/layout/radial1"/>
    <dgm:cxn modelId="{80F96384-C4F5-40FD-8C73-220811D319FA}" type="presParOf" srcId="{995AE7FF-C34F-4D76-9B2A-B640E991E2BF}" destId="{434191D0-78FC-4D61-A96A-E948C239E5CA}" srcOrd="12" destOrd="0" presId="urn:microsoft.com/office/officeart/2005/8/layout/radial1"/>
    <dgm:cxn modelId="{F8B591F5-F961-48C7-ACD4-5B22D31BC9CC}" type="presParOf" srcId="{995AE7FF-C34F-4D76-9B2A-B640E991E2BF}" destId="{B5EE76BF-2291-4D03-BF2E-2CD4CF409428}" srcOrd="13" destOrd="0" presId="urn:microsoft.com/office/officeart/2005/8/layout/radial1"/>
    <dgm:cxn modelId="{2F3DC9D9-ADE8-4784-9F35-75D6293EF4C1}" type="presParOf" srcId="{B5EE76BF-2291-4D03-BF2E-2CD4CF409428}" destId="{BCA098B3-554C-49ED-8EEB-2BA4E5BEB1D4}" srcOrd="0" destOrd="0" presId="urn:microsoft.com/office/officeart/2005/8/layout/radial1"/>
    <dgm:cxn modelId="{A0C92E9A-F04F-4742-B129-72313D12F673}" type="presParOf" srcId="{995AE7FF-C34F-4D76-9B2A-B640E991E2BF}" destId="{37C7C917-02C3-4F24-8244-050369F5C607}" srcOrd="14" destOrd="0" presId="urn:microsoft.com/office/officeart/2005/8/layout/radial1"/>
    <dgm:cxn modelId="{0DA2C74D-ED9F-46EF-BF89-1A4130235BB9}" type="presParOf" srcId="{995AE7FF-C34F-4D76-9B2A-B640E991E2BF}" destId="{4F608848-8ABB-4686-ADAC-F3D52466D12D}" srcOrd="15" destOrd="0" presId="urn:microsoft.com/office/officeart/2005/8/layout/radial1"/>
    <dgm:cxn modelId="{8130E8F0-A286-4A65-802F-713923642A78}" type="presParOf" srcId="{4F608848-8ABB-4686-ADAC-F3D52466D12D}" destId="{CD48405B-5C74-4E5F-B83B-045C72B7B411}" srcOrd="0" destOrd="0" presId="urn:microsoft.com/office/officeart/2005/8/layout/radial1"/>
    <dgm:cxn modelId="{C6D0C9C0-F34C-4A69-A6E0-54C43671284C}" type="presParOf" srcId="{995AE7FF-C34F-4D76-9B2A-B640E991E2BF}" destId="{7F8443F0-4CD2-4159-AED8-78196466CB39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DD461-E8E8-6B4D-B4B2-1488D17A7319}">
      <dsp:nvSpPr>
        <dsp:cNvPr id="0" name=""/>
        <dsp:cNvSpPr/>
      </dsp:nvSpPr>
      <dsp:spPr>
        <a:xfrm>
          <a:off x="0" y="704063"/>
          <a:ext cx="944106" cy="5664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Input Supplies</a:t>
          </a:r>
        </a:p>
      </dsp:txBody>
      <dsp:txXfrm>
        <a:off x="16591" y="720654"/>
        <a:ext cx="910924" cy="533281"/>
      </dsp:txXfrm>
    </dsp:sp>
    <dsp:sp modelId="{7B74159F-68CC-7844-8F01-C809F3AC6F87}">
      <dsp:nvSpPr>
        <dsp:cNvPr id="0" name=""/>
        <dsp:cNvSpPr/>
      </dsp:nvSpPr>
      <dsp:spPr>
        <a:xfrm>
          <a:off x="1038516" y="870226"/>
          <a:ext cx="200150" cy="2341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038516" y="917054"/>
        <a:ext cx="140105" cy="140482"/>
      </dsp:txXfrm>
    </dsp:sp>
    <dsp:sp modelId="{CE6F9774-FE80-0D4E-823C-198F0D4CA99E}">
      <dsp:nvSpPr>
        <dsp:cNvPr id="0" name=""/>
        <dsp:cNvSpPr/>
      </dsp:nvSpPr>
      <dsp:spPr>
        <a:xfrm>
          <a:off x="1321748" y="704063"/>
          <a:ext cx="944106" cy="5664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On farm production</a:t>
          </a:r>
        </a:p>
      </dsp:txBody>
      <dsp:txXfrm>
        <a:off x="1338339" y="720654"/>
        <a:ext cx="910924" cy="533281"/>
      </dsp:txXfrm>
    </dsp:sp>
    <dsp:sp modelId="{C43B9EB7-AF0E-454C-A459-7FD82367D30A}">
      <dsp:nvSpPr>
        <dsp:cNvPr id="0" name=""/>
        <dsp:cNvSpPr/>
      </dsp:nvSpPr>
      <dsp:spPr>
        <a:xfrm>
          <a:off x="2360265" y="870226"/>
          <a:ext cx="200150" cy="2341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2360265" y="917054"/>
        <a:ext cx="140105" cy="140482"/>
      </dsp:txXfrm>
    </dsp:sp>
    <dsp:sp modelId="{60D5276C-DBC8-6446-A636-4D01BA5BF468}">
      <dsp:nvSpPr>
        <dsp:cNvPr id="0" name=""/>
        <dsp:cNvSpPr/>
      </dsp:nvSpPr>
      <dsp:spPr>
        <a:xfrm>
          <a:off x="2643497" y="704063"/>
          <a:ext cx="944106" cy="5664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Processing</a:t>
          </a:r>
        </a:p>
      </dsp:txBody>
      <dsp:txXfrm>
        <a:off x="2660088" y="720654"/>
        <a:ext cx="910924" cy="533281"/>
      </dsp:txXfrm>
    </dsp:sp>
    <dsp:sp modelId="{DB1F3464-0F55-474B-AA55-6AC1690D5A75}">
      <dsp:nvSpPr>
        <dsp:cNvPr id="0" name=""/>
        <dsp:cNvSpPr/>
      </dsp:nvSpPr>
      <dsp:spPr>
        <a:xfrm>
          <a:off x="3682014" y="870226"/>
          <a:ext cx="200150" cy="2341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682014" y="917054"/>
        <a:ext cx="140105" cy="140482"/>
      </dsp:txXfrm>
    </dsp:sp>
    <dsp:sp modelId="{E17E9914-953D-BC45-9A28-EF7831B8FDB0}">
      <dsp:nvSpPr>
        <dsp:cNvPr id="0" name=""/>
        <dsp:cNvSpPr/>
      </dsp:nvSpPr>
      <dsp:spPr>
        <a:xfrm>
          <a:off x="3965246" y="704063"/>
          <a:ext cx="944106" cy="5664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Distribution</a:t>
          </a:r>
        </a:p>
      </dsp:txBody>
      <dsp:txXfrm>
        <a:off x="3981837" y="720654"/>
        <a:ext cx="910924" cy="533281"/>
      </dsp:txXfrm>
    </dsp:sp>
    <dsp:sp modelId="{C0041047-364A-6D48-AA33-6EAB3C81E4DF}">
      <dsp:nvSpPr>
        <dsp:cNvPr id="0" name=""/>
        <dsp:cNvSpPr/>
      </dsp:nvSpPr>
      <dsp:spPr>
        <a:xfrm>
          <a:off x="5003763" y="870226"/>
          <a:ext cx="200150" cy="2341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5003763" y="917054"/>
        <a:ext cx="140105" cy="140482"/>
      </dsp:txXfrm>
    </dsp:sp>
    <dsp:sp modelId="{C6DEA5F5-7A04-D24E-B70F-04A316C0AC98}">
      <dsp:nvSpPr>
        <dsp:cNvPr id="0" name=""/>
        <dsp:cNvSpPr/>
      </dsp:nvSpPr>
      <dsp:spPr>
        <a:xfrm>
          <a:off x="5286994" y="704063"/>
          <a:ext cx="944106" cy="5664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Retailer</a:t>
          </a:r>
        </a:p>
      </dsp:txBody>
      <dsp:txXfrm>
        <a:off x="5303585" y="720654"/>
        <a:ext cx="910924" cy="533281"/>
      </dsp:txXfrm>
    </dsp:sp>
    <dsp:sp modelId="{B0ABCC6D-0B38-B64B-96B6-D821B0F86FDB}">
      <dsp:nvSpPr>
        <dsp:cNvPr id="0" name=""/>
        <dsp:cNvSpPr/>
      </dsp:nvSpPr>
      <dsp:spPr>
        <a:xfrm>
          <a:off x="6325511" y="870226"/>
          <a:ext cx="200150" cy="2341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6325511" y="917054"/>
        <a:ext cx="140105" cy="140482"/>
      </dsp:txXfrm>
    </dsp:sp>
    <dsp:sp modelId="{BC38D4C1-5967-6A47-BD4A-AC3AF24CE71C}">
      <dsp:nvSpPr>
        <dsp:cNvPr id="0" name=""/>
        <dsp:cNvSpPr/>
      </dsp:nvSpPr>
      <dsp:spPr>
        <a:xfrm>
          <a:off x="6608743" y="704063"/>
          <a:ext cx="944106" cy="5664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Consumer</a:t>
          </a:r>
        </a:p>
      </dsp:txBody>
      <dsp:txXfrm>
        <a:off x="6625334" y="720654"/>
        <a:ext cx="910924" cy="5332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7E2AF-C9C3-5146-B60D-CE12267E0332}">
      <dsp:nvSpPr>
        <dsp:cNvPr id="0" name=""/>
        <dsp:cNvSpPr/>
      </dsp:nvSpPr>
      <dsp:spPr>
        <a:xfrm>
          <a:off x="2030132" y="1739201"/>
          <a:ext cx="2626438" cy="998431"/>
        </a:xfrm>
        <a:prstGeom prst="roundRect">
          <a:avLst/>
        </a:prstGeom>
        <a:gradFill rotWithShape="0">
          <a:gsLst>
            <a:gs pos="0">
              <a:schemeClr val="accent3">
                <a:lumMod val="75000"/>
              </a:schemeClr>
            </a:gs>
            <a:gs pos="80000">
              <a:schemeClr val="accent3">
                <a:lumMod val="75000"/>
              </a:schemeClr>
            </a:gs>
            <a:gs pos="100000">
              <a:schemeClr val="accent3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tx1"/>
              </a:solidFill>
            </a:rPr>
            <a:t>Bachelor </a:t>
          </a:r>
          <a:r>
            <a:rPr lang="en-US" sz="2000" b="1" kern="1200" dirty="0" smtClean="0">
              <a:solidFill>
                <a:schemeClr val="tx1"/>
              </a:solidFill>
            </a:rPr>
            <a:t>of Agribusiness </a:t>
          </a:r>
          <a:r>
            <a:rPr lang="en-US" sz="2000" b="1" kern="1200" dirty="0">
              <a:solidFill>
                <a:schemeClr val="tx1"/>
              </a:solidFill>
            </a:rPr>
            <a:t>and Food </a:t>
          </a:r>
          <a:r>
            <a:rPr lang="en-US" sz="2000" b="1" kern="1200" dirty="0" smtClean="0">
              <a:solidFill>
                <a:schemeClr val="tx1"/>
              </a:solidFill>
            </a:rPr>
            <a:t>Marketing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078871" y="1787940"/>
        <a:ext cx="2528960" cy="900953"/>
      </dsp:txXfrm>
    </dsp:sp>
    <dsp:sp modelId="{B50EE1DE-BCA1-334D-BEF0-DEE9302C11E8}">
      <dsp:nvSpPr>
        <dsp:cNvPr id="0" name=""/>
        <dsp:cNvSpPr/>
      </dsp:nvSpPr>
      <dsp:spPr>
        <a:xfrm rot="16111816">
          <a:off x="2980332" y="1397860"/>
          <a:ext cx="68290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2906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6C87A7-FE8E-5F4E-BC14-F9B4C1B73689}">
      <dsp:nvSpPr>
        <dsp:cNvPr id="0" name=""/>
        <dsp:cNvSpPr/>
      </dsp:nvSpPr>
      <dsp:spPr>
        <a:xfrm>
          <a:off x="2497252" y="381287"/>
          <a:ext cx="1614225" cy="6752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400" kern="1200" dirty="0"/>
            <a:t>Management of Plant and Animal Production Systems</a:t>
          </a:r>
          <a:r>
            <a:rPr lang="en-US" sz="1400" kern="1200" dirty="0"/>
            <a:t> </a:t>
          </a:r>
        </a:p>
      </dsp:txBody>
      <dsp:txXfrm>
        <a:off x="2530214" y="414249"/>
        <a:ext cx="1548301" cy="609308"/>
      </dsp:txXfrm>
    </dsp:sp>
    <dsp:sp modelId="{DB1C7679-4786-974D-B143-56977248E70B}">
      <dsp:nvSpPr>
        <dsp:cNvPr id="0" name=""/>
        <dsp:cNvSpPr/>
      </dsp:nvSpPr>
      <dsp:spPr>
        <a:xfrm rot="19730073">
          <a:off x="4138115" y="1629254"/>
          <a:ext cx="4249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4904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DE385B-ABB9-C148-BB76-60D9A4696129}">
      <dsp:nvSpPr>
        <dsp:cNvPr id="0" name=""/>
        <dsp:cNvSpPr/>
      </dsp:nvSpPr>
      <dsp:spPr>
        <a:xfrm>
          <a:off x="4355710" y="875335"/>
          <a:ext cx="1418069" cy="64397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Agribusiness Management</a:t>
          </a:r>
        </a:p>
      </dsp:txBody>
      <dsp:txXfrm>
        <a:off x="4387146" y="906771"/>
        <a:ext cx="1355197" cy="581100"/>
      </dsp:txXfrm>
    </dsp:sp>
    <dsp:sp modelId="{88BDE9B3-C147-6941-B0AB-A07C5FBF9E97}">
      <dsp:nvSpPr>
        <dsp:cNvPr id="0" name=""/>
        <dsp:cNvSpPr/>
      </dsp:nvSpPr>
      <dsp:spPr>
        <a:xfrm rot="147148">
          <a:off x="4656411" y="2302097"/>
          <a:ext cx="3475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7527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50B8FA-0720-304A-808C-E44661D0E8F4}">
      <dsp:nvSpPr>
        <dsp:cNvPr id="0" name=""/>
        <dsp:cNvSpPr/>
      </dsp:nvSpPr>
      <dsp:spPr>
        <a:xfrm>
          <a:off x="5003779" y="2027239"/>
          <a:ext cx="1477038" cy="6278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Food </a:t>
          </a:r>
          <a:r>
            <a:rPr lang="en-US" sz="1400" kern="1200" dirty="0" smtClean="0"/>
            <a:t>Processing, </a:t>
          </a:r>
          <a:r>
            <a:rPr lang="en-US" sz="1400" kern="1200" dirty="0"/>
            <a:t>Quality and Innovation </a:t>
          </a:r>
        </a:p>
      </dsp:txBody>
      <dsp:txXfrm>
        <a:off x="5034428" y="2057888"/>
        <a:ext cx="1415740" cy="566548"/>
      </dsp:txXfrm>
    </dsp:sp>
    <dsp:sp modelId="{6F84D8B1-E460-9E4D-9EEE-E297D8871B6C}">
      <dsp:nvSpPr>
        <dsp:cNvPr id="0" name=""/>
        <dsp:cNvSpPr/>
      </dsp:nvSpPr>
      <dsp:spPr>
        <a:xfrm rot="3240656">
          <a:off x="3611690" y="2922499"/>
          <a:ext cx="45695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6953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35A690-A44E-F54F-AB7D-256E565BBC2B}">
      <dsp:nvSpPr>
        <dsp:cNvPr id="0" name=""/>
        <dsp:cNvSpPr/>
      </dsp:nvSpPr>
      <dsp:spPr>
        <a:xfrm>
          <a:off x="3440673" y="3107366"/>
          <a:ext cx="1419102" cy="4841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Economics, Finance and Law</a:t>
          </a:r>
        </a:p>
      </dsp:txBody>
      <dsp:txXfrm>
        <a:off x="3464306" y="3130999"/>
        <a:ext cx="1371836" cy="436855"/>
      </dsp:txXfrm>
    </dsp:sp>
    <dsp:sp modelId="{F2ECE9EE-79BA-8B4C-AE21-DBF8AFD6B0C2}">
      <dsp:nvSpPr>
        <dsp:cNvPr id="0" name=""/>
        <dsp:cNvSpPr/>
      </dsp:nvSpPr>
      <dsp:spPr>
        <a:xfrm rot="8121904">
          <a:off x="2403772" y="2915767"/>
          <a:ext cx="50708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7083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7908F-24CF-6240-AB61-2AC58598F25A}">
      <dsp:nvSpPr>
        <dsp:cNvPr id="0" name=""/>
        <dsp:cNvSpPr/>
      </dsp:nvSpPr>
      <dsp:spPr>
        <a:xfrm>
          <a:off x="1691414" y="3093902"/>
          <a:ext cx="1080628" cy="4841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Agri-Food Marketing</a:t>
          </a:r>
        </a:p>
      </dsp:txBody>
      <dsp:txXfrm>
        <a:off x="1715047" y="3117535"/>
        <a:ext cx="1033362" cy="436855"/>
      </dsp:txXfrm>
    </dsp:sp>
    <dsp:sp modelId="{4D75B32B-3608-B240-8EEB-5AD0422A9A58}">
      <dsp:nvSpPr>
        <dsp:cNvPr id="0" name=""/>
        <dsp:cNvSpPr/>
      </dsp:nvSpPr>
      <dsp:spPr>
        <a:xfrm rot="10668673">
          <a:off x="1586296" y="2297086"/>
          <a:ext cx="44399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3997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31F7C6-42E2-5A40-9AE0-906E262FAFB3}">
      <dsp:nvSpPr>
        <dsp:cNvPr id="0" name=""/>
        <dsp:cNvSpPr/>
      </dsp:nvSpPr>
      <dsp:spPr>
        <a:xfrm>
          <a:off x="251261" y="2027243"/>
          <a:ext cx="1335196" cy="6076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Supply Chain Management</a:t>
          </a:r>
        </a:p>
      </dsp:txBody>
      <dsp:txXfrm>
        <a:off x="280925" y="2056907"/>
        <a:ext cx="1275868" cy="548348"/>
      </dsp:txXfrm>
    </dsp:sp>
    <dsp:sp modelId="{131CD193-8A38-9C4F-A3AE-E42666D500B8}">
      <dsp:nvSpPr>
        <dsp:cNvPr id="0" name=""/>
        <dsp:cNvSpPr/>
      </dsp:nvSpPr>
      <dsp:spPr>
        <a:xfrm rot="12659415">
          <a:off x="2169304" y="1644140"/>
          <a:ext cx="3692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9246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C2934-CA9A-A743-AB3A-CD27F511BD78}">
      <dsp:nvSpPr>
        <dsp:cNvPr id="0" name=""/>
        <dsp:cNvSpPr/>
      </dsp:nvSpPr>
      <dsp:spPr>
        <a:xfrm>
          <a:off x="975679" y="921232"/>
          <a:ext cx="1394642" cy="6278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International Trade and Global Business</a:t>
          </a:r>
        </a:p>
      </dsp:txBody>
      <dsp:txXfrm>
        <a:off x="1006328" y="951881"/>
        <a:ext cx="1333344" cy="5665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4BA333-750E-4B2C-B61B-C50BBE91D694}">
      <dsp:nvSpPr>
        <dsp:cNvPr id="0" name=""/>
        <dsp:cNvSpPr/>
      </dsp:nvSpPr>
      <dsp:spPr>
        <a:xfrm>
          <a:off x="2183903" y="1390209"/>
          <a:ext cx="1416496" cy="907764"/>
        </a:xfrm>
        <a:prstGeom prst="ellipse">
          <a:avLst/>
        </a:prstGeom>
        <a:solidFill>
          <a:srgbClr val="0070C0"/>
        </a:solidFill>
        <a:ln>
          <a:noFill/>
        </a:ln>
        <a:effectLst>
          <a:glow rad="228600">
            <a:srgbClr val="FF0000">
              <a:alpha val="40000"/>
            </a:srgb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ross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350" b="1" kern="1200" dirty="0" smtClean="0"/>
            <a:t>Supply Chain Management</a:t>
          </a:r>
          <a:endParaRPr lang="en-NZ" sz="1350" b="1" kern="1200" dirty="0"/>
        </a:p>
      </dsp:txBody>
      <dsp:txXfrm>
        <a:off x="2391344" y="1523148"/>
        <a:ext cx="1001614" cy="641886"/>
      </dsp:txXfrm>
    </dsp:sp>
    <dsp:sp modelId="{786B20BC-1FA4-45A1-A4A9-830EC95B82B5}">
      <dsp:nvSpPr>
        <dsp:cNvPr id="0" name=""/>
        <dsp:cNvSpPr/>
      </dsp:nvSpPr>
      <dsp:spPr>
        <a:xfrm rot="16169760">
          <a:off x="2564426" y="1056391"/>
          <a:ext cx="641820" cy="25855"/>
        </a:xfrm>
        <a:custGeom>
          <a:avLst/>
          <a:gdLst/>
          <a:ahLst/>
          <a:cxnLst/>
          <a:rect l="0" t="0" r="0" b="0"/>
          <a:pathLst>
            <a:path>
              <a:moveTo>
                <a:pt x="0" y="12927"/>
              </a:moveTo>
              <a:lnTo>
                <a:pt x="641820" y="129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500" kern="1200"/>
        </a:p>
      </dsp:txBody>
      <dsp:txXfrm rot="10800000">
        <a:off x="2869291" y="1053273"/>
        <a:ext cx="32091" cy="32091"/>
      </dsp:txXfrm>
    </dsp:sp>
    <dsp:sp modelId="{1330C6FE-5780-4EA6-BC5A-D2527792BCF0}">
      <dsp:nvSpPr>
        <dsp:cNvPr id="0" name=""/>
        <dsp:cNvSpPr/>
      </dsp:nvSpPr>
      <dsp:spPr>
        <a:xfrm>
          <a:off x="2337205" y="112684"/>
          <a:ext cx="1085024" cy="6357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000" b="1" kern="1200" dirty="0" smtClean="0">
              <a:solidFill>
                <a:schemeClr val="bg1"/>
              </a:solidFill>
            </a:rPr>
            <a:t>Supply Chain Strategy</a:t>
          </a:r>
          <a:endParaRPr lang="en-NZ" sz="1000" b="1" kern="1200" dirty="0">
            <a:solidFill>
              <a:schemeClr val="bg1"/>
            </a:solidFill>
          </a:endParaRPr>
        </a:p>
      </dsp:txBody>
      <dsp:txXfrm>
        <a:off x="2496103" y="205786"/>
        <a:ext cx="767228" cy="449537"/>
      </dsp:txXfrm>
    </dsp:sp>
    <dsp:sp modelId="{F6F140D1-8361-41F7-B1C9-DA49DBB6573E}">
      <dsp:nvSpPr>
        <dsp:cNvPr id="0" name=""/>
        <dsp:cNvSpPr/>
      </dsp:nvSpPr>
      <dsp:spPr>
        <a:xfrm rot="18878481">
          <a:off x="3199686" y="1277204"/>
          <a:ext cx="479063" cy="25855"/>
        </a:xfrm>
        <a:custGeom>
          <a:avLst/>
          <a:gdLst/>
          <a:ahLst/>
          <a:cxnLst/>
          <a:rect l="0" t="0" r="0" b="0"/>
          <a:pathLst>
            <a:path>
              <a:moveTo>
                <a:pt x="0" y="12927"/>
              </a:moveTo>
              <a:lnTo>
                <a:pt x="479063" y="129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500" kern="1200"/>
        </a:p>
      </dsp:txBody>
      <dsp:txXfrm>
        <a:off x="3427241" y="1278156"/>
        <a:ext cx="23953" cy="23953"/>
      </dsp:txXfrm>
    </dsp:sp>
    <dsp:sp modelId="{5A79C2B4-45A6-4C26-BD3B-3680422CA6A5}">
      <dsp:nvSpPr>
        <dsp:cNvPr id="0" name=""/>
        <dsp:cNvSpPr/>
      </dsp:nvSpPr>
      <dsp:spPr>
        <a:xfrm>
          <a:off x="3336725" y="526699"/>
          <a:ext cx="1085024" cy="6357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000" b="1" kern="1200" dirty="0" smtClean="0">
              <a:solidFill>
                <a:schemeClr val="bg1"/>
              </a:solidFill>
            </a:rPr>
            <a:t>Production Operations</a:t>
          </a:r>
          <a:endParaRPr lang="en-NZ" sz="1000" b="1" kern="1200" dirty="0">
            <a:solidFill>
              <a:schemeClr val="bg1"/>
            </a:solidFill>
          </a:endParaRPr>
        </a:p>
      </dsp:txBody>
      <dsp:txXfrm>
        <a:off x="3495623" y="619801"/>
        <a:ext cx="767228" cy="449537"/>
      </dsp:txXfrm>
    </dsp:sp>
    <dsp:sp modelId="{CA9CCD85-9F57-4397-BA01-1D8E1F37C135}">
      <dsp:nvSpPr>
        <dsp:cNvPr id="0" name=""/>
        <dsp:cNvSpPr/>
      </dsp:nvSpPr>
      <dsp:spPr>
        <a:xfrm>
          <a:off x="3600400" y="1831163"/>
          <a:ext cx="150334" cy="25855"/>
        </a:xfrm>
        <a:custGeom>
          <a:avLst/>
          <a:gdLst/>
          <a:ahLst/>
          <a:cxnLst/>
          <a:rect l="0" t="0" r="0" b="0"/>
          <a:pathLst>
            <a:path>
              <a:moveTo>
                <a:pt x="0" y="12927"/>
              </a:moveTo>
              <a:lnTo>
                <a:pt x="150334" y="129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500" kern="1200"/>
        </a:p>
      </dsp:txBody>
      <dsp:txXfrm>
        <a:off x="3671809" y="1840333"/>
        <a:ext cx="7516" cy="7516"/>
      </dsp:txXfrm>
    </dsp:sp>
    <dsp:sp modelId="{869350A8-6638-457B-834A-4B587F4178AC}">
      <dsp:nvSpPr>
        <dsp:cNvPr id="0" name=""/>
        <dsp:cNvSpPr/>
      </dsp:nvSpPr>
      <dsp:spPr>
        <a:xfrm>
          <a:off x="3750735" y="1526220"/>
          <a:ext cx="1085024" cy="6357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000" b="1" kern="1200" dirty="0" smtClean="0">
              <a:solidFill>
                <a:schemeClr val="bg1"/>
              </a:solidFill>
            </a:rPr>
            <a:t>Physical Flow</a:t>
          </a:r>
          <a:endParaRPr lang="en-NZ" sz="1000" b="1" kern="1200" dirty="0">
            <a:solidFill>
              <a:schemeClr val="bg1"/>
            </a:solidFill>
          </a:endParaRPr>
        </a:p>
      </dsp:txBody>
      <dsp:txXfrm>
        <a:off x="3909633" y="1619322"/>
        <a:ext cx="767228" cy="449537"/>
      </dsp:txXfrm>
    </dsp:sp>
    <dsp:sp modelId="{8B80A439-26D8-410F-897D-007D02813C36}">
      <dsp:nvSpPr>
        <dsp:cNvPr id="0" name=""/>
        <dsp:cNvSpPr/>
      </dsp:nvSpPr>
      <dsp:spPr>
        <a:xfrm rot="2721519">
          <a:off x="3199686" y="2385122"/>
          <a:ext cx="479063" cy="25855"/>
        </a:xfrm>
        <a:custGeom>
          <a:avLst/>
          <a:gdLst/>
          <a:ahLst/>
          <a:cxnLst/>
          <a:rect l="0" t="0" r="0" b="0"/>
          <a:pathLst>
            <a:path>
              <a:moveTo>
                <a:pt x="0" y="12927"/>
              </a:moveTo>
              <a:lnTo>
                <a:pt x="479063" y="129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500" kern="1200"/>
        </a:p>
      </dsp:txBody>
      <dsp:txXfrm>
        <a:off x="3427241" y="2386073"/>
        <a:ext cx="23953" cy="23953"/>
      </dsp:txXfrm>
    </dsp:sp>
    <dsp:sp modelId="{BDBA1191-3B49-4888-86EB-0C15E69A37B7}">
      <dsp:nvSpPr>
        <dsp:cNvPr id="0" name=""/>
        <dsp:cNvSpPr/>
      </dsp:nvSpPr>
      <dsp:spPr>
        <a:xfrm>
          <a:off x="3336725" y="2525742"/>
          <a:ext cx="1085024" cy="6357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000" b="1" kern="1200" dirty="0" smtClean="0">
              <a:solidFill>
                <a:schemeClr val="bg1"/>
              </a:solidFill>
            </a:rPr>
            <a:t>Supply Chain Networks</a:t>
          </a:r>
          <a:endParaRPr lang="en-NZ" sz="1000" b="1" kern="1200" dirty="0">
            <a:solidFill>
              <a:schemeClr val="bg1"/>
            </a:solidFill>
          </a:endParaRPr>
        </a:p>
      </dsp:txBody>
      <dsp:txXfrm>
        <a:off x="3495623" y="2618844"/>
        <a:ext cx="767228" cy="449537"/>
      </dsp:txXfrm>
    </dsp:sp>
    <dsp:sp modelId="{D1ABD534-AE07-40C7-88CD-4AF839FDF2F7}">
      <dsp:nvSpPr>
        <dsp:cNvPr id="0" name=""/>
        <dsp:cNvSpPr/>
      </dsp:nvSpPr>
      <dsp:spPr>
        <a:xfrm rot="5430240">
          <a:off x="2564426" y="2605935"/>
          <a:ext cx="641820" cy="25855"/>
        </a:xfrm>
        <a:custGeom>
          <a:avLst/>
          <a:gdLst/>
          <a:ahLst/>
          <a:cxnLst/>
          <a:rect l="0" t="0" r="0" b="0"/>
          <a:pathLst>
            <a:path>
              <a:moveTo>
                <a:pt x="0" y="12927"/>
              </a:moveTo>
              <a:lnTo>
                <a:pt x="641820" y="129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500" kern="1200"/>
        </a:p>
      </dsp:txBody>
      <dsp:txXfrm rot="10800000">
        <a:off x="2869291" y="2602818"/>
        <a:ext cx="32091" cy="32091"/>
      </dsp:txXfrm>
    </dsp:sp>
    <dsp:sp modelId="{69700839-908F-4933-8E87-E70C74E29254}">
      <dsp:nvSpPr>
        <dsp:cNvPr id="0" name=""/>
        <dsp:cNvSpPr/>
      </dsp:nvSpPr>
      <dsp:spPr>
        <a:xfrm>
          <a:off x="2337205" y="2939757"/>
          <a:ext cx="1085024" cy="6357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900" b="1" kern="1200" dirty="0" smtClean="0">
              <a:solidFill>
                <a:schemeClr val="bg1"/>
              </a:solidFill>
            </a:rPr>
            <a:t>Performance Measures</a:t>
          </a:r>
          <a:endParaRPr lang="en-NZ" sz="900" b="1" kern="1200" dirty="0">
            <a:solidFill>
              <a:schemeClr val="bg1"/>
            </a:solidFill>
          </a:endParaRPr>
        </a:p>
      </dsp:txBody>
      <dsp:txXfrm>
        <a:off x="2496103" y="3032859"/>
        <a:ext cx="767228" cy="449537"/>
      </dsp:txXfrm>
    </dsp:sp>
    <dsp:sp modelId="{E2DC9404-72CA-465B-B20A-7AE4E929E6BE}">
      <dsp:nvSpPr>
        <dsp:cNvPr id="0" name=""/>
        <dsp:cNvSpPr/>
      </dsp:nvSpPr>
      <dsp:spPr>
        <a:xfrm rot="8100000">
          <a:off x="2095830" y="2384865"/>
          <a:ext cx="485238" cy="25855"/>
        </a:xfrm>
        <a:custGeom>
          <a:avLst/>
          <a:gdLst/>
          <a:ahLst/>
          <a:cxnLst/>
          <a:rect l="0" t="0" r="0" b="0"/>
          <a:pathLst>
            <a:path>
              <a:moveTo>
                <a:pt x="0" y="12927"/>
              </a:moveTo>
              <a:lnTo>
                <a:pt x="485238" y="129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500" kern="1200"/>
        </a:p>
      </dsp:txBody>
      <dsp:txXfrm rot="10800000">
        <a:off x="2326319" y="2385662"/>
        <a:ext cx="24261" cy="24261"/>
      </dsp:txXfrm>
    </dsp:sp>
    <dsp:sp modelId="{434191D0-78FC-4D61-A96A-E948C239E5CA}">
      <dsp:nvSpPr>
        <dsp:cNvPr id="0" name=""/>
        <dsp:cNvSpPr/>
      </dsp:nvSpPr>
      <dsp:spPr>
        <a:xfrm>
          <a:off x="1350119" y="2525740"/>
          <a:ext cx="1085024" cy="6357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000" b="1" kern="1200" dirty="0" smtClean="0">
              <a:solidFill>
                <a:schemeClr val="bg1"/>
              </a:solidFill>
            </a:rPr>
            <a:t>Logistics Operations</a:t>
          </a:r>
          <a:endParaRPr lang="en-NZ" sz="1000" b="1" kern="1200" dirty="0">
            <a:solidFill>
              <a:schemeClr val="bg1"/>
            </a:solidFill>
          </a:endParaRPr>
        </a:p>
      </dsp:txBody>
      <dsp:txXfrm>
        <a:off x="1509017" y="2618842"/>
        <a:ext cx="767228" cy="449537"/>
      </dsp:txXfrm>
    </dsp:sp>
    <dsp:sp modelId="{B5EE76BF-2291-4D03-BF2E-2CD4CF409428}">
      <dsp:nvSpPr>
        <dsp:cNvPr id="0" name=""/>
        <dsp:cNvSpPr/>
      </dsp:nvSpPr>
      <dsp:spPr>
        <a:xfrm rot="10800000">
          <a:off x="2021129" y="1831163"/>
          <a:ext cx="162774" cy="25855"/>
        </a:xfrm>
        <a:custGeom>
          <a:avLst/>
          <a:gdLst/>
          <a:ahLst/>
          <a:cxnLst/>
          <a:rect l="0" t="0" r="0" b="0"/>
          <a:pathLst>
            <a:path>
              <a:moveTo>
                <a:pt x="0" y="12927"/>
              </a:moveTo>
              <a:lnTo>
                <a:pt x="162774" y="129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500" kern="1200"/>
        </a:p>
      </dsp:txBody>
      <dsp:txXfrm rot="10800000">
        <a:off x="2098447" y="1840022"/>
        <a:ext cx="8138" cy="8138"/>
      </dsp:txXfrm>
    </dsp:sp>
    <dsp:sp modelId="{37C7C917-02C3-4F24-8244-050369F5C607}">
      <dsp:nvSpPr>
        <dsp:cNvPr id="0" name=""/>
        <dsp:cNvSpPr/>
      </dsp:nvSpPr>
      <dsp:spPr>
        <a:xfrm>
          <a:off x="936105" y="1526220"/>
          <a:ext cx="1085024" cy="6357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050" b="1" kern="1200" dirty="0" smtClean="0">
              <a:solidFill>
                <a:schemeClr val="bg1"/>
              </a:solidFill>
            </a:rPr>
            <a:t>Channel</a:t>
          </a:r>
          <a:br>
            <a:rPr lang="en-NZ" sz="1050" b="1" kern="1200" dirty="0" smtClean="0">
              <a:solidFill>
                <a:schemeClr val="bg1"/>
              </a:solidFill>
            </a:rPr>
          </a:br>
          <a:r>
            <a:rPr lang="en-NZ" sz="1000" b="1" kern="1200" dirty="0" smtClean="0">
              <a:solidFill>
                <a:schemeClr val="bg1"/>
              </a:solidFill>
            </a:rPr>
            <a:t>Integration</a:t>
          </a:r>
          <a:endParaRPr lang="en-NZ" sz="1000" b="1" kern="1200" dirty="0">
            <a:solidFill>
              <a:schemeClr val="bg1"/>
            </a:solidFill>
          </a:endParaRPr>
        </a:p>
      </dsp:txBody>
      <dsp:txXfrm>
        <a:off x="1095003" y="1619322"/>
        <a:ext cx="767228" cy="449537"/>
      </dsp:txXfrm>
    </dsp:sp>
    <dsp:sp modelId="{4F608848-8ABB-4686-ADAC-F3D52466D12D}">
      <dsp:nvSpPr>
        <dsp:cNvPr id="0" name=""/>
        <dsp:cNvSpPr/>
      </dsp:nvSpPr>
      <dsp:spPr>
        <a:xfrm rot="13478751">
          <a:off x="2070457" y="1271302"/>
          <a:ext cx="509738" cy="25855"/>
        </a:xfrm>
        <a:custGeom>
          <a:avLst/>
          <a:gdLst/>
          <a:ahLst/>
          <a:cxnLst/>
          <a:rect l="0" t="0" r="0" b="0"/>
          <a:pathLst>
            <a:path>
              <a:moveTo>
                <a:pt x="0" y="12927"/>
              </a:moveTo>
              <a:lnTo>
                <a:pt x="509738" y="129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500" kern="1200"/>
        </a:p>
      </dsp:txBody>
      <dsp:txXfrm rot="10800000">
        <a:off x="2312582" y="1271486"/>
        <a:ext cx="25486" cy="25486"/>
      </dsp:txXfrm>
    </dsp:sp>
    <dsp:sp modelId="{7F8443F0-4CD2-4159-AED8-78196466CB39}">
      <dsp:nvSpPr>
        <dsp:cNvPr id="0" name=""/>
        <dsp:cNvSpPr/>
      </dsp:nvSpPr>
      <dsp:spPr>
        <a:xfrm>
          <a:off x="1337685" y="546387"/>
          <a:ext cx="1085024" cy="5963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000" b="1" kern="1200" dirty="0" smtClean="0">
              <a:solidFill>
                <a:schemeClr val="bg1"/>
              </a:solidFill>
            </a:rPr>
            <a:t>Customer Satisfaction</a:t>
          </a:r>
          <a:endParaRPr lang="en-NZ" sz="1000" b="1" kern="1200" dirty="0">
            <a:solidFill>
              <a:schemeClr val="bg1"/>
            </a:solidFill>
          </a:endParaRPr>
        </a:p>
      </dsp:txBody>
      <dsp:txXfrm>
        <a:off x="1496583" y="633723"/>
        <a:ext cx="767228" cy="421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55B17-FB9F-4C82-BCF0-4B0E21891B41}" type="datetimeFigureOut">
              <a:rPr lang="en-NZ" smtClean="0"/>
              <a:t>26/11/2017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0BB01-B4B2-4394-BD96-544FF8ABEBD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76209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1E279-C7E6-41EC-9D5D-38C0AFBB759B}" type="datetimeFigureOut">
              <a:rPr lang="en-NZ" smtClean="0"/>
              <a:t>26/11/2017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26AA4-EC6B-4006-99B8-B240C2564A1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9100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A3972-BEF1-924C-BFB0-67B457C76B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7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33B22E-4B12-4550-AAA3-30344E2ED9FF}" type="slidenum">
              <a:rPr lang="en-GB" altLang="en-US" smtClean="0"/>
              <a:pPr>
                <a:spcBef>
                  <a:spcPct val="0"/>
                </a:spcBef>
              </a:pPr>
              <a:t>6</a:t>
            </a:fld>
            <a:endParaRPr lang="en-GB" alt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NZ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Max 11 @ 100 level</a:t>
            </a:r>
          </a:p>
          <a:p>
            <a:pPr eaLnBrk="1" hangingPunct="1"/>
            <a:r>
              <a:rPr lang="en-NZ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Need 5 @ 300 (4 </a:t>
            </a:r>
            <a:r>
              <a:rPr lang="en-NZ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mgmt</a:t>
            </a:r>
            <a:r>
              <a:rPr lang="en-NZ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plus 1)</a:t>
            </a: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999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740A8-2922-4B32-B829-34884CF71894}" type="slidenum">
              <a:rPr lang="en-NZ" smtClean="0"/>
              <a:t>11</a:t>
            </a:fld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65616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0209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569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7277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4592489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5616" y="40466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616" y="5159227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0464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6131024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72817"/>
            <a:ext cx="8229600" cy="424847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34407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28801"/>
            <a:ext cx="2057400" cy="4464496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186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26652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73449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80741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9492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6929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77967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49954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971600" y="3501008"/>
            <a:ext cx="71287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87193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5253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59564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0378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5A4766-6B2F-4DA6-B347-1487F37F503A}" type="datetimeFigureOut">
              <a:rPr lang="en-NZ" smtClean="0"/>
              <a:t>26/11/2017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C561B-DB9D-49C5-8893-836CF6BA6E8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82876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5085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195685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48970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76637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6131024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7"/>
            <a:ext cx="8229600" cy="4248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80268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4183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6131024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4253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4253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88804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613102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827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58032"/>
            <a:ext cx="4040188" cy="37352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1827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8032"/>
            <a:ext cx="4041775" cy="37352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65481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6131024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1502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038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C1D82F"/>
            </a:gs>
            <a:gs pos="100000">
              <a:srgbClr val="4AAA42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462" y="0"/>
            <a:ext cx="5940552" cy="619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3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1600" y="3356992"/>
            <a:ext cx="72728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pic>
        <p:nvPicPr>
          <p:cNvPr id="4" name="Picture 2" descr="C:\Users\algier\AppData\Local\Microsoft\Windows\Temporary Internet Files\Content.Outlook\UE5P7K91\ppt title p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200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lgier\AppData\Local\Microsoft\Windows\Temporary Internet Files\Content.Outlook\UE5P7K91\ppt foot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645"/>
            <a:ext cx="9144000" cy="67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07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61310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8229600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pic>
        <p:nvPicPr>
          <p:cNvPr id="3075" name="Picture 3" descr="C:\Users\algier\AppData\Local\Microsoft\Windows\Temporary Internet Files\Content.Outlook\UE5P7K91\Powerpoint 2013 _wide title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544" y="375479"/>
            <a:ext cx="2167456" cy="98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lgier\AppData\Local\Microsoft\Windows\Temporary Internet Files\Content.Outlook\UE5P7K91\ppt footer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645"/>
            <a:ext cx="9144000" cy="67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98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97960"/>
            <a:ext cx="9144000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Title 10"/>
          <p:cNvSpPr txBox="1">
            <a:spLocks/>
          </p:cNvSpPr>
          <p:nvPr/>
        </p:nvSpPr>
        <p:spPr>
          <a:xfrm>
            <a:off x="5364088" y="6497960"/>
            <a:ext cx="3600400" cy="38427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1600" dirty="0" smtClean="0">
                <a:solidFill>
                  <a:schemeClr val="bg1"/>
                </a:solidFill>
              </a:rPr>
              <a:t>Lincoln University   |   </a:t>
            </a:r>
            <a:r>
              <a:rPr lang="en-NZ" sz="1600" dirty="0" smtClean="0">
                <a:solidFill>
                  <a:srgbClr val="C1D82F"/>
                </a:solidFill>
              </a:rPr>
              <a:t>www.lincoln.ac.nz</a:t>
            </a:r>
            <a:endParaRPr lang="en-NZ" sz="1600" dirty="0">
              <a:solidFill>
                <a:srgbClr val="C1D8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194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6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6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29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2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11" Type="http://schemas.openxmlformats.org/officeDocument/2006/relationships/image" Target="../media/image20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9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2.png"/><Relationship Id="rId7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11" Type="http://schemas.openxmlformats.org/officeDocument/2006/relationships/image" Target="../media/image15.png"/><Relationship Id="rId5" Type="http://schemas.openxmlformats.org/officeDocument/2006/relationships/image" Target="../media/image24.png"/><Relationship Id="rId10" Type="http://schemas.openxmlformats.org/officeDocument/2006/relationships/image" Target="../media/image14.png"/><Relationship Id="rId4" Type="http://schemas.openxmlformats.org/officeDocument/2006/relationships/image" Target="../media/image23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501008"/>
            <a:ext cx="7776864" cy="1143000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Dr Alison Bailey</a:t>
            </a:r>
            <a:br>
              <a:rPr lang="en-NZ" dirty="0" smtClean="0"/>
            </a:br>
            <a:r>
              <a:rPr lang="en-NZ" dirty="0" smtClean="0"/>
              <a:t>Professor of Farm Management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7608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Supply Chain Management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64" y="1784817"/>
            <a:ext cx="4622901" cy="4248472"/>
          </a:xfrm>
        </p:spPr>
        <p:txBody>
          <a:bodyPr>
            <a:noAutofit/>
          </a:bodyPr>
          <a:lstStyle/>
          <a:p>
            <a:r>
              <a:rPr lang="en-NZ" sz="2300" dirty="0" smtClean="0"/>
              <a:t>Controlling the flow from point of </a:t>
            </a:r>
            <a:r>
              <a:rPr lang="en-NZ" sz="2300" dirty="0" smtClean="0">
                <a:solidFill>
                  <a:srgbClr val="C00000"/>
                </a:solidFill>
              </a:rPr>
              <a:t>production</a:t>
            </a:r>
            <a:r>
              <a:rPr lang="en-NZ" sz="2300" dirty="0" smtClean="0">
                <a:solidFill>
                  <a:srgbClr val="FF0000"/>
                </a:solidFill>
              </a:rPr>
              <a:t> </a:t>
            </a:r>
            <a:r>
              <a:rPr lang="en-NZ" sz="2300" dirty="0" smtClean="0"/>
              <a:t>to point of </a:t>
            </a:r>
            <a:r>
              <a:rPr lang="en-NZ" sz="2300" dirty="0" smtClean="0">
                <a:solidFill>
                  <a:srgbClr val="C00000"/>
                </a:solidFill>
              </a:rPr>
              <a:t>consumption</a:t>
            </a:r>
            <a:r>
              <a:rPr lang="en-NZ" sz="2300" dirty="0" smtClean="0">
                <a:solidFill>
                  <a:srgbClr val="FF0000"/>
                </a:solidFill>
              </a:rPr>
              <a:t> </a:t>
            </a:r>
            <a:r>
              <a:rPr lang="en-NZ" sz="2300" dirty="0" smtClean="0"/>
              <a:t>across many firms globally</a:t>
            </a:r>
            <a:endParaRPr lang="en-NZ" sz="2300" dirty="0" smtClean="0">
              <a:solidFill>
                <a:srgbClr val="FF0000"/>
              </a:solidFill>
            </a:endParaRPr>
          </a:p>
          <a:p>
            <a:r>
              <a:rPr lang="en-US" sz="2300" dirty="0"/>
              <a:t>Logistics activities account for </a:t>
            </a:r>
            <a:r>
              <a:rPr lang="en-US" sz="2300" dirty="0">
                <a:solidFill>
                  <a:srgbClr val="C00000"/>
                </a:solidFill>
              </a:rPr>
              <a:t>8-15% </a:t>
            </a:r>
            <a:r>
              <a:rPr lang="en-US" sz="2300" dirty="0"/>
              <a:t>of a nation’s GDP, SCM activities </a:t>
            </a:r>
            <a:r>
              <a:rPr lang="en-US" sz="2300" dirty="0" smtClean="0"/>
              <a:t>account for </a:t>
            </a:r>
            <a:r>
              <a:rPr lang="en-US" sz="2300" dirty="0" smtClean="0">
                <a:solidFill>
                  <a:srgbClr val="C00000"/>
                </a:solidFill>
              </a:rPr>
              <a:t>80%</a:t>
            </a:r>
            <a:endParaRPr lang="en-US" sz="2300" dirty="0">
              <a:solidFill>
                <a:srgbClr val="C00000"/>
              </a:solidFill>
            </a:endParaRPr>
          </a:p>
          <a:p>
            <a:r>
              <a:rPr lang="en-NZ" sz="2300" dirty="0" smtClean="0"/>
              <a:t>Taught with a ‘system’s view’</a:t>
            </a:r>
          </a:p>
          <a:p>
            <a:r>
              <a:rPr lang="en-NZ" sz="2300" dirty="0" smtClean="0"/>
              <a:t>Simulations, games, case studies, in-class and online</a:t>
            </a:r>
          </a:p>
          <a:p>
            <a:r>
              <a:rPr lang="en-NZ" sz="2300" dirty="0" smtClean="0"/>
              <a:t>Strong links with industry and jobs</a:t>
            </a:r>
          </a:p>
          <a:p>
            <a:endParaRPr lang="en-NZ" sz="23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90976932"/>
              </p:ext>
            </p:extLst>
          </p:nvPr>
        </p:nvGraphicFramePr>
        <p:xfrm>
          <a:off x="4067944" y="1700808"/>
          <a:ext cx="5784304" cy="3688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http://www.domain-b.com/industry/Logistics/images/kuehne_nagel_logo.gif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30326" y="5061451"/>
            <a:ext cx="1098379" cy="78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6459" y="5908490"/>
            <a:ext cx="1488426" cy="8016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166" y="5388991"/>
            <a:ext cx="1657357" cy="1288595"/>
          </a:xfrm>
          <a:prstGeom prst="rect">
            <a:avLst/>
          </a:prstGeom>
        </p:spPr>
      </p:pic>
      <p:pic>
        <p:nvPicPr>
          <p:cNvPr id="8" name="Picture 7" descr="http://www.buyerbriefings.com/images/cips_logo.jpg"/>
          <p:cNvPicPr/>
          <p:nvPr/>
        </p:nvPicPr>
        <p:blipFill>
          <a:blip r:embed="rId10" cstate="print">
            <a:lum bright="-17000" contrast="-10000"/>
          </a:blip>
          <a:srcRect/>
          <a:stretch>
            <a:fillRect/>
          </a:stretch>
        </p:blipFill>
        <p:spPr bwMode="auto">
          <a:xfrm>
            <a:off x="7808592" y="5301208"/>
            <a:ext cx="1287493" cy="83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677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NZ" dirty="0" smtClean="0"/>
              <a:t>Marketing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… a broad field</a:t>
            </a:r>
            <a:endParaRPr lang="en-NZ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NZ" dirty="0"/>
              <a:t>Branding</a:t>
            </a:r>
          </a:p>
          <a:p>
            <a:r>
              <a:rPr lang="en-NZ" dirty="0"/>
              <a:t>International marketing</a:t>
            </a:r>
          </a:p>
          <a:p>
            <a:r>
              <a:rPr lang="en-NZ" dirty="0"/>
              <a:t>B2B &amp; B2C</a:t>
            </a:r>
          </a:p>
          <a:p>
            <a:r>
              <a:rPr lang="en-NZ" dirty="0"/>
              <a:t>Social Marketing</a:t>
            </a:r>
          </a:p>
          <a:p>
            <a:r>
              <a:rPr lang="en-NZ" dirty="0"/>
              <a:t>Promotions</a:t>
            </a:r>
          </a:p>
          <a:p>
            <a:r>
              <a:rPr lang="en-NZ" dirty="0"/>
              <a:t>Services Marketing</a:t>
            </a:r>
          </a:p>
          <a:p>
            <a:r>
              <a:rPr lang="en-NZ" dirty="0"/>
              <a:t>Industry specific</a:t>
            </a:r>
          </a:p>
          <a:p>
            <a:r>
              <a:rPr lang="en-NZ" dirty="0"/>
              <a:t>New Product Development</a:t>
            </a:r>
          </a:p>
          <a:p>
            <a:r>
              <a:rPr lang="en-NZ" dirty="0"/>
              <a:t>Marketing Research</a:t>
            </a:r>
          </a:p>
          <a:p>
            <a:r>
              <a:rPr lang="en-NZ" dirty="0"/>
              <a:t>Sales Management</a:t>
            </a:r>
          </a:p>
          <a:p>
            <a:r>
              <a:rPr lang="en-NZ" dirty="0" smtClean="0"/>
              <a:t>Retailing</a:t>
            </a:r>
          </a:p>
          <a:p>
            <a:r>
              <a:rPr lang="en-NZ" dirty="0" smtClean="0"/>
              <a:t>Consumer behaviour</a:t>
            </a:r>
            <a:endParaRPr lang="en-NZ" dirty="0"/>
          </a:p>
          <a:p>
            <a:endParaRPr lang="en-NZ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NZ" dirty="0" smtClean="0"/>
              <a:t>Courses</a:t>
            </a:r>
            <a:endParaRPr lang="en-NZ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Research</a:t>
            </a:r>
          </a:p>
          <a:p>
            <a:pPr lvl="1"/>
            <a:r>
              <a:rPr lang="en-NZ" dirty="0" smtClean="0"/>
              <a:t>From </a:t>
            </a:r>
            <a:r>
              <a:rPr lang="en-NZ" dirty="0"/>
              <a:t>concept to analysis and write-up</a:t>
            </a:r>
          </a:p>
          <a:p>
            <a:r>
              <a:rPr lang="en-NZ" dirty="0" smtClean="0"/>
              <a:t>Product design project</a:t>
            </a:r>
          </a:p>
          <a:p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pic>
        <p:nvPicPr>
          <p:cNvPr id="18" name="Content Placeholder 3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359" y="33494"/>
            <a:ext cx="2607153" cy="26754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696" y="4012172"/>
            <a:ext cx="3012808" cy="201950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8735" y="4090580"/>
            <a:ext cx="2223425" cy="18626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816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56461"/>
            <a:ext cx="6131024" cy="1143000"/>
          </a:xfrm>
        </p:spPr>
        <p:txBody>
          <a:bodyPr>
            <a:normAutofit/>
          </a:bodyPr>
          <a:lstStyle/>
          <a:p>
            <a:r>
              <a:rPr lang="en-NZ" dirty="0" smtClean="0"/>
              <a:t>Finance</a:t>
            </a:r>
            <a:endParaRPr lang="en-N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09" y="2869779"/>
            <a:ext cx="4608512" cy="31641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72921" y="3796675"/>
            <a:ext cx="40684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400" b="1" dirty="0"/>
              <a:t>T</a:t>
            </a:r>
            <a:r>
              <a:rPr lang="en-AU" sz="2400" b="1" dirty="0" smtClean="0"/>
              <a:t>he</a:t>
            </a:r>
            <a:r>
              <a:rPr lang="en-AU" sz="2400" b="1" dirty="0" smtClean="0">
                <a:solidFill>
                  <a:srgbClr val="0070C0"/>
                </a:solidFill>
              </a:rPr>
              <a:t> </a:t>
            </a:r>
            <a:r>
              <a:rPr lang="en-AU" sz="2400" b="1" i="1" dirty="0">
                <a:solidFill>
                  <a:srgbClr val="C00000"/>
                </a:solidFill>
              </a:rPr>
              <a:t>Bloomberg </a:t>
            </a:r>
            <a:r>
              <a:rPr lang="en-AU" sz="2400" b="1" i="1" dirty="0" smtClean="0">
                <a:solidFill>
                  <a:srgbClr val="C00000"/>
                </a:solidFill>
              </a:rPr>
              <a:t>Financial Markets Lab </a:t>
            </a:r>
            <a:r>
              <a:rPr lang="en-AU" sz="2400" b="1" dirty="0"/>
              <a:t>provides students with a wealth of data that can be tracked, downloaded and analysed.</a:t>
            </a:r>
            <a:endParaRPr lang="en-NZ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0247" y="1122283"/>
            <a:ext cx="609337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600" dirty="0" smtClean="0"/>
              <a:t>An industry need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600" dirty="0" smtClean="0"/>
              <a:t>Agri-sector Investment Analysts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600" dirty="0" smtClean="0"/>
              <a:t>Agri-sector Financial Risk Managers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600" dirty="0" smtClean="0"/>
              <a:t>Agri-sector Accountants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sz="2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Z" sz="2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637" y="1814246"/>
            <a:ext cx="1440201" cy="14402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085" y="2379374"/>
            <a:ext cx="2520280" cy="4043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707" y="1710308"/>
            <a:ext cx="1946142" cy="3696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8207" y="2850581"/>
            <a:ext cx="1412900" cy="8077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6393" y="2870259"/>
            <a:ext cx="1493649" cy="8291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5431" y="1146703"/>
            <a:ext cx="2002612" cy="15045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046" y="1079242"/>
            <a:ext cx="1746946" cy="51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5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13792"/>
            <a:ext cx="6563072" cy="1143000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Economics, Ag &amp; Food Systems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dirty="0" smtClean="0"/>
              <a:t>Does maximum output equate to maximum profit?</a:t>
            </a:r>
          </a:p>
          <a:p>
            <a:r>
              <a:rPr lang="en-NZ" dirty="0" smtClean="0"/>
              <a:t>Is it worthwhile farming when you’re making a loss?</a:t>
            </a:r>
          </a:p>
          <a:p>
            <a:r>
              <a:rPr lang="en-NZ" dirty="0" smtClean="0"/>
              <a:t>What is the profit </a:t>
            </a:r>
            <a:r>
              <a:rPr lang="en-NZ" dirty="0"/>
              <a:t>maximising combination of </a:t>
            </a:r>
            <a:r>
              <a:rPr lang="en-NZ" dirty="0" smtClean="0"/>
              <a:t>enterprises?</a:t>
            </a:r>
            <a:endParaRPr lang="en-NZ" dirty="0"/>
          </a:p>
          <a:p>
            <a:r>
              <a:rPr lang="en-NZ" dirty="0" smtClean="0"/>
              <a:t>What is the least cost combination of inputs</a:t>
            </a:r>
            <a:endParaRPr lang="en-NZ" dirty="0"/>
          </a:p>
        </p:txBody>
      </p:sp>
      <p:graphicFrame>
        <p:nvGraphicFramePr>
          <p:cNvPr id="5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856139"/>
              </p:ext>
            </p:extLst>
          </p:nvPr>
        </p:nvGraphicFramePr>
        <p:xfrm>
          <a:off x="4764503" y="1556792"/>
          <a:ext cx="4177105" cy="2358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9954561"/>
              </p:ext>
            </p:extLst>
          </p:nvPr>
        </p:nvGraphicFramePr>
        <p:xfrm>
          <a:off x="4762971" y="3913485"/>
          <a:ext cx="388843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556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dirty="0" smtClean="0"/>
              <a:t>Any questions?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pPr marL="0" indent="0" algn="ctr">
              <a:buNone/>
            </a:pPr>
            <a:r>
              <a:rPr lang="en-US" altLang="en-US" dirty="0" smtClean="0"/>
              <a:t>Alison.Bailey@lincoln.ac.nz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196" y="1700808"/>
            <a:ext cx="2983607" cy="327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smtClean="0"/>
              <a:t>Undergraduate Programmes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7"/>
            <a:ext cx="8363272" cy="4248472"/>
          </a:xfrm>
        </p:spPr>
        <p:txBody>
          <a:bodyPr>
            <a:normAutofit fontScale="92500" lnSpcReduction="10000"/>
          </a:bodyPr>
          <a:lstStyle/>
          <a:p>
            <a:r>
              <a:rPr lang="en-NZ" altLang="en-US" dirty="0" smtClean="0"/>
              <a:t>Agribusiness and Food Marketing (BAFM)</a:t>
            </a:r>
            <a:endParaRPr lang="en-NZ" dirty="0" smtClean="0"/>
          </a:p>
          <a:p>
            <a:r>
              <a:rPr lang="en-NZ" altLang="en-US" dirty="0" smtClean="0"/>
              <a:t>Commerce (Agriculture) (</a:t>
            </a:r>
            <a:r>
              <a:rPr lang="en-NZ" altLang="en-US" dirty="0" err="1" smtClean="0"/>
              <a:t>BCom</a:t>
            </a:r>
            <a:r>
              <a:rPr lang="en-NZ" altLang="en-US" dirty="0" smtClean="0"/>
              <a:t>(Ag))</a:t>
            </a:r>
          </a:p>
          <a:p>
            <a:r>
              <a:rPr lang="en-NZ" altLang="en-US" dirty="0" smtClean="0"/>
              <a:t>Commerce (Agriculture &amp; Professional Accounting)</a:t>
            </a:r>
          </a:p>
          <a:p>
            <a:r>
              <a:rPr lang="en-NZ" altLang="en-US" dirty="0" smtClean="0"/>
              <a:t>Land &amp; Property Management (Rural, Urban)</a:t>
            </a:r>
            <a:endParaRPr lang="en-NZ" dirty="0" smtClean="0"/>
          </a:p>
          <a:p>
            <a:r>
              <a:rPr lang="en-US" altLang="en-US" dirty="0" smtClean="0"/>
              <a:t>Commerce</a:t>
            </a:r>
          </a:p>
          <a:p>
            <a:pPr lvl="1"/>
            <a:r>
              <a:rPr lang="en-US" altLang="en-US" dirty="0" smtClean="0"/>
              <a:t>Majors in: </a:t>
            </a:r>
            <a:r>
              <a:rPr lang="en-AU" altLang="en-US" dirty="0" smtClean="0"/>
              <a:t>Global Business, M</a:t>
            </a:r>
            <a:r>
              <a:rPr lang="en-US" altLang="en-US" dirty="0" err="1" smtClean="0"/>
              <a:t>arketing</a:t>
            </a:r>
            <a:r>
              <a:rPr lang="en-US" altLang="en-US" dirty="0" smtClean="0"/>
              <a:t>, Accounting and Finance, Food and Resource Economics, </a:t>
            </a:r>
            <a:r>
              <a:rPr lang="en-AU" altLang="en-US" dirty="0" smtClean="0"/>
              <a:t>Supply Chain Management, </a:t>
            </a:r>
            <a:r>
              <a:rPr lang="en-US" altLang="en-US" dirty="0" smtClean="0"/>
              <a:t>Hotel and Tourism Management</a:t>
            </a:r>
            <a:endParaRPr lang="en-US" altLang="en-US" dirty="0"/>
          </a:p>
          <a:p>
            <a:r>
              <a:rPr lang="en-US" altLang="en-US" dirty="0" smtClean="0"/>
              <a:t>Agriculture/Agricultural Science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9500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People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Alison Bailey (Programme Director, </a:t>
            </a:r>
            <a:r>
              <a:rPr lang="en-NZ" dirty="0" err="1" smtClean="0"/>
              <a:t>BCom</a:t>
            </a:r>
            <a:r>
              <a:rPr lang="en-NZ" dirty="0" smtClean="0"/>
              <a:t> (Ag))</a:t>
            </a:r>
          </a:p>
          <a:p>
            <a:r>
              <a:rPr lang="en-NZ" dirty="0" smtClean="0"/>
              <a:t>Nic Lees (Programme Director, BAFM)</a:t>
            </a:r>
          </a:p>
          <a:p>
            <a:r>
              <a:rPr lang="en-NZ" dirty="0" smtClean="0"/>
              <a:t>Birgit Schulze-Ehlers (Global Business)</a:t>
            </a:r>
          </a:p>
          <a:p>
            <a:r>
              <a:rPr lang="en-NZ" dirty="0" smtClean="0"/>
              <a:t>Sue Trafford (Food Supply Chains)</a:t>
            </a:r>
          </a:p>
          <a:p>
            <a:r>
              <a:rPr lang="en-NZ" dirty="0" smtClean="0"/>
              <a:t>JD van Heerden (Finance)</a:t>
            </a:r>
          </a:p>
          <a:p>
            <a:r>
              <a:rPr lang="en-NZ" dirty="0" smtClean="0"/>
              <a:t>Katie Bicknell (Economics)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0808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644641" y="3299311"/>
          <a:ext cx="7552850" cy="1974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673505" y="3751216"/>
            <a:ext cx="3592031" cy="30746"/>
          </a:xfrm>
          <a:prstGeom prst="line">
            <a:avLst/>
          </a:prstGeom>
          <a:ln cap="flat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329517" y="3855592"/>
            <a:ext cx="4733273" cy="3336"/>
          </a:xfrm>
          <a:prstGeom prst="line">
            <a:avLst/>
          </a:prstGeom>
          <a:ln cap="flat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Box 4"/>
          <p:cNvSpPr txBox="1"/>
          <p:nvPr/>
        </p:nvSpPr>
        <p:spPr>
          <a:xfrm>
            <a:off x="1212308" y="3013989"/>
            <a:ext cx="3062851" cy="15115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NZ" sz="1350" dirty="0">
                <a:ea typeface="Times New Roman" panose="02020603050405020304" pitchFamily="18" charset="0"/>
              </a:rPr>
              <a:t>Bachelor of Commerce (Agriculture)</a:t>
            </a:r>
            <a:endParaRPr lang="en-NZ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5"/>
          <p:cNvSpPr txBox="1"/>
          <p:nvPr/>
        </p:nvSpPr>
        <p:spPr>
          <a:xfrm>
            <a:off x="4330155" y="2996952"/>
            <a:ext cx="4024600" cy="19010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NZ" sz="1500" dirty="0">
                <a:ea typeface="Times New Roman" panose="02020603050405020304" pitchFamily="18" charset="0"/>
              </a:rPr>
              <a:t>Bachelor of Agribusiness and Food Marketing</a:t>
            </a:r>
            <a:endParaRPr lang="en-NZ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 smtClean="0"/>
              <a:t>BCom</a:t>
            </a:r>
            <a:r>
              <a:rPr lang="en-NZ" dirty="0" smtClean="0"/>
              <a:t>(Ag) &amp; BAFM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NZ" sz="4100" dirty="0" smtClean="0"/>
              <a:t>Preparing graduates for leadership in farming and agribusiness</a:t>
            </a:r>
          </a:p>
          <a:p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r>
              <a:rPr lang="en-NZ" dirty="0" smtClean="0"/>
              <a:t>Themes: production, supply chain management, marketing, accounting and finance, economics and markets, </a:t>
            </a:r>
            <a:r>
              <a:rPr lang="en-NZ" dirty="0"/>
              <a:t>valuation, </a:t>
            </a:r>
            <a:r>
              <a:rPr lang="en-NZ" dirty="0" smtClean="0"/>
              <a:t>environment, human resources</a:t>
            </a:r>
          </a:p>
          <a:p>
            <a:endParaRPr lang="en-NZ" dirty="0" smtClean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089674" y="393192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 sz="135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839516" y="3612717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 sz="1350"/>
          </a:p>
        </p:txBody>
      </p:sp>
      <p:sp>
        <p:nvSpPr>
          <p:cNvPr id="21" name="Rectangle 20"/>
          <p:cNvSpPr/>
          <p:nvPr/>
        </p:nvSpPr>
        <p:spPr>
          <a:xfrm>
            <a:off x="3537696" y="3743189"/>
            <a:ext cx="792461" cy="83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549167" y="3764813"/>
            <a:ext cx="666171" cy="0"/>
          </a:xfrm>
          <a:prstGeom prst="straightConnector1">
            <a:avLst/>
          </a:prstGeom>
          <a:ln w="3175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329517" y="3819912"/>
            <a:ext cx="503137" cy="88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3121335" y="3843063"/>
            <a:ext cx="711316" cy="5773"/>
          </a:xfrm>
          <a:prstGeom prst="straightConnector1">
            <a:avLst/>
          </a:prstGeom>
          <a:ln w="31750">
            <a:solidFill>
              <a:schemeClr val="accent1">
                <a:shade val="95000"/>
                <a:satMod val="105000"/>
                <a:alpha val="80000"/>
              </a:schemeClr>
            </a:solidFill>
            <a:prstDash val="sys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67998" y="6409914"/>
            <a:ext cx="1989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dirty="0" smtClean="0"/>
              <a:t>Adapted </a:t>
            </a:r>
            <a:r>
              <a:rPr lang="en-NZ" sz="1200" dirty="0"/>
              <a:t>from Nic Lees, 2016</a:t>
            </a:r>
          </a:p>
          <a:p>
            <a:endParaRPr lang="en-NZ" sz="1200" dirty="0"/>
          </a:p>
        </p:txBody>
      </p:sp>
    </p:spTree>
    <p:extLst>
      <p:ext uri="{BB962C8B-B14F-4D97-AF65-F5344CB8AC3E}">
        <p14:creationId xmlns:p14="http://schemas.microsoft.com/office/powerpoint/2010/main" val="302920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dirty="0" smtClean="0"/>
              <a:t>Students and Learning</a:t>
            </a:r>
            <a:endParaRPr lang="en-US" alt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Students</a:t>
            </a:r>
          </a:p>
          <a:p>
            <a:pPr lvl="1"/>
            <a:r>
              <a:rPr lang="en-US" altLang="en-US" dirty="0" smtClean="0"/>
              <a:t>Rural backgrounds</a:t>
            </a:r>
          </a:p>
          <a:p>
            <a:pPr lvl="1"/>
            <a:r>
              <a:rPr lang="en-US" altLang="en-US" dirty="0" smtClean="0"/>
              <a:t>+ Urban</a:t>
            </a:r>
          </a:p>
          <a:p>
            <a:pPr lvl="1"/>
            <a:r>
              <a:rPr lang="en-US" altLang="en-US" dirty="0" smtClean="0"/>
              <a:t>+ International</a:t>
            </a:r>
          </a:p>
          <a:p>
            <a:endParaRPr lang="en-US" alt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Learning</a:t>
            </a:r>
          </a:p>
          <a:p>
            <a:pPr lvl="1"/>
            <a:r>
              <a:rPr lang="en-NZ" dirty="0" smtClean="0"/>
              <a:t>Commerce rather than science</a:t>
            </a:r>
          </a:p>
          <a:p>
            <a:pPr lvl="1"/>
            <a:r>
              <a:rPr lang="en-NZ" dirty="0" smtClean="0"/>
              <a:t>Context based teaching</a:t>
            </a:r>
          </a:p>
          <a:p>
            <a:pPr lvl="1"/>
            <a:r>
              <a:rPr lang="en-NZ" dirty="0" smtClean="0"/>
              <a:t>Field trips</a:t>
            </a:r>
          </a:p>
          <a:p>
            <a:pPr lvl="1"/>
            <a:r>
              <a:rPr lang="en-NZ" dirty="0" smtClean="0"/>
              <a:t>Guest speakers</a:t>
            </a:r>
          </a:p>
          <a:p>
            <a:pPr lvl="1"/>
            <a:r>
              <a:rPr lang="en-NZ" dirty="0" smtClean="0"/>
              <a:t>Practical work requirement</a:t>
            </a:r>
            <a:endParaRPr lang="en-NZ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55777" y="3547027"/>
            <a:ext cx="2434390" cy="13693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60320" y="4869159"/>
            <a:ext cx="2443728" cy="13745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4089" y="4869159"/>
            <a:ext cx="2434389" cy="1369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89" y="3541373"/>
            <a:ext cx="2401687" cy="135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8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dirty="0" smtClean="0"/>
              <a:t>Programme Structure</a:t>
            </a:r>
            <a:endParaRPr lang="en-US" alt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Made up of 24 papers (courses)</a:t>
            </a:r>
          </a:p>
          <a:p>
            <a:pPr lvl="1"/>
            <a:r>
              <a:rPr lang="en-US" altLang="en-US" dirty="0" smtClean="0"/>
              <a:t>8 per year over three years</a:t>
            </a:r>
          </a:p>
          <a:p>
            <a:pPr lvl="1"/>
            <a:r>
              <a:rPr lang="en-US" altLang="en-US" dirty="0" smtClean="0"/>
              <a:t>Some core</a:t>
            </a:r>
          </a:p>
          <a:p>
            <a:pPr lvl="1"/>
            <a:r>
              <a:rPr lang="en-US" altLang="en-US" dirty="0" smtClean="0"/>
              <a:t>Remaining electives</a:t>
            </a:r>
          </a:p>
          <a:p>
            <a:r>
              <a:rPr lang="en-US" altLang="en-US" dirty="0" smtClean="0"/>
              <a:t>Plus a period of practical work</a:t>
            </a:r>
          </a:p>
          <a:p>
            <a:pPr lvl="1"/>
            <a:r>
              <a:rPr lang="en-US" altLang="en-US" dirty="0" smtClean="0"/>
              <a:t>BAFM 18 weeks</a:t>
            </a:r>
          </a:p>
          <a:p>
            <a:pPr lvl="1"/>
            <a:r>
              <a:rPr lang="en-US" altLang="en-US" dirty="0" err="1" smtClean="0"/>
              <a:t>BCom</a:t>
            </a:r>
            <a:r>
              <a:rPr lang="en-US" altLang="en-US" dirty="0" smtClean="0"/>
              <a:t> (Ag) 30 weeks</a:t>
            </a:r>
          </a:p>
        </p:txBody>
      </p:sp>
    </p:spTree>
    <p:extLst>
      <p:ext uri="{BB962C8B-B14F-4D97-AF65-F5344CB8AC3E}">
        <p14:creationId xmlns:p14="http://schemas.microsoft.com/office/powerpoint/2010/main" val="147595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Bachelor of Agribusiness and Food Marketing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Degree developed in conjunction with leading </a:t>
            </a:r>
            <a:r>
              <a:rPr lang="en-US" dirty="0" err="1" smtClean="0"/>
              <a:t>agri</a:t>
            </a:r>
            <a:r>
              <a:rPr lang="en-US" dirty="0" smtClean="0"/>
              <a:t>-food companies. </a:t>
            </a:r>
          </a:p>
          <a:p>
            <a:endParaRPr lang="en-N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75" y="3442957"/>
            <a:ext cx="1703075" cy="51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2992" y="3158760"/>
            <a:ext cx="1840473" cy="70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6503" y="4126507"/>
            <a:ext cx="1496960" cy="82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792" y="4126507"/>
            <a:ext cx="1868328" cy="704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6803" y="4143520"/>
            <a:ext cx="1366007" cy="873432"/>
          </a:xfrm>
          <a:prstGeom prst="rect">
            <a:avLst/>
          </a:prstGeom>
        </p:spPr>
      </p:pic>
      <p:sp>
        <p:nvSpPr>
          <p:cNvPr id="9" name="AutoShape 2" descr="data:image/jpeg;base64,/9j/4AAQSkZJRgABAQAAAQABAAD/2wCEAAkGBxQTEhQUExQUFRQXFxQYFxcWFBwaGBQWFx4XFx0cGR8YHTQgHRonHhQZITEhJSkrMC4vGR8zODMsNygtLisBCgoKDg0OGxAQGywkICQsLCwtNCwsNzYyLCwsLCwsLCwsLDQvLS8vLCw0LCwsLCwsLCwsLSwsLCwsNCwsLCwsLP/AABEIAJwAhgMBEQACEQEDEQH/xAAaAAEAAgMBAAAAAAAAAAAAAAAAAwQBAgUG/8QAQxAAAQMBBAQICggGAwAAAAAAAQACAxEEEiExBUFRYRMiMnGBobHBBhRCYpGSssLR4SNScoKDk6LSFTM0NVOj4vDx/8QAGgEBAAMBAQEAAAAAAAAAAAAAAAECAwQFBv/EADoRAAIBAgIHBQYGAgEFAAAAAAABAgMREiEEEzFBYdHwUZGhseEiMjRxgcEUQlJiovEFkjMjgrLS4v/aAAwDAQACEQMRAD8A9KvcPkggCAIAgCAIAgCAIAgCAIAgCAIAgCAIAgCAIAgCAIAgCAIAgCAIAgCAIAgCAIAgCAIAgCAIAgCAIAgCAIAgCAIAgCAIAgCAIAgCAIAgCAIAgCAIAgCAIAgCAIAgCAIAgOlJo0CzNmvGpNLtMMyO5Yqq3VcLHXLR0qCq3OatjkCAs6Ps4kkaxzroNanZQE6+ZUqScYtpGtGmqlRRbtfkbvsX03BNcDxroccj6FCqexjaLOj/ANXVxe+xrarHwcvBvIwLakbCAdfOkZ4oYkRUpaupgk+w3tNkY1l5sgca0u0xzdjnlgPSojOTdmi06UIxxKV+HeUlqc4QEtmhvva0YXiBzVVZSwpsvThjkored23Gz2d3B8DwjqAkuO1csNbVWLFY9Gq9H0d4MF3xIrRBBLE6SL6N7a1aTnTHb2KYyqQmoyzTKThQq0nOn7LW4xarBG6zNmjbQjlivQevFTCpJVXCX0FShCWjqrBZ7yhoix8LK1urN32Rn8Ola1p4INnLo1LW1FHdv+R2bNYIX2l7AziMbtOLq4nrp0LmlUqRpKV82d8KFGdeUEskvEryTWWFxZwZlIJq4nCuwK6jWmr3sZyno1GTjhxGdI2KF8HDwi7TNvTT04pTqTjU1cya9GlOjrqSsZtH9vZ9r3nKI/EMT+CXz+7I7NBBFC2SUcI92TAcudWlKpObjHJIpThQpUlOp7Te4lsU9mneIzBcLq0IO6vcqzjVprFiuXpT0etLA4WuU7JYG+NiJ3GbecOcBriOwLSdR6nGtphToR/E6qWau/Jl2xiGO0lhY69wgDCMm5Z4rOeslSxXytmdFLU067g453y4G2np4BJIHRuMlBxhlW6Ka+bUooRqYU08idMnQU5JxeLt+mW882u08oIAgJrHE5z2hnKrxcaYjHuVZtKLb2GlKMpTSjt3HdtWmnMdcnhY9wpr268QVyR0dSWKEmj0ammSg8FWCb64G8UMFpjkc2Pg3MGYyrQnVgRgocqlKSTd0yYwoaTTk4xwtFbwWtIq6F3JkBw30ofSOxX0qGSmtxl/j6iu6UtjLljs3ikU0juVUtZvAy9J7FnOeulGK+pvSp/hac5vbsX2KvgiayvJzu9600v3EY/413qP5HFtPLd9p3aV0x91HBU99/Nnasf9BL9rvYuafxEflzPQpfBT+fIzaP7ez7XvOUR+IYn8Evn92bWiCGzRsLo+Fe8Zk0Go96iMp1pOzskTOFLRoRbjibJNDaTdJKGshjY3G8WjECh189FFakowu5Nl9F0mVSooxgkt9iGD+4fef7DlaXw3d5mcPjvq/JkL/wCu/FCsvh/oUfxn/cQeEn9TJ9z2Wq+jf8S63mWnf88vp5I5i3OQIAgNmOIIINCMQdhUNXyZKbTujsjwhJA4SKOQjWcD2Fc34a3uyaO/8e2vbgmRWvTjnMLGNbG05husK0NHSeJu7KVNNlKOCKUVwK2jbLI6RhY1w4wIdQ0FDnXYtKk4qLuY0KVSU44Vv2nT8LbZV7Yxk3E/aPwHaufRKdli7Ts/yVa8lTW45ejNIOhcXNAJIpjXuXRVpKorM46GkSoybiirI6pJ2kn0q6VlYxbu7luLSLmwuhoLrjUnGur9qzdJOan2G8dIlGk6VsmH6RcYRDRt0Gtca5k96KklPGHpEnSVK2Ras2nnBgY9jZGjK9n2LOWjJyxRdjanp0lHBOKkuJl/hA8UEbGRgEGjRnzotGj+Zth6fPZBKK4GkunHGRklxgc2uQPGqC3HoKlaOlFxu8yJabJ1FPCrrxysU5LY4y8LgHXg7DKoWqppQwbjnlWk6ms33udK1afvtIdCy8QReriK7KjftWEdGwvKTOupp+OLTgr9vSOIuo88IAgNmuoa0B3HJGSnZ3JvG/Mj9T5qmDizTW/tXcbCckGkbMBiQzIbdyjClvfeTjbTtFdxPZ9LzRsDWmjcQDd6TQ9KrKhTlK72mkNLrU4YY7PkVW2k4kta4k1JcKlXwdmRiqr3pP5m3jfmR+p80wcWTrf2ruMeN+ZH6nzTBxY1v7V3GfG/Mj9T5pg4sa39q7jaKVzjRsTHHYGVUOKWbb7y0ZuTtGCf0NPG/Mi9T5qcHFldb+1dxnxvzI/U+aYOLGt/au4eN+ZH6nzTBxY1v7V3GzJycomHLKOueGpQ4pbW+8spt7IruMTSkChjY2oNDcIOzCqKK3PxIlNpWcUvoVVoYhAEBLZuW3LMZ5U31VZbGXp+8jsSBhqKRAESYi7hRwuZHZXnXMrrPPd6nc1F5ezv88iRzYw6vFpdkDg1zcRVt3AYYiu1R7TVvkXapqV8rWd9narETmgVP0JI4alLtPIuYV3FWV+O773KNJZ+z+bs4W+5KyJtW3WxEG8X5ZhgIu9NcAqtvffh3l1GN1ZLffu3FPRZbd4wjNZMb1K3bprnqrRaVb3yvsMNHw4c7bd/ZYnYG8U0ivHg79btA3G9Tflliqu+e3fb7GiUbJ+zfK+zZvDeDqAAzkAt5NS6uNa4Vu0z3p7XHaFgvZJbMtnbyK0Thenu3AC2gBIpym4CueRV3e0bmUWr1MNrW+6LbrhccIg0O42X8ugxG+t7Lcs1itv2ZfM2eDF+W18/lbd4htyoFIqXoh5PJI4+tHe2/f6BYbpWjtXZstmVdGAAGojPHYONTk43qV1LSrfdfYY6PZJ3ttW3s3kxY0iv0YNG5FoxEh3/AFKKl3ff0uZpZNXy8P1cja13eCfiwvrIRiDxS7VjyqY9CQviXZl5E1MOrey+fdfdxOGuo84IAgCAIAgCAljtDmgtDiGnMA4HUquKbu0XU5RTSeTIlYoEAQBAEAQBAEAQBAEAQBAEAQBAEAQBAEAQBAEAQBAEAQBAEAQBAEAQBAEAQBAEAQBAEAQBAEBYsVlMjrrc6V7B3qk5qCuzWlSdSVkV1cyCAIAgCAVQXFUF0KoAgCAIAgCAIAgCA61mmNmbWg4R9MD5LN+8nHoXPKKqu25eZ2wm9Gjf8z8F6nJXQcRkBAdOzaFe7lG7ru0vOpvAy6SFhKvFbMzsp6HOXvZeL7uZ0LPomLULx3kv/THgOlyxlWn8uuPI6oaLT+fj4LmXW2RjfIp9yNvtklZY5Pf5nQqUI7vBLzNmyt1OaPxmj2Qos+zwJU4rY1/suRkTD67fz/8AgmF9nh6jWLtX+3oal7DmWndwkZ9oKbS6TIvB7bd6HibHeRX7kZ9lMbW/xY1UZbvBfYidotn+Mfku916lVpdvj6FHo0P0/wAXzIX6Jj+p1yN90q6rT7fL0KPRaf6fNfZkT9DxbHjmf+5gVlXn0vUzeiU+PfzRA/REf13DnuH3grKvPs8zN6JT/U/DmR/whn+b/WP3q2vl+nx9Cv4SH6/D1B0XG3EyPI3RgdZdRNdJ7Eu/0I/DU45uT7vUidOyL+XHxh5chvEczQKA+lSoyn7z7irnGn7kc+18thY0BYuHke59SKYk63E/AFV0ipq4pRNNDo66cpTz5nIijLnBrRUk0AXQ2krs4oxcmorad6xQNi5JBfrf2huwDbmdwxXJOTnt2HpUoRp7M328uHHyLgIoAaUOIGHG3gE06n86y666RvdWs+vt/wCROa0xqBvvEdZaOoquW7rzNM9/3/8AlGjHsGRaDuMQ+JUtSfTKpwWy38SUWjzv9o91qrh4eHqX1nHx9AJ9rh+d8Wph4eHqNZx/l6GPGh9fPVwzD2hMHDwY1q/V/JDgw7Ve+7E7sS7XTGFS3X+kWOAp5IH4LvdemLq/oMFt38eTNgw7f0y/uS66tyJs+lLmYuu871Zf3pddW5EWl0pczDg4Ykkc4cPalU5Pr0DxLa/P7yIak5FzuZxI/TeU7NvXkUu3sd/r/ZWfHmcMMyNXOe40WifXXqYuPXr/AEU57PXADHLLq6+vXr0jK2Zzzp3yPS6IsIhjDdZxcd5+GS4q1THK562jUNTTw7955GB3BR3vLkqG+awYE9Jw6CvRl7crbl5niQeqp4t8tnBb+8ns02HoVJRNITLzZaZmlc8btec6+kLJxv115nSp229fX0N45GbYwdzmk9TQoalxLRceHeuSLTJXHJx6HHuWbSNlJvYySr/P9Mg7io9nqxb2uPjyMcI4bel8g7Y0sukuYxSX9v8A9TBtO19PxR7zQmDh4Eaztf8ALmjFA7zuiJynNdMjKXH/AFZngKeSB+CfceoxcfH0JwW3fx5MzTn9Eo7063E9fmMGOu/nikPtPS/V1yIw3/p8zBjDMaBu+kcY66lTdvLb3sjCo52t3L1MPFRU4jfUj1pKN/SiyyXXdn4kPNXezre7LwI3MJp+nP8ATkT0Bo3qb9depVpu3h6eiS4l+w2G7xnZ6h9X54nLb0nKdS+SOmlRw5vb5F5ZHQeHtVmdLOY4xW4AwbAG4EnpqvVjNQp4pb8z56pTlVrauG7LuO7YfB1rBx3Ocd2A+K5J6U5bEejS/wAfGPvO50YtHxt5LacziOwrF1ZPadUaFOOxG5srfO9d3xVcb6RbVx497I3aPYdvpr2q2tkVdCJH/C26qD7je4Kdcyn4aO7yXIeIuGTh6HDsf3JrF2ddw1MlsfnzHASDf+K4dRae1MUekMFRf2+TNHwOObXH8t3tBWUlufmQ4Se1PwZF4tTJtPwf2OCnFx8eaKau2xfx5Mz6f9o+Kdbhn1i9QRX/AMld8E63Db1J8jaKEjktIPmRtZ1uJKhy7fF3JjBrYu5JeZKyxkmpoDtrfd0F2DegKrmlkuRoqTbu8vF972dxbihDcszmTiTzlZuTZtGCjsJFBYIDleDtmux3zypCXHmNaD/u1dGkSvLD2ZHHoVPDTx75ZnVXOdgQBAEAQBAEAQBAEAQBAEAQBAEBpCwNaAMgABzBS3d3KxSUUkbqCwQBAEAQBAEAQBAEAQBAEAQBAEB//9k=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NZ" sz="1350"/>
          </a:p>
        </p:txBody>
      </p:sp>
      <p:sp>
        <p:nvSpPr>
          <p:cNvPr id="10" name="AutoShape 4" descr="data:image/jpeg;base64,/9j/4AAQSkZJRgABAQAAAQABAAD/2wCEAAkGBxQTEhQUExQUFRQXFxQYFxcWFBwaGBQWFx4XFx0cGR8YHTQgHRonHhQZITEhJSkrMC4vGR8zODMsNygtLisBCgoKDg0OGxAQGywkICQsLCwtNCwsNzYyLCwsLCwsLCwsLDQvLS8vLCw0LCwsLCwsLCwsLSwsLCwsNCwsLCwsLP/AABEIAJwAhgMBEQACEQEDEQH/xAAaAAEAAgMBAAAAAAAAAAAAAAAAAwQBAgUG/8QAQxAAAQMBBAQICggGAwAAAAAAAQACAxEEEiExBUFRYRMiMnGBobHBBhRCYpGSssLR4SNScoKDk6LSFTM0NVOj4vDx/8QAGgEBAAMBAQEAAAAAAAAAAAAAAAECAwQFBv/EADoRAAIBAgIHBQYGAgEFAAAAAAABAgMREiEEEzFBYdHwUZGhseEiMjRxgcEUQlJiovEFkjMjgrLS4v/aAAwDAQACEQMRAD8A9KvcPkggCAIAgCAIAgCAIAgCAIAgCAIAgCAIAgCAIAgCAIAgCAIAgCAIAgCAIAgCAIAgCAIAgCAIAgCAIAgCAIAgCAIAgCAIAgCAIAgCAIAgCAIAgCAIAgCAIAgCAIAgCAIAgOlJo0CzNmvGpNLtMMyO5Yqq3VcLHXLR0qCq3OatjkCAs6Ps4kkaxzroNanZQE6+ZUqScYtpGtGmqlRRbtfkbvsX03BNcDxroccj6FCqexjaLOj/ANXVxe+xrarHwcvBvIwLakbCAdfOkZ4oYkRUpaupgk+w3tNkY1l5sgca0u0xzdjnlgPSojOTdmi06UIxxKV+HeUlqc4QEtmhvva0YXiBzVVZSwpsvThjkored23Gz2d3B8DwjqAkuO1csNbVWLFY9Gq9H0d4MF3xIrRBBLE6SL6N7a1aTnTHb2KYyqQmoyzTKThQq0nOn7LW4xarBG6zNmjbQjlivQevFTCpJVXCX0FShCWjqrBZ7yhoix8LK1urN32Rn8Ola1p4INnLo1LW1FHdv+R2bNYIX2l7AziMbtOLq4nrp0LmlUqRpKV82d8KFGdeUEskvEryTWWFxZwZlIJq4nCuwK6jWmr3sZyno1GTjhxGdI2KF8HDwi7TNvTT04pTqTjU1cya9GlOjrqSsZtH9vZ9r3nKI/EMT+CXz+7I7NBBFC2SUcI92TAcudWlKpObjHJIpThQpUlOp7Te4lsU9mneIzBcLq0IO6vcqzjVprFiuXpT0etLA4WuU7JYG+NiJ3GbecOcBriOwLSdR6nGtphToR/E6qWau/Jl2xiGO0lhY69wgDCMm5Z4rOeslSxXytmdFLU067g453y4G2np4BJIHRuMlBxhlW6Ka+bUooRqYU08idMnQU5JxeLt+mW882u08oIAgJrHE5z2hnKrxcaYjHuVZtKLb2GlKMpTSjt3HdtWmnMdcnhY9wpr268QVyR0dSWKEmj0ammSg8FWCb64G8UMFpjkc2Pg3MGYyrQnVgRgocqlKSTd0yYwoaTTk4xwtFbwWtIq6F3JkBw30ofSOxX0qGSmtxl/j6iu6UtjLljs3ikU0juVUtZvAy9J7FnOeulGK+pvSp/hac5vbsX2KvgiayvJzu9600v3EY/413qP5HFtPLd9p3aV0x91HBU99/Nnasf9BL9rvYuafxEflzPQpfBT+fIzaP7ez7XvOUR+IYn8Evn92bWiCGzRsLo+Fe8Zk0Go96iMp1pOzskTOFLRoRbjibJNDaTdJKGshjY3G8WjECh189FFakowu5Nl9F0mVSooxgkt9iGD+4fef7DlaXw3d5mcPjvq/JkL/wCu/FCsvh/oUfxn/cQeEn9TJ9z2Wq+jf8S63mWnf88vp5I5i3OQIAgNmOIIINCMQdhUNXyZKbTujsjwhJA4SKOQjWcD2Fc34a3uyaO/8e2vbgmRWvTjnMLGNbG05husK0NHSeJu7KVNNlKOCKUVwK2jbLI6RhY1w4wIdQ0FDnXYtKk4qLuY0KVSU44Vv2nT8LbZV7Yxk3E/aPwHaufRKdli7Ts/yVa8lTW45ejNIOhcXNAJIpjXuXRVpKorM46GkSoybiirI6pJ2kn0q6VlYxbu7luLSLmwuhoLrjUnGur9qzdJOan2G8dIlGk6VsmH6RcYRDRt0Gtca5k96KklPGHpEnSVK2Ras2nnBgY9jZGjK9n2LOWjJyxRdjanp0lHBOKkuJl/hA8UEbGRgEGjRnzotGj+Zth6fPZBKK4GkunHGRklxgc2uQPGqC3HoKlaOlFxu8yJabJ1FPCrrxysU5LY4y8LgHXg7DKoWqppQwbjnlWk6ms33udK1afvtIdCy8QReriK7KjftWEdGwvKTOupp+OLTgr9vSOIuo88IAgNmuoa0B3HJGSnZ3JvG/Mj9T5qmDizTW/tXcbCckGkbMBiQzIbdyjClvfeTjbTtFdxPZ9LzRsDWmjcQDd6TQ9KrKhTlK72mkNLrU4YY7PkVW2k4kta4k1JcKlXwdmRiqr3pP5m3jfmR+p80wcWTrf2ruMeN+ZH6nzTBxY1v7V3GfG/Mj9T5pg4sa39q7jaKVzjRsTHHYGVUOKWbb7y0ZuTtGCf0NPG/Mi9T5qcHFldb+1dxnxvzI/U+aYOLGt/au4eN+ZH6nzTBxY1v7V3GzJycomHLKOueGpQ4pbW+8spt7IruMTSkChjY2oNDcIOzCqKK3PxIlNpWcUvoVVoYhAEBLZuW3LMZ5U31VZbGXp+8jsSBhqKRAESYi7hRwuZHZXnXMrrPPd6nc1F5ezv88iRzYw6vFpdkDg1zcRVt3AYYiu1R7TVvkXapqV8rWd9narETmgVP0JI4alLtPIuYV3FWV+O773KNJZ+z+bs4W+5KyJtW3WxEG8X5ZhgIu9NcAqtvffh3l1GN1ZLffu3FPRZbd4wjNZMb1K3bprnqrRaVb3yvsMNHw4c7bd/ZYnYG8U0ivHg79btA3G9Tflliqu+e3fb7GiUbJ+zfK+zZvDeDqAAzkAt5NS6uNa4Vu0z3p7XHaFgvZJbMtnbyK0Thenu3AC2gBIpym4CueRV3e0bmUWr1MNrW+6LbrhccIg0O42X8ugxG+t7Lcs1itv2ZfM2eDF+W18/lbd4htyoFIqXoh5PJI4+tHe2/f6BYbpWjtXZstmVdGAAGojPHYONTk43qV1LSrfdfYY6PZJ3ttW3s3kxY0iv0YNG5FoxEh3/AFKKl3ff0uZpZNXy8P1cja13eCfiwvrIRiDxS7VjyqY9CQviXZl5E1MOrey+fdfdxOGuo84IAgCAIAgCAljtDmgtDiGnMA4HUquKbu0XU5RTSeTIlYoEAQBAEAQBAEAQBAEAQBAEAQBAEAQBAEAQBAEAQBAEAQBAEAQBAEAQBAEAQBAEAQBAEAQBAEBYsVlMjrrc6V7B3qk5qCuzWlSdSVkV1cyCAIAgCAVQXFUF0KoAgCAIAgCAIAgCA61mmNmbWg4R9MD5LN+8nHoXPKKqu25eZ2wm9Gjf8z8F6nJXQcRkBAdOzaFe7lG7ru0vOpvAy6SFhKvFbMzsp6HOXvZeL7uZ0LPomLULx3kv/THgOlyxlWn8uuPI6oaLT+fj4LmXW2RjfIp9yNvtklZY5Pf5nQqUI7vBLzNmyt1OaPxmj2Qos+zwJU4rY1/suRkTD67fz/8AgmF9nh6jWLtX+3oal7DmWndwkZ9oKbS6TIvB7bd6HibHeRX7kZ9lMbW/xY1UZbvBfYidotn+Mfku916lVpdvj6FHo0P0/wAXzIX6Jj+p1yN90q6rT7fL0KPRaf6fNfZkT9DxbHjmf+5gVlXn0vUzeiU+PfzRA/REf13DnuH3grKvPs8zN6JT/U/DmR/whn+b/WP3q2vl+nx9Cv4SH6/D1B0XG3EyPI3RgdZdRNdJ7Eu/0I/DU45uT7vUidOyL+XHxh5chvEczQKA+lSoyn7z7irnGn7kc+18thY0BYuHke59SKYk63E/AFV0ipq4pRNNDo66cpTz5nIijLnBrRUk0AXQ2krs4oxcmorad6xQNi5JBfrf2huwDbmdwxXJOTnt2HpUoRp7M328uHHyLgIoAaUOIGHG3gE06n86y666RvdWs+vt/wCROa0xqBvvEdZaOoquW7rzNM9/3/8AlGjHsGRaDuMQ+JUtSfTKpwWy38SUWjzv9o91qrh4eHqX1nHx9AJ9rh+d8Wph4eHqNZx/l6GPGh9fPVwzD2hMHDwY1q/V/JDgw7Ve+7E7sS7XTGFS3X+kWOAp5IH4LvdemLq/oMFt38eTNgw7f0y/uS66tyJs+lLmYuu871Zf3pddW5EWl0pczDg4Ykkc4cPalU5Pr0DxLa/P7yIak5FzuZxI/TeU7NvXkUu3sd/r/ZWfHmcMMyNXOe40WifXXqYuPXr/AEU57PXADHLLq6+vXr0jK2Zzzp3yPS6IsIhjDdZxcd5+GS4q1THK562jUNTTw7955GB3BR3vLkqG+awYE9Jw6CvRl7crbl5niQeqp4t8tnBb+8ns02HoVJRNITLzZaZmlc8btec6+kLJxv115nSp229fX0N45GbYwdzmk9TQoalxLRceHeuSLTJXHJx6HHuWbSNlJvYySr/P9Mg7io9nqxb2uPjyMcI4bel8g7Y0sukuYxSX9v8A9TBtO19PxR7zQmDh4Eaztf8ALmjFA7zuiJynNdMjKXH/AFZngKeSB+CfceoxcfH0JwW3fx5MzTn9Eo7063E9fmMGOu/nikPtPS/V1yIw3/p8zBjDMaBu+kcY66lTdvLb3sjCo52t3L1MPFRU4jfUj1pKN/SiyyXXdn4kPNXezre7LwI3MJp+nP8ATkT0Bo3qb9depVpu3h6eiS4l+w2G7xnZ6h9X54nLb0nKdS+SOmlRw5vb5F5ZHQeHtVmdLOY4xW4AwbAG4EnpqvVjNQp4pb8z56pTlVrauG7LuO7YfB1rBx3Ocd2A+K5J6U5bEejS/wAfGPvO50YtHxt5LacziOwrF1ZPadUaFOOxG5srfO9d3xVcb6RbVx497I3aPYdvpr2q2tkVdCJH/C26qD7je4Kdcyn4aO7yXIeIuGTh6HDsf3JrF2ddw1MlsfnzHASDf+K4dRae1MUekMFRf2+TNHwOObXH8t3tBWUlufmQ4Se1PwZF4tTJtPwf2OCnFx8eaKau2xfx5Mz6f9o+Kdbhn1i9QRX/AMld8E63Db1J8jaKEjktIPmRtZ1uJKhy7fF3JjBrYu5JeZKyxkmpoDtrfd0F2DegKrmlkuRoqTbu8vF972dxbihDcszmTiTzlZuTZtGCjsJFBYIDleDtmux3zypCXHmNaD/u1dGkSvLD2ZHHoVPDTx75ZnVXOdgQBAEAQBAEAQBAEAQBAEAQBAEBpCwNaAMgABzBS3d3KxSUUkbqCwQBAEAQBAEAQBAEAQBAEAQBAEB//9k="/>
          <p:cNvSpPr>
            <a:spLocks noChangeAspect="1" noChangeArrowheads="1"/>
          </p:cNvSpPr>
          <p:nvPr/>
        </p:nvSpPr>
        <p:spPr bwMode="auto">
          <a:xfrm>
            <a:off x="230981" y="863208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NZ" sz="135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1375" y="3479298"/>
            <a:ext cx="957263" cy="1114425"/>
          </a:xfrm>
          <a:prstGeom prst="rect">
            <a:avLst/>
          </a:prstGeom>
        </p:spPr>
      </p:pic>
      <p:sp>
        <p:nvSpPr>
          <p:cNvPr id="12" name="AutoShape 6" descr="data:image/jpeg;base64,/9j/4AAQSkZJRgABAQAAAQABAAD/2wCEAAkGBhQQEBUUEBQWFBQVFxQUFRUVFhcYFxYVGBUVFxYVFhQYHCYfFxojGRYUHy8gIycpLC0tGR4xNTEqNScrLCkBCQoKDgwNFg8PFCkYFBgpKSkpKSkpKSkpKSkpKSkpKSkpKSkpKSkpKSkpKSkpKSkpKSkpKSkpKSkpKSkpKSkpKf/AABEIAKgBLAMBIgACEQEDEQH/xAAcAAEAAgIDAQAAAAAAAAAAAAAABgcEBQEDCAL/xABPEAACAQIDBQQECAoGCAcAAAABAgMAEQQFEgYHITFBEyJRYRQycYEII0JScpGhsRUYM1RikpOywdE0Q3OCovAWJFNjZXSz4SY1NkSDw9L/xAAWAQEBAQAAAAAAAAAAAAAAAAAAAQL/xAAZEQEBAQEBAQAAAAAAAAAAAAAAARExIUH/2gAMAwEAAhEDEQA/AKbnnaRizszseJZiWJPmTxNfFKUbKUpQKUpQKUpQKUpQKUpQKUpQcVzSlApSlBxXNKUClKUClKUClKUClKUClKUClKUClKUClKUCs3C53iIl0xTzRrz0pLIov7FYCsKlApSlApSlApSlApSt5kGxOMxx/wBWgZl+eRpT9Y8/dQaOlW/lHweZWAOKnVPFYxc/WeFSKHcLgkHfeVz5tp+6ia8/Ur0HJuUy88g49kjfzrU4/cRhz+SmkQ+diPtF6GqSpU9zrc3jILmLTMo+b3W+o8PtqEYvBPC2mVGRh0YEH/vRddNKUoFKUoFKUoFKUoFKUoFKUoFKUoFKUoFKUoFKUoFKUoFKUoFKUoFKUoFZeV5VLipVigQySNyVfvPgPOvvJMllxk6QQLqkc2A6AdWJ6AV6OyDZ7B7O4IySEGQj4yS3fkb5iDw8BRLWi2M3J4fCIJ8yKyOBqKE2iT239b2msnaPfThMGDFgYxMy8Lr3Ih7/AJXuqvdttvsRmLEMTHAD3YlPD2uflH7KhkooylWdb38xxBNpuxX5sIC/4jcmopis7xEhvJPKx/Skc/xrHaus0HYuPlHESSD2O3862uX7dY6A/F4qX2M2sfU960ZriqLRyLfjKpC42JZB1eLusPPQeB+sVOVOX51CdOiXxFtMiHzHMHzrzrWRgMwkgkEkLtG68mU2P/ceRoiYba7rpcFeSC8sPX56DzHUVBavXYHeUmPAw+K0rPaw+ZN42HRv0fq8ozvO3b9jqxWEXuc5Ix8n9JR4f59salVhSlKNFWvsRuLbFQLiMdK0COA6xoB2mgi4Z2bglxxtYm3O3KqswzKHUv6oZS30bjV9l69M72sjxGPywJgDr76SMisB20QVu6p5NxKNbrp8bUSoxiNwWCmQ+h4yTUOrGKVb+YQKR9dQPJt1sjZv+D8YxiOh5BJGAwdQO6yarXU8R4ggisPYPaZsjzAyTwPxRopIyNEiglW1KGA4gqOfME1zvJ27Ga4xZokaJI4xGgYjWRqZizaeA4tawJ5edBY/4uMH55N+zSo/k25iKfMMbhDiJFXCej6XCLd+1jLnUOQtbpU0ztz/AKIKbm/oWF49f6rrVBZTK3pEXE8ZYr8Tx7686C6fxcYPzyb9mlQ7YLdbHmU2Mjed4xhZBGpVVOsFplu1+X5MfXU6+ES5GCw1iR/rB5G39U9UTl+YyQSpLExV0dZFN/lKdQv48RQXVP8AB1gVWb0uXgCfyadBeqp2G2dXMcfDhncxiXXdlAJGmJ34A+a2q+tuMOuc5D28F9XZriogDxDIDrj4czp7RLeNedcjyx8ViYoIvXldY1I6ajYt7ALk+QoRdP4uMH55L+zSn4uMH55N+zSttvfzpctyhMLAdLTBcOnHiIUUdob/AEdK/wB+tb8HSQnDYu5J+Oj5m/8AV0R1/i4wfnk37NKfi4wfnk37NKp7aNm9NxPP8vP4/wC1epfiN7OrJhl3o5DCJIu27X5rKdWjR1ty1UX1MvxcYPzyb9mldeI+DhHb4vGuG6a4lI+xga3O79ydlmJJv2OO434+tP1qg8pzzE4aRXw0siSAjTpZuJ6AryYHlYg3ojababBYnKpAuIAZHv2cqXKPbmOPFWHgfdeo5XpHfKA+Qs04Cyg4ZgPmyl1DAf3WkHsvXm6iwpSlFKUpQKUqabpNlvT8yQOLxQ/HSeBse4vvb7qC2N1WxyZVgWxeKss0ia3J/q47XCDz8fM1Xm2u1j5jOXa4jW4iToF8T+kam++baa2jBxmwsHlt/gX+NVLLJRh0TNWDK1d8z1iO1B8Ma6zX0xr4NB8muK5riiFSrZbdpjcxTtIEVYrkCSRtKkjmF4Et7haorXond7vGwAy2GOSaOB4I1jdHOk3UW1L84Hnw8aopnaXYXGZWVadLLcaZY21LqHEd4cVbhwvarY3c7aDMsOYp7GeMWkH+0Q8BIB9h8/aK+dn85XOTm0Zu2FbQYtXybxuuoX9W7Rq9uh9tUxs5nj4LFRzpzQ94fOQ8HX3j7bUG53kbIegYq6D4mW7J5Hqv+f4VEq9D7a5SmZZcTHZu4JoW92ofWK88EW51G4VYmyO9fG5SqQYiIywAApHMGjkVP925Hq+RBHhaolsjmEeHx+GmnF4o5o3fheyg+tbrbg1vKvQm83Y9s7wUPockJKv2qSMTpZChBCyKDwN1PKx0ihXXk+2GV7Qr2EsYMliexnUB+A4mKQHmP0SGtxtVLbzdiBlWN7NGLQyL2kRb1gtyCjHqVI59QR51YW7rcticHjo8Ti5I1EJZlSJmZmYqVFyVAVe8T1va1YO8SIZ9nUeDwkqDsIXDSNcoXB1OoK3vYaR7dXhREnzv/wBHr/yWF/8ApqgMq/pEP9rF++ten8w2OkkyMZeHQSDDwwazq0ak0XPK9u6elU3kG6LESZjPAJoQ2CbDO5OuziQdoNHdvwAtxoROPhF/0LDf8wf+lJVAk16j3pbDS5th4ooZEjMcpkJk1WI0MthpB48a0O7bdDJl2IkkxTwTo8WgKFJs2tWvZ1tyBHvoStd8HrafXFNgnNyh7aL6DECRR5B9J/vmsjd/u49EzzGSMtosP/RvA9uCwt46I9Se+oXtFnoyzaeSeMBUjljDqoABiaGMSAAcPVJPtAq69vdqlwOWS4lGBYoFhI+VJJwjI8QL6vYpoKF3x7T+m5pIFN4sP8QngSpPaN73uL+CrVgfBx/o2L/to/8Ap1Q5Pjxr07up2ElymGZZpI5DK6ODHqsAEtY6gKLUezH4QUUM0kRwkhMbvGSJE46GK35eVU1tfnwx2OnxKqUErBghIJFlVbEjn6tWXmu4HFTYiWRcRhwJJJJAD2lwHdmAPd58amsu69Dk3oYTDjFdksfpHZj1wwJbXp18hz50R87pzGNnY+3/ACWnF9pe9uz7WbXcDj6t+Vd2w2X5JNI0mVxwtJFpJbRJqTVfSV7UXHI8VrO2Y2OkwuTHAu6NIY8SmtdWi8pkKniL8NYv7Kp3L4Zdl83hE8iSJJGvbdnqt2LuyngwBLKUD+63U0Hxvk2zxOKxbYWVOxiw7m0d7l2t3ZWawvdDdQOQbreq7r0fvO3W/hd4p8NJHHKF0OzXKyR80N1B4gk8eobyFecpY9LFT0JH1G1Fj5pSlFKUpQK9A7gcpEOXy4lhYyueP6EYt9+o15+r0nlZ9D2XBHAjClv7zj+ZolU9tDnJxWKmmJ9d2I+jeyj6gK1MsldIk4V1vJUZcSPXQxr7VCzBVBYk2AAuSTyAA51LcTujzBMJ6S0XLiYgbyhLX1FB93PyqiFk1m5ZkGIxX9GgllsbHs0ZgD4EgWFXhufyfL8XgC3osfbLqhnLAuSSPWBe5UMp6eddm7PZ58szXH4QEmEpFNET1UswX3jvKfo0FKZZsfisRimwscR9IQMWjYqhGm1/WNuorLbd5jFxyYF0VcRIutQXGkrZj64uOSt9VX3DsmRtC+MVbIcIAx6GVnKW9uhLn3eNbHG7Ldrm8GNNtMEEkY8WkdiB7gpf9YUHn6LdXjDj/QWMSzdl29yxKaL29YLzv5VuNndy0uIxOJhlnWMYZo0Z1QsHZ01kJcjkCvPxFXVmTYTCYp8ZiZo43aFIBrYCyKzObDmSSw/VFQbaHfdhsOr/AIPhMzMxJlZSkRkIsTf1nNgPDgBVHftJFhtncpkhw5Jln1KpYjW7sulpDbkFX3DhXn+tjn+0U+OmM2Jcu54DoqjoqryArXUReG6DN+2y8xNxMDmP/wCNxrX73HuqqtuMr9Gx8yDlq1D2Nx++9S3cji7YjER9GiV/ekgX7pDWJvkw2nGI/wA9Put/OixB8DgJJ5FjhRpJHNlRRdmNibAewGpnkmTZ9guGFixkQJuVVSUJ8TG11v52qL7OZ42BxUWJjVWaJiwVr6SSpXjY3616Wy3bGSXIzmBRBKMPNNoGrRqj7Sw53t3R1qNVT2af6R4lCky40oRYqqCMEeB7MLceRqO4PZ3NMFiI+ygxME8mtYtKlXcBdThfGy8TU5y34QGLkniSSHDKjyRozfGDSrOAzXL2FgSbmt7vY25jw0+X4nByQYh4WxPdEgdRriVO9oa44E29lBCdO0n/ABD62rGgyvP0lklSPHLJLp7Rxq1PoFk1HrYcBV2NtjJ+AvwhoTtfR+30d7Rq8Od7e+q2yv4QGKkniSSHDKjyRo7fGDSrOAzXL2FgSbmgjmIzDP45I43fHK8pYRKS13KjUwUdbDjWTp2k/wCIfW1TPe5ttHBiMvxOEkgxDwPiTpWQOvejRBq0Nccz9VTDCbZSPkRzAonajDyTaO9o1LqsOd7cPGiPPec7J5ozNPisLimZuLyNG7E2AF2IB6AD3Vrsw2mxM8EcE8zvDDbs42tZNK6R0vwW441amSfCIcyquMwyCMkAvEzakBPraWvqA8Lisnf9shCIEx0ShJC4jmKiwkVw2l28WBAF+objyFFVgm7vMWAIwU5BAIOg8Qa+5dvszRijYzEqykqyl2BUg2IIPIgi1Xluh27lzSKYTRxp2HYoujVxBVuLaifmjlUd33bt+0Vswwq99RfEoB6ygflgPFR63iBfobjUDynOM9xaGTDS42ZAxUsjMQGABIv42I+usjEz7RRIzyNj1RFLMxLAKoFySegAFZe6DeDNhZYcCkcbRz4gFnbVrGsIp02NuSDpU6327cS4KNcNHHGyYuGdHZtWpQbJdbG17OedBW8OPz940kWXGGOTRobtODayoS3HqXS30h41Hdo48dJafH9s1mfDiSY3OqNm1xi/Hutqv0vevvLdq+xjw6diH9HxBxIJdxrNox2bAcAo7GLl83zrs2l22kx8SRzILxyO6vqYkKyqpQg8D6iktzJuTzNB14bbzMIkVI8ZOqIAqqJDZVAsFA8AOFaJmJJJ4k8SfOuKUUpSlApSlBwa9I7Rt/4XOn82i+q615vr0Zk7embM6BxJwrL/AHkX+YozVAa67cHhHnkWOJS7uQqqouSTyArFDVK8Du7zIwx4rDwOVYCSNo2AkA6MFuGHiPK1ES7Fbg8SmHSSCdTiANTx+qA3O0co6jxPXwqdbq9rJsTHJhccGXF4UhX1izOh9Vj4nhYnrwPWsHdfvHkxD+hZirJi0HcLqUMqjmGUgWcDj5i56VP2yqMzjEaQJQjRaxwJQkHS3iAVBHhx8TQanJNkkweNxM0NljxIjZoxyWZS+pgOgYMD7b187SbWYHLmMuJkVZWQJpHelZASwAQcbXY87c6gW8zfN2LNhcuYawdMmI5hDyKx+JHU9OldWxm7zK8zw5d8TJisS3emk1skiMenZtxt5m9/soNtJvQx+LBOV5ZKyWJEs/dUjxVeAP61avZ/DZrnQkM+YHCCN+zlw8URSVDzAYcOBHI3N6ley2yU+TuVTEdvgTcskx0vhza+tG9Vk8Rw8R51tvJ3vGeR4cu7iEdnJiALSSqCe6rcwlyfPieV6DGz6PLcr1I4/CWODONUjs0KDUdBkW9i+m11ueN+NV7mOZyYh9cpuegACqo+aiDgo8hWKTSiFKUqiebmf/MH/wCXk/6kNZe+k/HQfRb7xXO5TCXmxMvRYkjHteTV90RrB3v4rVjEX5iffb+VRZ1BK9M7vsrGK2bigLFRNBNEWAuVDvKtwOtr15nVSTYC58BXorZ9CNkWFjf0PFcLcf67pRqtFivg7xIjN6ZIdKs1uyTjYE/OqkFrtk1A2Nx7bivhFJNgCT4Cg9PbLZXHitnIIZ3KRyYVVdwVBVSOJBYED31EMfuaypIpGXGyFlR2A7bD8SFJAsE8a3Txn/RC1jf0IcLcfqqgctyhpp44yrKJJI49Wg93U4W9vK96JGEtel9kcpbF7MR4dCFabCyRqWvYFi4BNuNqqTeRux/BCwFZzOZmkW3Z6LaAp6M1/W+yrUyOeSLZMNGWSRMHKVK3DKw12ItxBotRjIPg8usytjcRG0SkEpCGJexvpLsBpB62BPs51179dvIZ0TBYV1k0uJJnU3UFQQsYYcCbsSbcrAc7279y28OeTFPhMdLJIZRrhaViWDqO9HduNmUagPFT41E97+wxwGPLwoewxF5I9I4I9/jI+HIAkEeTAdKH1Mvg3/k8b9OD92Ws/d1vH1Y7E5di2/8AcYgYZ26jtX+IJP8Ah8rr0UVhfByiKx43UCO/BzBHyZaqPacMmPxLDUpGJnKtxBuJnIKnx5G4oLQzrdz+Ds9wU+HX/VZsTHYDlDITcx/RPEr7x0F+r4R35fB/2c370dTbdXvAXNcN2eI0nFQhTICB8YFI0TqPG4F7cmseFxUJ+Ef+Xwf9nN+/HRFO0pSjRSlKBSlKBSlKBV57jM5EmDkw7HjGx4foPx++4qjKlW7baP0LHoWNo5Pi3957p9x++iVhbTZV6Fj5YmW6pISFPANGTqUX8CpAq69kN+GEn0RYhPRGsFUk3h4CwGuwKe8W86je+jZrtY0xsQuUASW3VCe4/uJt7D5VT1GXsPMMkgxXZvIis0bLJFIPXRgQQUccbHw5Ec7ioJvp2+OCgGFw7WnnB1MDxji5E36FuQ95puEx8smWsJWLJHMyRX5hdCEqD4Asbe2q/jyM7Q57ileUxopkOoLqISNljVQCQBe9BK93+y2Svhkimkw2JxLd6Qs9mDH5CXIJA5cOZuetSY7n8LDKs+AeXBzLxVo3Lr7Gje+pT1FxWmj+DzggO9PiCfEGMfZoqV7P7MPlim2Mmmw6qxMeICuVAF+5ILFeXI3HkKCu9+G3MiquXow1FVbFMlwDf1YwDxAPrEXPQcapas/Ps1bFYqadzcyyM/uJ4D3CwrAoFKUoFKVttltn2x2KjgW4BOqRh8iJeLv9XAeJKjrRFr7rsr9Hy0O3Bp2aY/2Y7kf2K7exxVVbY5l6RjZn6atI9i8PvvVwbdZ2uCwREYCkqIokHyQAFUDyAAHuqhiaNRuNkM9GBx0GJZS4iYsVUgE3RlsCfpVb34x0P5nL+0T+VUrk4j7ePt7dnfv3va1jztx52qfJkOBMXaiNTHYtqvJawvc879DRaj28bbFc1xgxCRtEBEkelmDG6s5vcdO99lYew+0a5dj4sU6GQR9pdFIBOqN04E/Sv7qkEcOVsQB2ZJIAF5eJPADnWu23yeHDpEYUCFi4NixvYLbmT40NWV+MdD+Zy/tE/lXH4x0P5nL+0T+VQ3J8lwU8YKIrkBA9jJwYqLjnzvflWTLs7glQyGNdAFy2pyLDrwamJ4zM731xYjGYLEDDSKMI8zspdbv2kWgAG3C3PjW+/GOh/M5f2ifyqlM37Pt5Oxt2eruWva1ul+NTzL8kwE6kxIj2sDYycDbzNBots9tzjcyGNw6tCyiIoCQSrx8muOHO1WTF8I6LSNWDk1WGrTIlr242uL2vULODywsU+LDAkHvyLYg2IuTbnWt2k2MWKMy4ckqvFkJvZfnK3UDwP10PFk/jHQ/mcv7RP5VCd5285M4jhRIXi7J2YlmVr6lAsLcq1WyeFwksYWcKZmdgoJcEiy25G3zq7dsdmEijWWBdIXg4BJ4Hk3Enrw94oI9kWeS4LER4jDtpkjNx4EdVYdVIuCKk283eCmcPAyRNEYkdWDMGuWKnukdBpPOoVUv2O2ZSZGlnXUp7qAkjl6zcCOvD3Gi1EKVLNrMLhIoysAVZldQwBckCxvzNvCs3LNloMPAJsZYmwJDE6VvyWw9Zv82oag1KsHCQ5fiyY40XVYngjIbDqDYVFdpci9ElCg6kYakJ52vYg+Y/jQ1qKUpRSlKUClKUF4btdrVx2FOGxFmkRdDBv6yMi1/PhwNVxt3sY+XT8AWgckxP4dezY/OH2jj41oMszKTDSrLC2l1NwfvB8QavHIdocNnOFMUygsQBJEeYPRlPPnxBFGbGbuLlAyoW/wBvNf29z+FqprGZticux2K9HleFzJKjMnAle0LWv06Gro2D2efLVmh1h4WkEkTX74utmV18RpXiOBv05VAd8uyxSf0yMXjlsJbfJkHAMfJhb3jzqoiq7w8xBv6biP2jH7DwraR74cx7F4pZVmSRGjOtF1AMCCQ62N+PW9QqlQcClKUQpSszKsomxUoiw8bSOei9B1ZieCqOrEgUGNBA0jKiKWZiFVVFyzE2AAHMk1eexmyy5XhmMpHbOA073uFA4rEp6hTxJ6t5Ba69jdhossXtZWWTEWOqT5EQI4rFfrbgXPE8hYXvDN4W33b3w+GPxY4Ow+V5DyorR7dbUHHYg6T8Ul1QePi3+f41G6Uo2VY2WRFsq0qCWMMoAHMkl7AVXNWTkmJMWWK4AJSKRgDyJBc8asSoRHkeJQhhDICpDA6Dwsb3+yvnNM+lxIUTMCFJIsoHO1+XsrcPvAmII7OPiCPldRb51aTJMv7fERx9Cw1fRHFvsBqCbZcPQstLng5Uyf33sEHuGn6jXXsPixNhnhfjoJB80kv/AB11ss9xmFAEWKIsbOF7/S4B7nvrDyjG4COQDDsFd7Jw7Xjc8B3uHOqygGNwhikeNuaMV+o8/eONTXdz+Sl+mv7ta3b/AC/RMsoHCRbH6S8P3dP1Vst3P5KX6a/u0W8RDGwM08gVWYmR7AAknvnoKn0KHD5aRPzWJwQemrUFT295RXGX7YJLiDAUKG7KGLAgspPC1uF7GtJvAaUOgLfEkXUDgA456vE9R7fbQ61GyS3xsPtJ+pGqxZ8QjyNh34lo9Vj8pSWVgPMWH11X+xa3xsfkJD/gatlthj2hx8cic0RD7Rqe4PkRwoXrUHZx/TPRuur1v93z1/q/bwqxMPPHHIuHThpj1W+aoKqL+ZuT7vOuv0+HsvS+Fuz9b5Wm99Ht1cPbUW2Ox7TY6SR+box9neSwHkBYUOtTtaLY2X2qf8C1N8xwi5jhBoe2qzqeYDAG6sPeQah22MJOOcKLluzsBzJKKAPrr5fDYvLrPxQMbcCGUm3JhxF7UH0MsxWXydqE4Lcah30IPMNbiB7bVr84zmTFOHktwFgFFgBz8TUv2f227aRYpkAZuCst7E+BU8r+N6023GVJDMrRgKJASVHIMCLkDpe4+2io3SlKilKUoFKUoFd+Bx8kEgkiYo68iPu8x5V0UoLh2T3sxygR4y0cnLX8hvb80+2p8zxzxlW0yRuLEcCrA15graZPtPicIfiJWUfNPFf1T/CjOJ9tJueNy+AcWPHsZDa3kknh5N9dQfG7G42E/GYaX2qhcfrJcVLcu3zSrYTwq/mhsfqP863uH3xYU+skqH2A/caJlVWmQYljYYec+yGT/wDNbXA7ucwl5YZ0HjKVjH+Mg/ZVjSb38HbnIfLSf41rMZvmiH5KF2P6RAFB15LuZAIbGz3/AN3B9xlcfcvvqWYjM8FlUOhAkK89CcWcjqxN2c+bE1V+bb0sXOCEIiU/M4n9Y1E58Q0janYsx6sbn7aLiU7W7wpcbdI7xw+A5t7TUSpSjRSlKDMybCLLPGkhsrGzEECwsTzPAcqsqLCQrh+wEg0aWS+tNVmvfjyvxPSqpri1EsbfaXLI8PMEhYsugNcsG4ksCLgeQqTbF5fDHGs5cdoyspDMtgNZHAcxwUVA64tQTXbfL4ipnEmqQlE0hlKhbEcABf7etaXZTLY55iJXKaFDqQyr3gy24sDWktXNqGLVzfBwYpAkjiwIYFXUEHiOt/E185Ll8GEVhHICGIY6nQ8QLcLWqq7UtV1MSfavK4sOySwOS7SMx7ynSeDAiw4cTUlWaHMMKvasFvYkalDK687X9/uNVpauLVFxZOVbO4bDSiSOUlgCO9IhHEWPICsPbHLIZEeftLyKqgKHW3Brcufyj1qBWpahjK/CMnY9jq+L1a9Pnbx8OtvGpnsdlkMaJPrtIysCpdbesRy5/JHWoHXFqGLB2kwsSE4tX1SxmIhQ66TpdRytflfrWVNLh8yhCiQrxDaQQHUgEWKnmOJ5fXVaWrmhiw8Bsrh8G4lkluV4qXKqoPjbqajG1udjFTDs/UQaVPLUSblrdBy+qtGTShhSlKKUpSgUpSgUpSgUpSgUpSgUpSgUpSgUpSgUpSgUpSgUpSgUpSgUpSgUpSgUpSgUpSgUpSgUpSgUpSg+54GjYq6sjDgVYFSD4EHiK+KUoFKUoFKUoFKUoFKUoFKUoFKUoFKUoFKUoFKUoFKUoFKUoFKUoFKUoFKUoFKUoFKUoFKUoFZuFyTESrqigmkXlqSJ2F/C6qRSlCv/2Q=="/>
          <p:cNvSpPr>
            <a:spLocks noChangeAspect="1" noChangeArrowheads="1"/>
          </p:cNvSpPr>
          <p:nvPr/>
        </p:nvSpPr>
        <p:spPr bwMode="auto">
          <a:xfrm>
            <a:off x="345281" y="977508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NZ"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0235" y="3140968"/>
            <a:ext cx="1429418" cy="80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4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Bachelor of Agribusiness and Food Marketing</a:t>
            </a:r>
            <a:endParaRPr lang="en-N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80552763"/>
              </p:ext>
            </p:extLst>
          </p:nvPr>
        </p:nvGraphicFramePr>
        <p:xfrm>
          <a:off x="1152390" y="1689790"/>
          <a:ext cx="6731977" cy="3952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BComFood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5025746"/>
            <a:ext cx="2438447" cy="1098400"/>
          </a:xfrm>
          <a:prstGeom prst="rect">
            <a:avLst/>
          </a:prstGeom>
        </p:spPr>
      </p:pic>
      <p:pic>
        <p:nvPicPr>
          <p:cNvPr id="6" name="Picture 5" descr="http://nzexporter.co.nz/wp-content/uploads/2009/10/chinese_container_ship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797802"/>
            <a:ext cx="1608982" cy="1206737"/>
          </a:xfrm>
          <a:prstGeom prst="rect">
            <a:avLst/>
          </a:prstGeom>
          <a:noFill/>
        </p:spPr>
      </p:pic>
      <p:pic>
        <p:nvPicPr>
          <p:cNvPr id="8" name="Picture 2" descr="http://cdn0.wn.com/ph/img/95/3d/5214e1f57730780af16ad6d59f32-grande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6522" y="974951"/>
            <a:ext cx="1164885" cy="850367"/>
          </a:xfrm>
          <a:prstGeom prst="rect">
            <a:avLst/>
          </a:prstGeom>
          <a:noFill/>
        </p:spPr>
      </p:pic>
      <p:pic>
        <p:nvPicPr>
          <p:cNvPr id="10" name="Picture 9" descr="kiwi.jpe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861405"/>
            <a:ext cx="1457445" cy="8886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8392" y="1522335"/>
            <a:ext cx="1858674" cy="140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0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209" y="5572984"/>
            <a:ext cx="1142598" cy="11425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53" y="1416152"/>
            <a:ext cx="3678753" cy="37914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64088" y="5224816"/>
            <a:ext cx="946093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983"/>
            <a:r>
              <a:rPr lang="en-NZ" sz="750" dirty="0">
                <a:solidFill>
                  <a:prstClr val="black"/>
                </a:solidFill>
                <a:latin typeface="Calibri"/>
              </a:rPr>
              <a:t>Source: MFAT 2017</a:t>
            </a:r>
          </a:p>
        </p:txBody>
      </p:sp>
      <p:sp>
        <p:nvSpPr>
          <p:cNvPr id="8" name="Rectangle 7"/>
          <p:cNvSpPr/>
          <p:nvPr/>
        </p:nvSpPr>
        <p:spPr>
          <a:xfrm>
            <a:off x="264119" y="1323087"/>
            <a:ext cx="22176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983"/>
            <a:r>
              <a:rPr lang="en-NZ" dirty="0">
                <a:solidFill>
                  <a:prstClr val="black"/>
                </a:solidFill>
                <a:latin typeface="Calibri"/>
              </a:rPr>
              <a:t>30% of </a:t>
            </a:r>
            <a:r>
              <a:rPr lang="en-NZ" dirty="0" smtClean="0">
                <a:solidFill>
                  <a:prstClr val="black"/>
                </a:solidFill>
                <a:latin typeface="Calibri"/>
              </a:rPr>
              <a:t>NZ’s GDP </a:t>
            </a:r>
            <a:r>
              <a:rPr lang="en-NZ" dirty="0">
                <a:solidFill>
                  <a:prstClr val="black"/>
                </a:solidFill>
                <a:latin typeface="Calibri"/>
              </a:rPr>
              <a:t>from </a:t>
            </a:r>
            <a:r>
              <a:rPr lang="en-NZ" dirty="0" smtClean="0">
                <a:solidFill>
                  <a:prstClr val="black"/>
                </a:solidFill>
                <a:latin typeface="Calibri"/>
              </a:rPr>
              <a:t>exports</a:t>
            </a:r>
            <a:endParaRPr lang="en-NZ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1237" y="5577562"/>
            <a:ext cx="1503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70" indent="-214370" defTabSz="685983">
              <a:buFont typeface="Wingdings" panose="05000000000000000000" pitchFamily="2" charset="2"/>
              <a:buChar char="Ø"/>
            </a:pPr>
            <a:r>
              <a:rPr lang="en-NZ" dirty="0">
                <a:solidFill>
                  <a:prstClr val="black"/>
                </a:solidFill>
                <a:latin typeface="Calibri"/>
              </a:rPr>
              <a:t>Far beyond export!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4119" y="1986216"/>
            <a:ext cx="2088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983"/>
            <a:r>
              <a:rPr lang="en-NZ" dirty="0">
                <a:solidFill>
                  <a:prstClr val="black"/>
                </a:solidFill>
                <a:latin typeface="Calibri"/>
              </a:rPr>
              <a:t>50% of exports from food &amp; forestry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4119" y="2710662"/>
            <a:ext cx="21976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983"/>
            <a:r>
              <a:rPr lang="en-NZ" dirty="0">
                <a:solidFill>
                  <a:prstClr val="black"/>
                </a:solidFill>
              </a:rPr>
              <a:t>International relationships are key to NZ’s </a:t>
            </a:r>
            <a:r>
              <a:rPr lang="en-NZ" dirty="0" smtClean="0">
                <a:solidFill>
                  <a:prstClr val="black"/>
                </a:solidFill>
              </a:rPr>
              <a:t>success</a:t>
            </a:r>
            <a:endParaRPr lang="en-NZ" dirty="0">
              <a:solidFill>
                <a:prstClr val="black"/>
              </a:solidFill>
            </a:endParaRPr>
          </a:p>
          <a:p>
            <a:pPr marL="257244" indent="-257244" defTabSz="685983">
              <a:buFont typeface="Wingdings" panose="05000000000000000000" pitchFamily="2" charset="2"/>
              <a:buChar char="Ø"/>
            </a:pPr>
            <a:r>
              <a:rPr lang="en-NZ" dirty="0" smtClean="0">
                <a:solidFill>
                  <a:prstClr val="black"/>
                </a:solidFill>
                <a:latin typeface="Calibri"/>
              </a:rPr>
              <a:t>Foreign </a:t>
            </a:r>
            <a:r>
              <a:rPr lang="en-NZ" dirty="0">
                <a:solidFill>
                  <a:prstClr val="black"/>
                </a:solidFill>
                <a:latin typeface="Calibri"/>
              </a:rPr>
              <a:t>Direct Investment</a:t>
            </a:r>
          </a:p>
          <a:p>
            <a:pPr marL="257244" indent="-257244" defTabSz="685983">
              <a:buFont typeface="Wingdings" panose="05000000000000000000" pitchFamily="2" charset="2"/>
              <a:buChar char="Ø"/>
            </a:pPr>
            <a:r>
              <a:rPr lang="en-NZ" dirty="0">
                <a:solidFill>
                  <a:prstClr val="black"/>
                </a:solidFill>
                <a:latin typeface="Calibri"/>
              </a:rPr>
              <a:t>Global partnerships</a:t>
            </a:r>
          </a:p>
          <a:p>
            <a:pPr marL="257244" indent="-257244" defTabSz="685983">
              <a:buFont typeface="Wingdings" panose="05000000000000000000" pitchFamily="2" charset="2"/>
              <a:buChar char="Ø"/>
            </a:pPr>
            <a:r>
              <a:rPr lang="en-NZ" dirty="0">
                <a:solidFill>
                  <a:prstClr val="black"/>
                </a:solidFill>
                <a:latin typeface="Calibri"/>
              </a:rPr>
              <a:t>International Mergers &amp; Acquisitions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457200" y="413792"/>
            <a:ext cx="6131024" cy="1143000"/>
          </a:xfrm>
        </p:spPr>
        <p:txBody>
          <a:bodyPr/>
          <a:lstStyle/>
          <a:p>
            <a:r>
              <a:rPr lang="en-NZ" dirty="0" smtClean="0"/>
              <a:t>Global Business</a:t>
            </a:r>
            <a:endParaRPr lang="en-NZ" dirty="0"/>
          </a:p>
        </p:txBody>
      </p:sp>
      <p:sp>
        <p:nvSpPr>
          <p:cNvPr id="2" name="TextBox 1"/>
          <p:cNvSpPr txBox="1"/>
          <p:nvPr/>
        </p:nvSpPr>
        <p:spPr>
          <a:xfrm>
            <a:off x="6258061" y="1480073"/>
            <a:ext cx="2837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Business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Project management</a:t>
            </a:r>
            <a:endParaRPr lang="en-NZ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1182" y="4810252"/>
            <a:ext cx="1493649" cy="8291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122" y="4819674"/>
            <a:ext cx="1252595" cy="8102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848" y="5692059"/>
            <a:ext cx="1263764" cy="999256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7106" y="5626428"/>
            <a:ext cx="1703075" cy="51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Content Placeholder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1713" y="5451970"/>
            <a:ext cx="1868328" cy="7040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14523" y="3613887"/>
            <a:ext cx="1366007" cy="8734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73015" y="2331513"/>
            <a:ext cx="957263" cy="11144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39991" y="2392211"/>
            <a:ext cx="1429418" cy="80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6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anded Lincoln PP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Lincoln 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Lincoln body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Lincoln body foo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FA44354BC4114C822AC3F0C03E9E0A" ma:contentTypeVersion="1" ma:contentTypeDescription="Create a new document." ma:contentTypeScope="" ma:versionID="3895cbe70dba078ebc87eae83bca4add">
  <xsd:schema xmlns:xsd="http://www.w3.org/2001/XMLSchema" xmlns:xs="http://www.w3.org/2001/XMLSchema" xmlns:p="http://schemas.microsoft.com/office/2006/metadata/properties" xmlns:ns1="http://schemas.microsoft.com/sharepoint/v3" xmlns:ns2="3a4d8d9e-9c3a-4cea-9353-80c92c4351c7" targetNamespace="http://schemas.microsoft.com/office/2006/metadata/properties" ma:root="true" ma:fieldsID="b5872c0f3b1ae34177bf66e85cb97e69" ns1:_="" ns2:_="">
    <xsd:import namespace="http://schemas.microsoft.com/sharepoint/v3"/>
    <xsd:import namespace="3a4d8d9e-9c3a-4cea-9353-80c92c4351c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4d8d9e-9c3a-4cea-9353-80c92c4351c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3a4d8d9e-9c3a-4cea-9353-80c92c4351c7">TA6R7TV7RP65-4-119</_dlc_DocId>
    <_dlc_DocIdUrl xmlns="3a4d8d9e-9c3a-4cea-9353-80c92c4351c7">
      <Url>http://hub.lincoln.ac.nz/external/_layouts/DocIdRedir.aspx?ID=TA6R7TV7RP65-4-119</Url>
      <Description>TA6R7TV7RP65-4-119</Description>
    </_dlc_DocIdUrl>
  </documentManagement>
</p:properties>
</file>

<file path=customXml/itemProps1.xml><?xml version="1.0" encoding="utf-8"?>
<ds:datastoreItem xmlns:ds="http://schemas.openxmlformats.org/officeDocument/2006/customXml" ds:itemID="{C86587E4-168C-4C8B-A04D-3093711ACC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a4d8d9e-9c3a-4cea-9353-80c92c4351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85E025-9DFA-47FF-9E70-10FEFD6ABB25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EE39678-0C46-44AA-A65D-FB3294B072F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A725ADE-C00F-47B2-A60A-096A54AE8C07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3a4d8d9e-9c3a-4cea-9353-80c92c4351c7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Branded Lincoln PP Template</Template>
  <TotalTime>38</TotalTime>
  <Words>560</Words>
  <Application>Microsoft Office PowerPoint</Application>
  <PresentationFormat>On-screen Show (4:3)</PresentationFormat>
  <Paragraphs>139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Branded Lincoln PP Template</vt:lpstr>
      <vt:lpstr>2_Lincoln title</vt:lpstr>
      <vt:lpstr>3_Lincoln body logo</vt:lpstr>
      <vt:lpstr>4_Lincoln body footer</vt:lpstr>
      <vt:lpstr>Dr Alison Bailey Professor of Farm Management</vt:lpstr>
      <vt:lpstr>Undergraduate Programmes</vt:lpstr>
      <vt:lpstr>People</vt:lpstr>
      <vt:lpstr>BCom(Ag) &amp; BAFM</vt:lpstr>
      <vt:lpstr>Students and Learning</vt:lpstr>
      <vt:lpstr>Programme Structure</vt:lpstr>
      <vt:lpstr>Bachelor of Agribusiness and Food Marketing</vt:lpstr>
      <vt:lpstr>Bachelor of Agribusiness and Food Marketing</vt:lpstr>
      <vt:lpstr>Global Business</vt:lpstr>
      <vt:lpstr>Supply Chain Management</vt:lpstr>
      <vt:lpstr>Marketing</vt:lpstr>
      <vt:lpstr>Finance</vt:lpstr>
      <vt:lpstr>Economics, Ag &amp; Food Systems</vt:lpstr>
      <vt:lpstr>Any questions?</vt:lpstr>
    </vt:vector>
  </TitlesOfParts>
  <Company>Lincoln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Dianne Calvert</dc:creator>
  <cp:lastModifiedBy>Bailey, Alison</cp:lastModifiedBy>
  <cp:revision>64</cp:revision>
  <dcterms:created xsi:type="dcterms:W3CDTF">2013-08-20T23:00:35Z</dcterms:created>
  <dcterms:modified xsi:type="dcterms:W3CDTF">2017-11-25T22:31:40Z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0x01010041FA44354BC4114C822AC3F0C03E9E0A</vt:lpwstr>
  </property>
  <property fmtid="{D5CDD505-2E9C-101B-9397-08002B2CF9AE}" pid="3" name="_dlc_DocIdItemGuid">
    <vt:lpwstr>35cc3fb7-b6a3-4adb-8046-613ab44a6c5c</vt:lpwstr>
  </property>
  <property fmtid="{D5CDD505-2E9C-101B-9397-08002B2CF9AE}" pid="4" name="_AdHocReviewCycleID">
    <vt:i4>1502631872</vt:i4>
  </property>
  <property fmtid="{D5CDD505-2E9C-101B-9397-08002B2CF9AE}" pid="5" name="_NewReviewCycle">
    <vt:lpwstr/>
  </property>
  <property fmtid="{D5CDD505-2E9C-101B-9397-08002B2CF9AE}" pid="6" name="_EmailSubject">
    <vt:lpwstr>Slides for Tuesday</vt:lpwstr>
  </property>
  <property fmtid="{D5CDD505-2E9C-101B-9397-08002B2CF9AE}" pid="7" name="_AuthorEmail">
    <vt:lpwstr>Mark.Wilson@lincoln.ac.nz</vt:lpwstr>
  </property>
  <property fmtid="{D5CDD505-2E9C-101B-9397-08002B2CF9AE}" pid="8" name="_AuthorEmailDisplayName">
    <vt:lpwstr>Wilson, Mark</vt:lpwstr>
  </property>
  <property fmtid="{D5CDD505-2E9C-101B-9397-08002B2CF9AE}" pid="9" name="_PreviousAdHocReviewCycleID">
    <vt:i4>-930589922</vt:i4>
  </property>
</Properties>
</file>